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8"/>
  </p:notesMasterIdLst>
  <p:sldIdLst>
    <p:sldId id="393" r:id="rId2"/>
    <p:sldId id="308" r:id="rId3"/>
    <p:sldId id="258" r:id="rId4"/>
    <p:sldId id="333" r:id="rId5"/>
    <p:sldId id="310" r:id="rId6"/>
    <p:sldId id="262" r:id="rId7"/>
    <p:sldId id="299" r:id="rId8"/>
    <p:sldId id="284" r:id="rId9"/>
    <p:sldId id="286" r:id="rId10"/>
    <p:sldId id="394" r:id="rId11"/>
    <p:sldId id="266" r:id="rId12"/>
    <p:sldId id="263" r:id="rId13"/>
    <p:sldId id="264" r:id="rId14"/>
    <p:sldId id="267" r:id="rId15"/>
    <p:sldId id="271" r:id="rId16"/>
    <p:sldId id="265" r:id="rId17"/>
    <p:sldId id="272" r:id="rId18"/>
    <p:sldId id="269" r:id="rId19"/>
    <p:sldId id="275" r:id="rId20"/>
    <p:sldId id="276" r:id="rId21"/>
    <p:sldId id="396" r:id="rId22"/>
    <p:sldId id="344" r:id="rId23"/>
    <p:sldId id="345" r:id="rId24"/>
    <p:sldId id="346" r:id="rId25"/>
    <p:sldId id="347" r:id="rId26"/>
    <p:sldId id="348" r:id="rId27"/>
    <p:sldId id="402" r:id="rId28"/>
    <p:sldId id="350" r:id="rId29"/>
    <p:sldId id="351" r:id="rId30"/>
    <p:sldId id="352" r:id="rId31"/>
    <p:sldId id="354" r:id="rId32"/>
    <p:sldId id="355" r:id="rId33"/>
    <p:sldId id="356" r:id="rId34"/>
    <p:sldId id="357" r:id="rId35"/>
    <p:sldId id="358" r:id="rId36"/>
    <p:sldId id="359" r:id="rId37"/>
    <p:sldId id="360" r:id="rId38"/>
    <p:sldId id="361" r:id="rId39"/>
    <p:sldId id="397" r:id="rId40"/>
    <p:sldId id="362" r:id="rId41"/>
    <p:sldId id="363" r:id="rId42"/>
    <p:sldId id="401" r:id="rId43"/>
    <p:sldId id="365" r:id="rId44"/>
    <p:sldId id="367" r:id="rId45"/>
    <p:sldId id="370" r:id="rId46"/>
    <p:sldId id="371" r:id="rId47"/>
    <p:sldId id="372" r:id="rId48"/>
    <p:sldId id="373" r:id="rId49"/>
    <p:sldId id="374" r:id="rId50"/>
    <p:sldId id="375" r:id="rId51"/>
    <p:sldId id="377" r:id="rId52"/>
    <p:sldId id="378" r:id="rId53"/>
    <p:sldId id="379" r:id="rId54"/>
    <p:sldId id="380" r:id="rId55"/>
    <p:sldId id="381" r:id="rId56"/>
    <p:sldId id="382" r:id="rId57"/>
    <p:sldId id="383" r:id="rId58"/>
    <p:sldId id="384" r:id="rId59"/>
    <p:sldId id="385" r:id="rId60"/>
    <p:sldId id="386" r:id="rId61"/>
    <p:sldId id="387" r:id="rId62"/>
    <p:sldId id="388" r:id="rId63"/>
    <p:sldId id="389" r:id="rId64"/>
    <p:sldId id="390" r:id="rId65"/>
    <p:sldId id="391" r:id="rId66"/>
    <p:sldId id="400" r:id="rId6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18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4217" autoAdjust="0"/>
    <p:restoredTop sz="57092" autoAdjust="0"/>
  </p:normalViewPr>
  <p:slideViewPr>
    <p:cSldViewPr>
      <p:cViewPr>
        <p:scale>
          <a:sx n="72" d="100"/>
          <a:sy n="72" d="100"/>
        </p:scale>
        <p:origin x="-1906" y="-43"/>
      </p:cViewPr>
      <p:guideLst>
        <p:guide orient="horz" pos="2160"/>
        <p:guide pos="2880"/>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3B58F7B-5E62-4A75-B7FB-2B93962A36D0}" type="datetimeFigureOut">
              <a:rPr lang="en-US" smtClean="0"/>
              <a:t>5/5/2014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2330DA1-05DD-4E9C-A642-ACEC9DB31FE3}" type="slidenum">
              <a:rPr lang="en-US" smtClean="0"/>
              <a:t>‹#›</a:t>
            </a:fld>
            <a:endParaRPr lang="en-US" dirty="0"/>
          </a:p>
        </p:txBody>
      </p:sp>
    </p:spTree>
    <p:extLst>
      <p:ext uri="{BB962C8B-B14F-4D97-AF65-F5344CB8AC3E}">
        <p14:creationId xmlns:p14="http://schemas.microsoft.com/office/powerpoint/2010/main" val="79994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330DA1-05DD-4E9C-A642-ACEC9DB31FE3}" type="slidenum">
              <a:rPr lang="en-US" smtClean="0"/>
              <a:t>1</a:t>
            </a:fld>
            <a:endParaRPr lang="en-US" dirty="0"/>
          </a:p>
        </p:txBody>
      </p:sp>
    </p:spTree>
    <p:extLst>
      <p:ext uri="{BB962C8B-B14F-4D97-AF65-F5344CB8AC3E}">
        <p14:creationId xmlns:p14="http://schemas.microsoft.com/office/powerpoint/2010/main" val="1742837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You</a:t>
            </a:r>
            <a:r>
              <a:rPr lang="en-US" baseline="0" dirty="0" smtClean="0"/>
              <a:t> can determine if you are a non-exempt (hourly) employee by looking at your j</a:t>
            </a:r>
            <a:r>
              <a:rPr lang="en-US" dirty="0" smtClean="0"/>
              <a:t>ob classification number </a:t>
            </a:r>
            <a:r>
              <a:rPr lang="en-US" baseline="0" dirty="0" smtClean="0"/>
              <a:t>at the top of the time sheet.  (e.g. TC999700)</a:t>
            </a:r>
          </a:p>
          <a:p>
            <a:pPr marL="228600" indent="-228600">
              <a:buAutoNum type="arabicPeriod"/>
            </a:pPr>
            <a:endParaRPr lang="en-US" baseline="0" dirty="0" smtClean="0"/>
          </a:p>
          <a:p>
            <a:pPr marL="228600" indent="-228600">
              <a:buAutoNum type="arabicPeriod"/>
            </a:pPr>
            <a:r>
              <a:rPr lang="en-US" baseline="0" dirty="0" smtClean="0"/>
              <a:t>Classifications that begin with PT, RN, TB, TC, TO and TS are non-exempt (hourly) positions.</a:t>
            </a:r>
          </a:p>
          <a:p>
            <a:pPr marL="0" indent="0">
              <a:buNone/>
            </a:pP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2330DA1-05DD-4E9C-A642-ACEC9DB31FE3}" type="slidenum">
              <a:rPr lang="en-US" smtClean="0"/>
              <a:t>10</a:t>
            </a:fld>
            <a:endParaRPr lang="en-US" dirty="0"/>
          </a:p>
        </p:txBody>
      </p:sp>
    </p:spTree>
    <p:extLst>
      <p:ext uri="{BB962C8B-B14F-4D97-AF65-F5344CB8AC3E}">
        <p14:creationId xmlns:p14="http://schemas.microsoft.com/office/powerpoint/2010/main" val="4005132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defTabSz="931774">
              <a:buAutoNum type="arabicPeriod"/>
              <a:defRPr/>
            </a:pPr>
            <a:r>
              <a:rPr lang="en-US" dirty="0" smtClean="0"/>
              <a:t>As</a:t>
            </a:r>
            <a:r>
              <a:rPr lang="en-US" baseline="0" dirty="0" smtClean="0"/>
              <a:t> a n</a:t>
            </a:r>
            <a:r>
              <a:rPr lang="en-US" dirty="0" smtClean="0"/>
              <a:t>on-exempt (hourly) employee,</a:t>
            </a:r>
            <a:r>
              <a:rPr lang="en-US" baseline="0" dirty="0" smtClean="0"/>
              <a:t> you</a:t>
            </a:r>
            <a:r>
              <a:rPr lang="en-US" dirty="0" smtClean="0"/>
              <a:t> will </a:t>
            </a:r>
            <a:r>
              <a:rPr lang="en-US" dirty="0"/>
              <a:t>be entering the actual times you arrive at work, leave and return from your lunch break and leave work for the </a:t>
            </a:r>
            <a:r>
              <a:rPr lang="en-US" dirty="0" smtClean="0"/>
              <a:t>day on your timesheet. </a:t>
            </a:r>
          </a:p>
          <a:p>
            <a:pPr marL="228600" indent="-228600" defTabSz="931774">
              <a:buAutoNum type="arabicPeriod"/>
              <a:defRPr/>
            </a:pPr>
            <a:endParaRPr lang="en-US" dirty="0" smtClean="0"/>
          </a:p>
          <a:p>
            <a:pPr marL="228600" marR="0" lvl="0" indent="-228600" algn="l" defTabSz="931774" rtl="0" eaLnBrk="1" fontAlgn="auto" latinLnBrk="0" hangingPunct="1">
              <a:lnSpc>
                <a:spcPct val="100000"/>
              </a:lnSpc>
              <a:spcBef>
                <a:spcPts val="0"/>
              </a:spcBef>
              <a:spcAft>
                <a:spcPts val="0"/>
              </a:spcAft>
              <a:buClrTx/>
              <a:buSzTx/>
              <a:buFontTx/>
              <a:buAutoNum type="arabicPeriod"/>
              <a:tabLst/>
              <a:defRPr/>
            </a:pPr>
            <a:r>
              <a:rPr lang="en-US" dirty="0" smtClean="0"/>
              <a:t>Click</a:t>
            </a:r>
            <a:r>
              <a:rPr lang="en-US" baseline="0" dirty="0" smtClean="0"/>
              <a:t> on the “Please Select” down arrow under the “Earn Code” column and select “Work In/Out”.  Click on the day you want to log your time.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p>
          <a:p>
            <a:pPr marL="228600" marR="0" lvl="0" indent="-228600" algn="l" defTabSz="931774" rtl="0" eaLnBrk="1" fontAlgn="auto" latinLnBrk="0" hangingPunct="1">
              <a:lnSpc>
                <a:spcPct val="100000"/>
              </a:lnSpc>
              <a:spcBef>
                <a:spcPts val="0"/>
              </a:spcBef>
              <a:spcAft>
                <a:spcPts val="0"/>
              </a:spcAft>
              <a:buClrTx/>
              <a:buSzTx/>
              <a:buFontTx/>
              <a:buAutoNum type="arabicPeriod"/>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228600" marR="0" lvl="0" indent="-228600" algn="l" defTabSz="931774"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Enter the time you started work.  In this example, the employee started work at 7am.  She entered “7” and hit enter – system populated the time in as “7:00 am”.   </a:t>
            </a:r>
          </a:p>
          <a:p>
            <a:pPr marL="228600" indent="-228600" defTabSz="931774">
              <a:buAutoNum type="arabicPeriod"/>
              <a:defRPr/>
            </a:pPr>
            <a:endParaRPr lang="en-US" dirty="0" smtClean="0"/>
          </a:p>
          <a:p>
            <a:pPr marL="228600" indent="-228600" defTabSz="931774">
              <a:buAutoNum type="arabicPeriod"/>
              <a:defRPr/>
            </a:pPr>
            <a:r>
              <a:rPr lang="en-US" dirty="0" smtClean="0"/>
              <a:t>You should enter your time </a:t>
            </a:r>
            <a:r>
              <a:rPr lang="en-US" dirty="0"/>
              <a:t>on a daily basis to ensure </a:t>
            </a:r>
            <a:r>
              <a:rPr lang="en-US" dirty="0" smtClean="0"/>
              <a:t>your</a:t>
            </a:r>
            <a:r>
              <a:rPr lang="en-US" baseline="0" dirty="0" smtClean="0"/>
              <a:t> t</a:t>
            </a:r>
            <a:r>
              <a:rPr lang="en-US" dirty="0" smtClean="0"/>
              <a:t>ime </a:t>
            </a:r>
            <a:r>
              <a:rPr lang="en-US" dirty="0"/>
              <a:t>report has the most accurate accounting of </a:t>
            </a:r>
            <a:r>
              <a:rPr lang="en-US" dirty="0" smtClean="0"/>
              <a:t>the</a:t>
            </a:r>
            <a:r>
              <a:rPr lang="en-US" baseline="0" dirty="0" smtClean="0"/>
              <a:t> hours you’ve worked.  If you are unable to enter your time daily, enter it on the most frequent basis possible.  Do not wait until end of the pay period to log all of your hours or pre-populate all of your time at the beginning of a pay period.</a:t>
            </a:r>
          </a:p>
          <a:p>
            <a:pPr marL="228600" indent="-228600" defTabSz="931774">
              <a:buAutoNum type="arabicPeriod"/>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2330DA1-05DD-4E9C-A642-ACEC9DB31FE3}" type="slidenum">
              <a:rPr lang="en-US" smtClean="0"/>
              <a:t>11</a:t>
            </a:fld>
            <a:endParaRPr lang="en-US" dirty="0"/>
          </a:p>
        </p:txBody>
      </p:sp>
    </p:spTree>
    <p:extLst>
      <p:ext uri="{BB962C8B-B14F-4D97-AF65-F5344CB8AC3E}">
        <p14:creationId xmlns:p14="http://schemas.microsoft.com/office/powerpoint/2010/main" val="3047243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26121" indent="-232943" defTabSz="931774">
              <a:buFontTx/>
              <a:buAutoNum type="arabicPeriod"/>
              <a:defRPr/>
            </a:pPr>
            <a:r>
              <a:rPr lang="en-US" dirty="0"/>
              <a:t>Under </a:t>
            </a:r>
            <a:r>
              <a:rPr lang="en-US" dirty="0" smtClean="0"/>
              <a:t>California </a:t>
            </a:r>
            <a:r>
              <a:rPr lang="en-US" dirty="0"/>
              <a:t>labor laws, if you work more than five hours you must take a scheduled meal (lunch) break of at least 30 minutes (unpaid).  In EmpCenter you will be entering the time you </a:t>
            </a:r>
            <a:r>
              <a:rPr lang="en-US" dirty="0" smtClean="0"/>
              <a:t>leave </a:t>
            </a:r>
            <a:r>
              <a:rPr lang="en-US" dirty="0"/>
              <a:t>and return for lunch on your </a:t>
            </a:r>
            <a:r>
              <a:rPr lang="en-US" dirty="0" smtClean="0"/>
              <a:t>timesheet.</a:t>
            </a:r>
            <a:endParaRPr lang="en-US" dirty="0"/>
          </a:p>
          <a:p>
            <a:pPr marL="326121" indent="-232943" defTabSz="931774">
              <a:buFontTx/>
              <a:buAutoNum type="arabicPeriod"/>
              <a:defRPr/>
            </a:pPr>
            <a:endParaRPr lang="en-US" dirty="0"/>
          </a:p>
          <a:p>
            <a:pPr marL="326121" indent="-232943" defTabSz="931774">
              <a:buFontTx/>
              <a:buAutoNum type="arabicPeriod"/>
              <a:defRPr/>
            </a:pPr>
            <a:r>
              <a:rPr lang="en-US" dirty="0" smtClean="0"/>
              <a:t>Enter </a:t>
            </a:r>
            <a:r>
              <a:rPr lang="en-US" dirty="0"/>
              <a:t>the “out time” to reflect the time you leave for lunch and “in time” to reflect the time returned from lunch</a:t>
            </a:r>
            <a:r>
              <a:rPr lang="en-US" dirty="0" smtClean="0"/>
              <a:t>.</a:t>
            </a:r>
          </a:p>
          <a:p>
            <a:pPr marL="326121" indent="-232943" defTabSz="931774">
              <a:buFontTx/>
              <a:buAutoNum type="arabicPeriod"/>
              <a:defRPr/>
            </a:pPr>
            <a:endParaRPr lang="en-US" dirty="0" smtClean="0"/>
          </a:p>
          <a:p>
            <a:pPr marL="326121" indent="-232943" defTabSz="931774">
              <a:buFontTx/>
              <a:buAutoNum type="arabicPeriod"/>
              <a:defRPr/>
            </a:pPr>
            <a:r>
              <a:rPr lang="en-US" dirty="0"/>
              <a:t>In this example the employee took her lunch break at 12:00 noon</a:t>
            </a:r>
            <a:r>
              <a:rPr lang="en-US" dirty="0" smtClean="0"/>
              <a:t>.</a:t>
            </a:r>
            <a:r>
              <a:rPr lang="en-US" dirty="0"/>
              <a:t> She returned from lunch at 12:31pm and entered that into her </a:t>
            </a:r>
            <a:r>
              <a:rPr lang="en-US" dirty="0" smtClean="0"/>
              <a:t>timesheet. </a:t>
            </a:r>
          </a:p>
          <a:p>
            <a:pPr marL="326121" indent="-232943" defTabSz="931774">
              <a:buFontTx/>
              <a:buAutoNum type="arabicPeriod"/>
              <a:defRPr/>
            </a:pPr>
            <a:endParaRPr lang="en-US" dirty="0" smtClean="0"/>
          </a:p>
          <a:p>
            <a:pPr marL="326121" indent="-232943" defTabSz="931774">
              <a:buFontTx/>
              <a:buAutoNum type="arabicPeriod"/>
              <a:defRPr/>
            </a:pPr>
            <a:r>
              <a:rPr lang="en-US" dirty="0" smtClean="0"/>
              <a:t>The</a:t>
            </a:r>
            <a:r>
              <a:rPr lang="en-US" baseline="0" dirty="0" smtClean="0"/>
              <a:t> employee added a row to her timesheet by clicking on the green “plus” sign to the left of the timesheet row.  She selected “Work In/Out” from the Earn Code drop down list and entered the time she returned from lunch on the first line of the new row.</a:t>
            </a:r>
            <a:endParaRPr lang="en-US" dirty="0"/>
          </a:p>
          <a:p>
            <a:r>
              <a:rPr lang="en-US" dirty="0"/>
              <a:t> </a:t>
            </a:r>
          </a:p>
        </p:txBody>
      </p:sp>
      <p:sp>
        <p:nvSpPr>
          <p:cNvPr id="4" name="Slide Number Placeholder 3"/>
          <p:cNvSpPr>
            <a:spLocks noGrp="1"/>
          </p:cNvSpPr>
          <p:nvPr>
            <p:ph type="sldNum" sz="quarter" idx="10"/>
          </p:nvPr>
        </p:nvSpPr>
        <p:spPr/>
        <p:txBody>
          <a:bodyPr/>
          <a:lstStyle/>
          <a:p>
            <a:fld id="{62330DA1-05DD-4E9C-A642-ACEC9DB31FE3}" type="slidenum">
              <a:rPr lang="en-US" smtClean="0"/>
              <a:t>12</a:t>
            </a:fld>
            <a:endParaRPr lang="en-US" dirty="0"/>
          </a:p>
        </p:txBody>
      </p:sp>
    </p:spTree>
    <p:extLst>
      <p:ext uri="{BB962C8B-B14F-4D97-AF65-F5344CB8AC3E}">
        <p14:creationId xmlns:p14="http://schemas.microsoft.com/office/powerpoint/2010/main" val="1391090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Employees</a:t>
            </a:r>
            <a:r>
              <a:rPr lang="en-US" baseline="0" dirty="0" smtClean="0"/>
              <a:t> are not required to log the 10 minute rest periods on their timesheets.  These rest periods cannot be combined with meal break to take a longer lunch.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2330DA1-05DD-4E9C-A642-ACEC9DB31FE3}" type="slidenum">
              <a:rPr lang="en-US" smtClean="0"/>
              <a:t>13</a:t>
            </a:fld>
            <a:endParaRPr lang="en-US" dirty="0"/>
          </a:p>
        </p:txBody>
      </p:sp>
    </p:spTree>
    <p:extLst>
      <p:ext uri="{BB962C8B-B14F-4D97-AF65-F5344CB8AC3E}">
        <p14:creationId xmlns:p14="http://schemas.microsoft.com/office/powerpoint/2010/main" val="3395777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defTabSz="931774">
              <a:buFontTx/>
              <a:buAutoNum type="arabicPeriod"/>
              <a:defRPr/>
            </a:pPr>
            <a:r>
              <a:rPr lang="en-US" dirty="0" smtClean="0"/>
              <a:t>At the end of your work day,</a:t>
            </a:r>
            <a:r>
              <a:rPr lang="en-US" baseline="0" dirty="0" smtClean="0"/>
              <a:t> enter the </a:t>
            </a:r>
            <a:r>
              <a:rPr lang="en-US" dirty="0" smtClean="0"/>
              <a:t>time you stopped work</a:t>
            </a:r>
            <a:r>
              <a:rPr lang="en-US" baseline="0" dirty="0" smtClean="0"/>
              <a:t> right under the time you returned from your lunch break.</a:t>
            </a:r>
          </a:p>
          <a:p>
            <a:pPr marL="232943" indent="-232943" defTabSz="931774">
              <a:buFontTx/>
              <a:buAutoNum type="arabicPeriod"/>
              <a:defRPr/>
            </a:pPr>
            <a:endParaRPr lang="en-US" baseline="0" dirty="0" smtClean="0"/>
          </a:p>
          <a:p>
            <a:pPr marL="232943" indent="-232943" defTabSz="931774">
              <a:buFontTx/>
              <a:buAutoNum type="arabicPeriod"/>
              <a:defRPr/>
            </a:pPr>
            <a:r>
              <a:rPr lang="en-US" baseline="0" dirty="0" smtClean="0"/>
              <a:t>Hit the “Save” button.  </a:t>
            </a:r>
            <a:r>
              <a:rPr lang="en-US" dirty="0"/>
              <a:t>Once the data is saved the system will </a:t>
            </a:r>
            <a:r>
              <a:rPr lang="en-US" dirty="0" smtClean="0"/>
              <a:t>generate</a:t>
            </a:r>
            <a:r>
              <a:rPr lang="en-US" baseline="0" dirty="0" smtClean="0"/>
              <a:t> a </a:t>
            </a:r>
            <a:r>
              <a:rPr lang="en-US" dirty="0" smtClean="0"/>
              <a:t>“</a:t>
            </a:r>
            <a:r>
              <a:rPr lang="en-US" dirty="0"/>
              <a:t>Data Saved” notation and will calculate the total hours worked for the day.</a:t>
            </a:r>
          </a:p>
          <a:p>
            <a:pPr marL="232943" indent="-232943" defTabSz="931774">
              <a:buFontTx/>
              <a:buAutoNum type="arabicPeriod"/>
              <a:defRPr/>
            </a:pPr>
            <a:endParaRPr lang="en-US" dirty="0"/>
          </a:p>
          <a:p>
            <a:pPr marL="232943" indent="-232943" defTabSz="931774">
              <a:buFontTx/>
              <a:buAutoNum type="arabicPeriod"/>
              <a:defRPr/>
            </a:pPr>
            <a:r>
              <a:rPr lang="en-US" dirty="0"/>
              <a:t>EmpCenter </a:t>
            </a:r>
            <a:r>
              <a:rPr lang="en-US" dirty="0" smtClean="0"/>
              <a:t>calculates </a:t>
            </a:r>
            <a:r>
              <a:rPr lang="en-US" dirty="0"/>
              <a:t>the total hours worked.  The total for the day will appear at the </a:t>
            </a:r>
            <a:r>
              <a:rPr lang="en-US" dirty="0" smtClean="0"/>
              <a:t>bottom of the column of </a:t>
            </a:r>
            <a:r>
              <a:rPr lang="en-US" dirty="0"/>
              <a:t>the entries for the day.   Weekly totals by paycode will appear under the Total column on far right of the timesheet.</a:t>
            </a:r>
          </a:p>
          <a:p>
            <a:pPr marL="232943" indent="-232943" defTabSz="931774">
              <a:buFontTx/>
              <a:buAutoNum type="arabicPeriod"/>
              <a:defRPr/>
            </a:pPr>
            <a:endParaRPr lang="en-US" dirty="0"/>
          </a:p>
          <a:p>
            <a:pPr marL="232943" indent="-232943" defTabSz="931774">
              <a:buFontTx/>
              <a:buAutoNum type="arabicPeriod"/>
              <a:defRPr/>
            </a:pPr>
            <a:r>
              <a:rPr lang="en-US" dirty="0" smtClean="0"/>
              <a:t>Note: </a:t>
            </a:r>
            <a:r>
              <a:rPr lang="en-US" dirty="0"/>
              <a:t>this employee will be paid for 7.98 hours </a:t>
            </a:r>
            <a:r>
              <a:rPr lang="en-US" dirty="0" smtClean="0"/>
              <a:t>vs. </a:t>
            </a:r>
            <a:r>
              <a:rPr lang="en-US" dirty="0"/>
              <a:t>8 hours on </a:t>
            </a:r>
            <a:r>
              <a:rPr lang="en-US" dirty="0" smtClean="0"/>
              <a:t>3/17 </a:t>
            </a:r>
            <a:r>
              <a:rPr lang="en-US" dirty="0"/>
              <a:t>because </a:t>
            </a:r>
            <a:r>
              <a:rPr lang="en-US" dirty="0" smtClean="0"/>
              <a:t>she </a:t>
            </a:r>
            <a:r>
              <a:rPr lang="en-US" dirty="0"/>
              <a:t>logged back in from lunch at 12:31pm.  </a:t>
            </a:r>
            <a:r>
              <a:rPr lang="en-US" dirty="0" smtClean="0"/>
              <a:t>Lunch </a:t>
            </a:r>
            <a:r>
              <a:rPr lang="en-US" dirty="0"/>
              <a:t>was 31 minutes and is unpaid time.</a:t>
            </a:r>
          </a:p>
          <a:p>
            <a:pPr marL="232943" indent="-232943" defTabSz="931774">
              <a:buFontTx/>
              <a:buAutoNum type="arabicPeriod"/>
              <a:defRPr/>
            </a:pPr>
            <a:endParaRPr lang="en-US" dirty="0" smtClean="0"/>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62330DA1-05DD-4E9C-A642-ACEC9DB31FE3}" type="slidenum">
              <a:rPr lang="en-US" smtClean="0"/>
              <a:t>14</a:t>
            </a:fld>
            <a:endParaRPr lang="en-US" dirty="0"/>
          </a:p>
        </p:txBody>
      </p:sp>
    </p:spTree>
    <p:extLst>
      <p:ext uri="{BB962C8B-B14F-4D97-AF65-F5344CB8AC3E}">
        <p14:creationId xmlns:p14="http://schemas.microsoft.com/office/powerpoint/2010/main" val="4289927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In addition to the “Work In/Out” Earn Code there are several options listed on the drop down menu (</a:t>
            </a:r>
            <a:r>
              <a:rPr lang="en-US" sz="1100" dirty="0"/>
              <a:t>accessed by clicking on down arrow) </a:t>
            </a:r>
            <a:r>
              <a:rPr lang="en-US" dirty="0" smtClean="0"/>
              <a:t>under the</a:t>
            </a:r>
            <a:r>
              <a:rPr lang="en-US" baseline="0" dirty="0" smtClean="0"/>
              <a:t> </a:t>
            </a:r>
            <a:r>
              <a:rPr lang="en-US" dirty="0" smtClean="0"/>
              <a:t>Earn Code column</a:t>
            </a:r>
            <a:r>
              <a:rPr lang="en-US" baseline="0" dirty="0" smtClean="0"/>
              <a:t>  that you can use </a:t>
            </a:r>
            <a:r>
              <a:rPr lang="en-US" dirty="0" smtClean="0"/>
              <a:t>to record time</a:t>
            </a:r>
            <a:r>
              <a:rPr lang="en-US" baseline="0" dirty="0" smtClean="0"/>
              <a:t>.</a:t>
            </a:r>
          </a:p>
          <a:p>
            <a:pPr marL="228600" indent="-228600">
              <a:buFont typeface="+mj-lt"/>
              <a:buAutoNum type="arabicPeriod"/>
            </a:pPr>
            <a:endParaRPr lang="en-US" sz="1400" baseline="0" dirty="0" smtClean="0"/>
          </a:p>
          <a:p>
            <a:pPr marL="228600" indent="-228600">
              <a:buFont typeface="+mj-lt"/>
              <a:buAutoNum type="arabicPeriod"/>
            </a:pPr>
            <a:r>
              <a:rPr lang="en-US" sz="1400" dirty="0" smtClean="0"/>
              <a:t>You</a:t>
            </a:r>
            <a:r>
              <a:rPr lang="en-US" sz="1400" baseline="0" dirty="0" smtClean="0"/>
              <a:t> will only see the options available for </a:t>
            </a:r>
            <a:r>
              <a:rPr lang="en-US" sz="1400" dirty="0" smtClean="0"/>
              <a:t>your </a:t>
            </a:r>
            <a:r>
              <a:rPr lang="en-US" sz="1400" dirty="0"/>
              <a:t>employee classification </a:t>
            </a:r>
            <a:r>
              <a:rPr lang="en-US" sz="1400" dirty="0" smtClean="0"/>
              <a:t>on </a:t>
            </a:r>
            <a:r>
              <a:rPr lang="en-US" sz="1400" dirty="0"/>
              <a:t>the drop down menu. </a:t>
            </a:r>
          </a:p>
          <a:p>
            <a:endParaRPr lang="en-US" dirty="0"/>
          </a:p>
        </p:txBody>
      </p:sp>
      <p:sp>
        <p:nvSpPr>
          <p:cNvPr id="4" name="Slide Number Placeholder 3"/>
          <p:cNvSpPr>
            <a:spLocks noGrp="1"/>
          </p:cNvSpPr>
          <p:nvPr>
            <p:ph type="sldNum" sz="quarter" idx="10"/>
          </p:nvPr>
        </p:nvSpPr>
        <p:spPr/>
        <p:txBody>
          <a:bodyPr/>
          <a:lstStyle/>
          <a:p>
            <a:fld id="{62330DA1-05DD-4E9C-A642-ACEC9DB31FE3}" type="slidenum">
              <a:rPr lang="en-US" smtClean="0"/>
              <a:t>15</a:t>
            </a:fld>
            <a:endParaRPr lang="en-US" dirty="0"/>
          </a:p>
        </p:txBody>
      </p:sp>
    </p:spTree>
    <p:extLst>
      <p:ext uri="{BB962C8B-B14F-4D97-AF65-F5344CB8AC3E}">
        <p14:creationId xmlns:p14="http://schemas.microsoft.com/office/powerpoint/2010/main" val="408306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If your SDSURF appointment is one which includes paid time off (e.g. vacation, sick leave, etc.) you must report the hours taken each day during the pay </a:t>
            </a:r>
            <a:r>
              <a:rPr lang="en-US" dirty="0" smtClean="0"/>
              <a:t>period.</a:t>
            </a:r>
          </a:p>
          <a:p>
            <a:pPr marL="228600" indent="-228600">
              <a:buFont typeface="+mj-lt"/>
              <a:buAutoNum type="arabicPeriod"/>
            </a:pPr>
            <a:endParaRPr lang="en-US" dirty="0" smtClean="0"/>
          </a:p>
          <a:p>
            <a:pPr marL="228600" indent="-228600">
              <a:buFont typeface="+mj-lt"/>
              <a:buAutoNum type="arabicPeriod"/>
            </a:pPr>
            <a:r>
              <a:rPr lang="en-US" dirty="0" smtClean="0"/>
              <a:t>To </a:t>
            </a:r>
            <a:r>
              <a:rPr lang="en-US" dirty="0"/>
              <a:t>record </a:t>
            </a:r>
            <a:r>
              <a:rPr lang="en-US" dirty="0" smtClean="0"/>
              <a:t>time </a:t>
            </a:r>
            <a:r>
              <a:rPr lang="en-US" dirty="0"/>
              <a:t>off, click on the green “plus” sign to create a new row in your timesheet. </a:t>
            </a:r>
            <a:endParaRPr lang="en-US" dirty="0" smtClean="0"/>
          </a:p>
          <a:p>
            <a:pPr marL="228600" indent="-228600">
              <a:buFont typeface="+mj-lt"/>
              <a:buAutoNum type="arabicPeriod"/>
            </a:pPr>
            <a:endParaRPr lang="en-US" dirty="0" smtClean="0"/>
          </a:p>
          <a:p>
            <a:pPr marL="228600" indent="-228600">
              <a:buFont typeface="+mj-lt"/>
              <a:buAutoNum type="arabicPeriod"/>
            </a:pPr>
            <a:r>
              <a:rPr lang="en-US" dirty="0" smtClean="0"/>
              <a:t>Choose </a:t>
            </a:r>
            <a:r>
              <a:rPr lang="en-US" dirty="0"/>
              <a:t>the applicable earn code from the drop down menu and enter the number of hours for the day.  </a:t>
            </a:r>
            <a:r>
              <a:rPr lang="en-US" dirty="0" smtClean="0"/>
              <a:t>Enter </a:t>
            </a:r>
            <a:r>
              <a:rPr lang="en-US" dirty="0"/>
              <a:t>time off in “elapsed hours” </a:t>
            </a:r>
            <a:r>
              <a:rPr lang="en-US" dirty="0" smtClean="0"/>
              <a:t>rather </a:t>
            </a:r>
            <a:r>
              <a:rPr lang="en-US" dirty="0"/>
              <a:t>than actual </a:t>
            </a:r>
            <a:r>
              <a:rPr lang="en-US" dirty="0" smtClean="0"/>
              <a:t>“in/out” times.</a:t>
            </a:r>
          </a:p>
          <a:p>
            <a:pPr marL="228600" indent="-228600">
              <a:buFont typeface="+mj-lt"/>
              <a:buAutoNum type="arabicPeriod"/>
            </a:pPr>
            <a:endParaRPr lang="en-US" dirty="0" smtClean="0"/>
          </a:p>
          <a:p>
            <a:pPr marL="228600" indent="-228600">
              <a:buFont typeface="+mj-lt"/>
              <a:buAutoNum type="arabicPeriod"/>
            </a:pPr>
            <a:r>
              <a:rPr lang="en-US" dirty="0" smtClean="0"/>
              <a:t>This </a:t>
            </a:r>
            <a:r>
              <a:rPr lang="en-US" dirty="0"/>
              <a:t>employee recorded 8 hours of vacation on 3/18 and 8 hours of personal holiday on 3/20</a:t>
            </a:r>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62330DA1-05DD-4E9C-A642-ACEC9DB31FE3}" type="slidenum">
              <a:rPr lang="en-US" smtClean="0"/>
              <a:t>16</a:t>
            </a:fld>
            <a:endParaRPr lang="en-US" dirty="0"/>
          </a:p>
        </p:txBody>
      </p:sp>
    </p:spTree>
    <p:extLst>
      <p:ext uri="{BB962C8B-B14F-4D97-AF65-F5344CB8AC3E}">
        <p14:creationId xmlns:p14="http://schemas.microsoft.com/office/powerpoint/2010/main" val="1289603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defTabSz="931774">
              <a:buAutoNum type="arabicPeriod"/>
              <a:defRPr/>
            </a:pPr>
            <a:r>
              <a:rPr lang="en-US" dirty="0" smtClean="0"/>
              <a:t>Employees </a:t>
            </a:r>
            <a:r>
              <a:rPr lang="en-US" dirty="0"/>
              <a:t>can </a:t>
            </a:r>
            <a:r>
              <a:rPr lang="en-US" dirty="0" smtClean="0"/>
              <a:t>also log </a:t>
            </a:r>
            <a:r>
              <a:rPr lang="en-US" dirty="0"/>
              <a:t>paid time off for partial days.  </a:t>
            </a:r>
            <a:endParaRPr lang="en-US" dirty="0" smtClean="0"/>
          </a:p>
          <a:p>
            <a:pPr marL="228600" indent="-228600" defTabSz="931774">
              <a:buAutoNum type="arabicPeriod"/>
              <a:defRPr/>
            </a:pPr>
            <a:endParaRPr lang="en-US" dirty="0" smtClean="0"/>
          </a:p>
          <a:p>
            <a:pPr marL="228600" indent="-228600" defTabSz="931774">
              <a:buAutoNum type="arabicPeriod"/>
              <a:defRPr/>
            </a:pPr>
            <a:r>
              <a:rPr lang="en-US" dirty="0" smtClean="0"/>
              <a:t>In </a:t>
            </a:r>
            <a:r>
              <a:rPr lang="en-US" dirty="0"/>
              <a:t>this example, the employee  worked from 7am to 11am and took 4 hours of vacation for the rest of the workday</a:t>
            </a:r>
            <a:r>
              <a:rPr lang="en-US" dirty="0" smtClean="0"/>
              <a:t>.   The employee</a:t>
            </a:r>
            <a:r>
              <a:rPr lang="en-US" baseline="0" dirty="0" smtClean="0"/>
              <a:t> entered the time she started work and the time she stopped work for the day.</a:t>
            </a:r>
          </a:p>
          <a:p>
            <a:pPr marL="228600" indent="-228600" defTabSz="931774">
              <a:buAutoNum type="arabicPeriod"/>
              <a:defRPr/>
            </a:pPr>
            <a:endParaRPr lang="en-US" baseline="0" dirty="0" smtClean="0"/>
          </a:p>
          <a:p>
            <a:pPr marL="228600" indent="-228600" defTabSz="931774">
              <a:buAutoNum type="arabicPeriod"/>
              <a:defRPr/>
            </a:pPr>
            <a:r>
              <a:rPr lang="en-US" baseline="0" dirty="0" smtClean="0"/>
              <a:t>The employee added a row to her timesheet, selected the “Vacation” earn code and recorded 4 hours to reflect her afternoon off and hit “Save”.</a:t>
            </a:r>
          </a:p>
          <a:p>
            <a:pPr marL="228600" indent="-228600" defTabSz="931774">
              <a:buAutoNum type="arabicPeriod"/>
              <a:defRPr/>
            </a:pPr>
            <a:endParaRPr lang="en-US" baseline="0" dirty="0" smtClean="0"/>
          </a:p>
          <a:p>
            <a:pPr marL="228600" indent="-228600" defTabSz="931774">
              <a:buAutoNum type="arabicPeriod"/>
              <a:defRPr/>
            </a:pPr>
            <a:r>
              <a:rPr lang="en-US" dirty="0" smtClean="0"/>
              <a:t>When </a:t>
            </a:r>
            <a:r>
              <a:rPr lang="en-US" dirty="0"/>
              <a:t>the employee finishes entering </a:t>
            </a:r>
            <a:r>
              <a:rPr lang="en-US" dirty="0" smtClean="0"/>
              <a:t>her </a:t>
            </a:r>
            <a:r>
              <a:rPr lang="en-US" dirty="0"/>
              <a:t>time and saves, EmpCenter will calculate the total hours for the day </a:t>
            </a:r>
            <a:r>
              <a:rPr lang="en-US" dirty="0" smtClean="0"/>
              <a:t>for each </a:t>
            </a:r>
            <a:r>
              <a:rPr lang="en-US" dirty="0"/>
              <a:t>earn code.</a:t>
            </a:r>
          </a:p>
        </p:txBody>
      </p:sp>
      <p:sp>
        <p:nvSpPr>
          <p:cNvPr id="4" name="Slide Number Placeholder 3"/>
          <p:cNvSpPr>
            <a:spLocks noGrp="1"/>
          </p:cNvSpPr>
          <p:nvPr>
            <p:ph type="sldNum" sz="quarter" idx="10"/>
          </p:nvPr>
        </p:nvSpPr>
        <p:spPr/>
        <p:txBody>
          <a:bodyPr/>
          <a:lstStyle/>
          <a:p>
            <a:fld id="{62330DA1-05DD-4E9C-A642-ACEC9DB31FE3}" type="slidenum">
              <a:rPr lang="en-US" smtClean="0"/>
              <a:t>17</a:t>
            </a:fld>
            <a:endParaRPr lang="en-US" dirty="0"/>
          </a:p>
        </p:txBody>
      </p:sp>
    </p:spTree>
    <p:extLst>
      <p:ext uri="{BB962C8B-B14F-4D97-AF65-F5344CB8AC3E}">
        <p14:creationId xmlns:p14="http://schemas.microsoft.com/office/powerpoint/2010/main" val="1470709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330DA1-05DD-4E9C-A642-ACEC9DB31FE3}" type="slidenum">
              <a:rPr lang="en-US" smtClean="0"/>
              <a:t>18</a:t>
            </a:fld>
            <a:endParaRPr lang="en-US" dirty="0"/>
          </a:p>
        </p:txBody>
      </p:sp>
    </p:spTree>
    <p:extLst>
      <p:ext uri="{BB962C8B-B14F-4D97-AF65-F5344CB8AC3E}">
        <p14:creationId xmlns:p14="http://schemas.microsoft.com/office/powerpoint/2010/main" val="35333972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EmpCenter</a:t>
            </a:r>
            <a:r>
              <a:rPr lang="en-US" baseline="0" dirty="0" smtClean="0"/>
              <a:t> calculates the total number of hours worked each day based on the “Work In/Out” times logged by the employee.  </a:t>
            </a:r>
          </a:p>
          <a:p>
            <a:pPr marL="228600" indent="-228600">
              <a:buAutoNum type="arabicPeriod"/>
            </a:pPr>
            <a:endParaRPr lang="en-US" baseline="0" dirty="0" smtClean="0"/>
          </a:p>
          <a:p>
            <a:pPr marL="228600" indent="-228600">
              <a:buAutoNum type="arabicPeriod"/>
            </a:pPr>
            <a:r>
              <a:rPr lang="en-US" baseline="0" dirty="0" smtClean="0"/>
              <a:t>If an employee is required to work overtime hours, he/she only needs to record their actual in/out times. EmpCenter will automatically calculate the overtime hours for any hours worked in excess of 8 per day.</a:t>
            </a:r>
          </a:p>
          <a:p>
            <a:pPr marL="228600" indent="-228600">
              <a:buAutoNum type="arabicPeriod"/>
            </a:pPr>
            <a:endParaRPr lang="en-US" baseline="0" dirty="0" smtClean="0"/>
          </a:p>
          <a:p>
            <a:pPr marL="228600" indent="-228600">
              <a:buAutoNum type="arabicPeriod"/>
            </a:pPr>
            <a:r>
              <a:rPr lang="en-US" baseline="0" dirty="0" smtClean="0"/>
              <a:t>An exception message appears on the timesheet on the day the overtime hours were worked to note total hours for the day exceeded 8.  </a:t>
            </a:r>
          </a:p>
          <a:p>
            <a:pPr marL="228600" indent="-228600">
              <a:buAutoNum type="arabicPeriod"/>
            </a:pPr>
            <a:endParaRPr lang="en-US" baseline="0" dirty="0" smtClean="0"/>
          </a:p>
          <a:p>
            <a:pPr marL="228600" indent="-228600">
              <a:buAutoNum type="arabicPeriod"/>
            </a:pPr>
            <a:r>
              <a:rPr lang="en-US" baseline="0" dirty="0" smtClean="0"/>
              <a:t>Employees should obtain the approval of their supervisor prior to working any over time hours.   </a:t>
            </a:r>
            <a:endParaRPr lang="en-US" dirty="0"/>
          </a:p>
        </p:txBody>
      </p:sp>
      <p:sp>
        <p:nvSpPr>
          <p:cNvPr id="4" name="Slide Number Placeholder 3"/>
          <p:cNvSpPr>
            <a:spLocks noGrp="1"/>
          </p:cNvSpPr>
          <p:nvPr>
            <p:ph type="sldNum" sz="quarter" idx="10"/>
          </p:nvPr>
        </p:nvSpPr>
        <p:spPr/>
        <p:txBody>
          <a:bodyPr/>
          <a:lstStyle/>
          <a:p>
            <a:fld id="{62330DA1-05DD-4E9C-A642-ACEC9DB31FE3}" type="slidenum">
              <a:rPr lang="en-US" smtClean="0"/>
              <a:t>19</a:t>
            </a:fld>
            <a:endParaRPr lang="en-US" dirty="0"/>
          </a:p>
        </p:txBody>
      </p:sp>
    </p:spTree>
    <p:extLst>
      <p:ext uri="{BB962C8B-B14F-4D97-AF65-F5344CB8AC3E}">
        <p14:creationId xmlns:p14="http://schemas.microsoft.com/office/powerpoint/2010/main" val="1709480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62330DA1-05DD-4E9C-A642-ACEC9DB31FE3}" type="slidenum">
              <a:rPr lang="en-US" smtClean="0"/>
              <a:t>2</a:t>
            </a:fld>
            <a:endParaRPr lang="en-US" dirty="0"/>
          </a:p>
        </p:txBody>
      </p:sp>
    </p:spTree>
    <p:extLst>
      <p:ext uri="{BB962C8B-B14F-4D97-AF65-F5344CB8AC3E}">
        <p14:creationId xmlns:p14="http://schemas.microsoft.com/office/powerpoint/2010/main" val="29554121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defTabSz="931774">
              <a:buFont typeface="+mj-lt"/>
              <a:buAutoNum type="arabicPeriod"/>
              <a:defRPr/>
            </a:pPr>
            <a:r>
              <a:rPr lang="en-US" dirty="0" smtClean="0"/>
              <a:t>The </a:t>
            </a:r>
            <a:r>
              <a:rPr lang="en-US" dirty="0"/>
              <a:t>“Pin icon</a:t>
            </a:r>
            <a:r>
              <a:rPr lang="en-US" dirty="0" smtClean="0"/>
              <a:t>” on the timesheet indicates</a:t>
            </a:r>
            <a:r>
              <a:rPr lang="en-US" baseline="0" dirty="0" smtClean="0"/>
              <a:t> that a conflict exists between what the employee entered on the timesheet and the system rules under which the timesheet in processed. In this example, the pin was generated because t</a:t>
            </a:r>
            <a:r>
              <a:rPr lang="en-US" dirty="0" smtClean="0"/>
              <a:t>he employee worked</a:t>
            </a:r>
            <a:r>
              <a:rPr lang="en-US" baseline="0" dirty="0" smtClean="0"/>
              <a:t> more than 8 hours in one day.</a:t>
            </a:r>
          </a:p>
          <a:p>
            <a:pPr marL="228600" indent="-228600" defTabSz="931774">
              <a:buFont typeface="+mj-lt"/>
              <a:buAutoNum type="arabicPeriod"/>
              <a:defRPr/>
            </a:pPr>
            <a:endParaRPr lang="en-US" baseline="0" dirty="0" smtClean="0"/>
          </a:p>
          <a:p>
            <a:pPr marL="228600" indent="-228600" defTabSz="931774">
              <a:buFont typeface="+mj-lt"/>
              <a:buAutoNum type="arabicPeriod"/>
              <a:defRPr/>
            </a:pPr>
            <a:r>
              <a:rPr lang="en-US" baseline="0" dirty="0" smtClean="0"/>
              <a:t> Th</a:t>
            </a:r>
            <a:r>
              <a:rPr lang="en-US" dirty="0" smtClean="0"/>
              <a:t>e </a:t>
            </a:r>
            <a:r>
              <a:rPr lang="en-US" dirty="0"/>
              <a:t>Exceptions tab on the lower portion on the timecard </a:t>
            </a:r>
            <a:r>
              <a:rPr lang="en-US" dirty="0" smtClean="0"/>
              <a:t>provides</a:t>
            </a:r>
            <a:r>
              <a:rPr lang="en-US" baseline="0" dirty="0" smtClean="0"/>
              <a:t> detailed</a:t>
            </a:r>
            <a:r>
              <a:rPr lang="en-US" dirty="0" smtClean="0"/>
              <a:t> information</a:t>
            </a:r>
            <a:r>
              <a:rPr lang="en-US" baseline="0" dirty="0" smtClean="0"/>
              <a:t> on the exception including the date and a message describing the problem.</a:t>
            </a:r>
          </a:p>
          <a:p>
            <a:pPr marL="228600" indent="-228600" defTabSz="931774">
              <a:buFont typeface="+mj-lt"/>
              <a:buAutoNum type="arabicPeriod"/>
              <a:defRPr/>
            </a:pPr>
            <a:endParaRPr lang="en-US" baseline="0" dirty="0" smtClean="0"/>
          </a:p>
          <a:p>
            <a:pPr marL="228600" indent="-228600" defTabSz="931774">
              <a:buFont typeface="+mj-lt"/>
              <a:buAutoNum type="arabicPeriod"/>
              <a:defRPr/>
            </a:pPr>
            <a:r>
              <a:rPr lang="en-US" baseline="0" dirty="0" smtClean="0"/>
              <a:t>In this example, the employee worked overtime on 4/14 .  The Message : </a:t>
            </a:r>
            <a:r>
              <a:rPr lang="en-US" dirty="0" smtClean="0"/>
              <a:t>“Daily </a:t>
            </a:r>
            <a:r>
              <a:rPr lang="en-US" dirty="0"/>
              <a:t>hours (10) </a:t>
            </a:r>
            <a:r>
              <a:rPr lang="en-US" dirty="0" smtClean="0"/>
              <a:t>exceed </a:t>
            </a:r>
            <a:r>
              <a:rPr lang="en-US" dirty="0"/>
              <a:t>the standard daily hours </a:t>
            </a:r>
            <a:r>
              <a:rPr lang="en-US" dirty="0" smtClean="0"/>
              <a:t>(</a:t>
            </a:r>
            <a:r>
              <a:rPr lang="en-US" dirty="0"/>
              <a:t>2</a:t>
            </a:r>
            <a:r>
              <a:rPr lang="en-US" dirty="0" smtClean="0"/>
              <a:t>)”</a:t>
            </a:r>
            <a:r>
              <a:rPr lang="en-US" baseline="0" dirty="0" smtClean="0"/>
              <a:t> indicates 2 hours of overtime was worked.</a:t>
            </a:r>
            <a:endParaRPr lang="en-US" dirty="0"/>
          </a:p>
          <a:p>
            <a:endParaRPr lang="en-US" dirty="0"/>
          </a:p>
        </p:txBody>
      </p:sp>
      <p:sp>
        <p:nvSpPr>
          <p:cNvPr id="4" name="Slide Number Placeholder 3"/>
          <p:cNvSpPr>
            <a:spLocks noGrp="1"/>
          </p:cNvSpPr>
          <p:nvPr>
            <p:ph type="sldNum" sz="quarter" idx="10"/>
          </p:nvPr>
        </p:nvSpPr>
        <p:spPr/>
        <p:txBody>
          <a:bodyPr/>
          <a:lstStyle/>
          <a:p>
            <a:fld id="{62330DA1-05DD-4E9C-A642-ACEC9DB31FE3}" type="slidenum">
              <a:rPr lang="en-US" smtClean="0"/>
              <a:t>20</a:t>
            </a:fld>
            <a:endParaRPr lang="en-US" dirty="0"/>
          </a:p>
        </p:txBody>
      </p:sp>
    </p:spTree>
    <p:extLst>
      <p:ext uri="{BB962C8B-B14F-4D97-AF65-F5344CB8AC3E}">
        <p14:creationId xmlns:p14="http://schemas.microsoft.com/office/powerpoint/2010/main" val="25574893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You can determine if you are an exempt employee by looking at your job classification number at the top of the time sheet.  (e.g. RE995400)</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Classifications that begin with OO, SE, RE, RM and RA are exempt positions.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2330DA1-05DD-4E9C-A642-ACEC9DB31FE3}" type="slidenum">
              <a:rPr lang="en-US" smtClean="0"/>
              <a:t>21</a:t>
            </a:fld>
            <a:endParaRPr lang="en-US" dirty="0"/>
          </a:p>
        </p:txBody>
      </p:sp>
    </p:spTree>
    <p:extLst>
      <p:ext uri="{BB962C8B-B14F-4D97-AF65-F5344CB8AC3E}">
        <p14:creationId xmlns:p14="http://schemas.microsoft.com/office/powerpoint/2010/main" val="332115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Exempt employees are only required</a:t>
            </a:r>
            <a:r>
              <a:rPr lang="en-US" baseline="0" dirty="0" smtClean="0"/>
              <a:t> to log exceptions such as vacation or sick leave on their time sheet.</a:t>
            </a:r>
          </a:p>
          <a:p>
            <a:pPr marL="228600" indent="-228600">
              <a:buAutoNum type="arabicPeriod"/>
            </a:pPr>
            <a:endParaRPr lang="en-US" baseline="0" dirty="0" smtClean="0"/>
          </a:p>
          <a:p>
            <a:pPr marL="228600" indent="-228600">
              <a:buAutoNum type="arabicPeriod"/>
            </a:pPr>
            <a:r>
              <a:rPr lang="en-US" baseline="0" dirty="0" smtClean="0"/>
              <a:t>To log an exception, click on the arrow in the Earn Code column to select the type of time needed from the list of options available on the menu.</a:t>
            </a:r>
          </a:p>
        </p:txBody>
      </p:sp>
      <p:sp>
        <p:nvSpPr>
          <p:cNvPr id="4" name="Slide Number Placeholder 3"/>
          <p:cNvSpPr>
            <a:spLocks noGrp="1"/>
          </p:cNvSpPr>
          <p:nvPr>
            <p:ph type="sldNum" sz="quarter" idx="10"/>
          </p:nvPr>
        </p:nvSpPr>
        <p:spPr/>
        <p:txBody>
          <a:bodyPr/>
          <a:lstStyle/>
          <a:p>
            <a:fld id="{0A49D33A-C3A4-4C19-BE32-1AD70566F20B}"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190108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Bef>
                <a:spcPts val="306"/>
              </a:spcBef>
              <a:buFont typeface="+mj-lt"/>
              <a:buAutoNum type="arabicPeriod"/>
            </a:pPr>
            <a:r>
              <a:rPr lang="en-US" dirty="0" smtClean="0"/>
              <a:t>Enter</a:t>
            </a:r>
            <a:r>
              <a:rPr lang="en-US" baseline="0" dirty="0" smtClean="0"/>
              <a:t> the number of hours on the appropriate day.  </a:t>
            </a:r>
          </a:p>
          <a:p>
            <a:pPr marL="228600" indent="-228600">
              <a:spcBef>
                <a:spcPts val="306"/>
              </a:spcBef>
              <a:buFont typeface="+mj-lt"/>
              <a:buAutoNum type="arabicPeriod"/>
            </a:pPr>
            <a:endParaRPr lang="en-US" baseline="0" dirty="0" smtClean="0"/>
          </a:p>
          <a:p>
            <a:pPr marL="228600" indent="-228600">
              <a:spcBef>
                <a:spcPts val="306"/>
              </a:spcBef>
              <a:buFont typeface="+mj-lt"/>
              <a:buAutoNum type="arabicPeriod"/>
            </a:pPr>
            <a:r>
              <a:rPr lang="en-US" baseline="0" dirty="0" smtClean="0"/>
              <a:t>Exempt employees </a:t>
            </a:r>
            <a:r>
              <a:rPr lang="en-US" dirty="0" smtClean="0"/>
              <a:t>must enter</a:t>
            </a:r>
            <a:r>
              <a:rPr lang="en-US" baseline="0" dirty="0" smtClean="0"/>
              <a:t> exceptions i</a:t>
            </a:r>
            <a:r>
              <a:rPr lang="en-US" dirty="0" smtClean="0"/>
              <a:t>n </a:t>
            </a:r>
            <a:r>
              <a:rPr lang="en-US" dirty="0"/>
              <a:t>full </a:t>
            </a:r>
            <a:r>
              <a:rPr lang="en-US" dirty="0" smtClean="0"/>
              <a:t>or </a:t>
            </a:r>
            <a:r>
              <a:rPr lang="en-US" dirty="0"/>
              <a:t>half day </a:t>
            </a:r>
            <a:r>
              <a:rPr lang="en-US" dirty="0" smtClean="0"/>
              <a:t>increments based on your FTE.  (e.g. A 100%</a:t>
            </a:r>
            <a:r>
              <a:rPr lang="en-US" baseline="0" dirty="0" smtClean="0"/>
              <a:t> FTE employee would enter exception time as either 4 or 8 hours).</a:t>
            </a:r>
            <a:endParaRPr lang="en-US" dirty="0"/>
          </a:p>
        </p:txBody>
      </p:sp>
      <p:sp>
        <p:nvSpPr>
          <p:cNvPr id="4" name="Slide Number Placeholder 3"/>
          <p:cNvSpPr>
            <a:spLocks noGrp="1"/>
          </p:cNvSpPr>
          <p:nvPr>
            <p:ph type="sldNum" sz="quarter" idx="10"/>
          </p:nvPr>
        </p:nvSpPr>
        <p:spPr/>
        <p:txBody>
          <a:bodyPr/>
          <a:lstStyle/>
          <a:p>
            <a:fld id="{0A49D33A-C3A4-4C19-BE32-1AD70566F20B}"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8007653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defTabSz="931723">
              <a:buAutoNum type="arabicPeriod"/>
              <a:defRPr/>
            </a:pPr>
            <a:r>
              <a:rPr lang="en-US" dirty="0" smtClean="0"/>
              <a:t>When you have completed your time sheet,</a:t>
            </a:r>
            <a:r>
              <a:rPr lang="en-US" baseline="0" dirty="0" smtClean="0"/>
              <a:t> h</a:t>
            </a:r>
            <a:r>
              <a:rPr lang="en-US" dirty="0" smtClean="0"/>
              <a:t>it </a:t>
            </a:r>
            <a:r>
              <a:rPr lang="en-US" dirty="0"/>
              <a:t>the “Save” </a:t>
            </a:r>
            <a:r>
              <a:rPr lang="en-US" dirty="0" smtClean="0"/>
              <a:t>button.</a:t>
            </a:r>
          </a:p>
          <a:p>
            <a:pPr marL="228600" indent="-228600" defTabSz="931723">
              <a:buAutoNum type="arabicPeriod"/>
              <a:defRPr/>
            </a:pPr>
            <a:endParaRPr lang="en-US" dirty="0" smtClean="0"/>
          </a:p>
          <a:p>
            <a:pPr marL="228600" indent="-228600" defTabSz="931723">
              <a:buAutoNum type="arabicPeriod"/>
              <a:defRPr/>
            </a:pPr>
            <a:r>
              <a:rPr lang="en-US" dirty="0" smtClean="0"/>
              <a:t>EmpCenter</a:t>
            </a:r>
            <a:r>
              <a:rPr lang="en-US" baseline="0" dirty="0" smtClean="0"/>
              <a:t> will display a “Data Saved” message to confirm your entries.</a:t>
            </a:r>
            <a:endParaRPr lang="en-US" dirty="0"/>
          </a:p>
          <a:p>
            <a:endParaRPr lang="en-US" dirty="0"/>
          </a:p>
        </p:txBody>
      </p:sp>
      <p:sp>
        <p:nvSpPr>
          <p:cNvPr id="4" name="Slide Number Placeholder 3"/>
          <p:cNvSpPr>
            <a:spLocks noGrp="1"/>
          </p:cNvSpPr>
          <p:nvPr>
            <p:ph type="sldNum" sz="quarter" idx="10"/>
          </p:nvPr>
        </p:nvSpPr>
        <p:spPr/>
        <p:txBody>
          <a:bodyPr/>
          <a:lstStyle/>
          <a:p>
            <a:fld id="{0A49D33A-C3A4-4C19-BE32-1AD70566F20B}"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9608862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49D33A-C3A4-4C19-BE32-1AD70566F20B}"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9461947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defTabSz="931723">
              <a:buFont typeface="+mj-lt"/>
              <a:buAutoNum type="arabicPeriod"/>
              <a:defRPr/>
            </a:pPr>
            <a:r>
              <a:rPr lang="en-US" dirty="0" smtClean="0"/>
              <a:t>You</a:t>
            </a:r>
            <a:r>
              <a:rPr lang="en-US" baseline="0" dirty="0" smtClean="0"/>
              <a:t> will need to correct any red exceptions before the system will allow you to submit your timesheet to your supervisor.</a:t>
            </a:r>
          </a:p>
          <a:p>
            <a:pPr marL="228600" indent="-228600" defTabSz="931723">
              <a:buFont typeface="+mj-lt"/>
              <a:buAutoNum type="arabicPeriod"/>
              <a:defRPr/>
            </a:pPr>
            <a:endParaRPr lang="en-US" baseline="0" dirty="0" smtClean="0"/>
          </a:p>
          <a:p>
            <a:pPr marL="228600" indent="-228600" defTabSz="931723">
              <a:buFont typeface="+mj-lt"/>
              <a:buAutoNum type="arabicPeriod"/>
              <a:defRPr/>
            </a:pPr>
            <a:r>
              <a:rPr lang="en-US" baseline="0" dirty="0" smtClean="0"/>
              <a:t>In this example, the employee entered 16 hours of sick leave on 2/16 which generated a red level exception message.  The employee will need to correct the number of hours entered in order to be able to submit his timesheet.</a:t>
            </a:r>
          </a:p>
          <a:p>
            <a:pPr marL="228600" indent="-228600" defTabSz="931723">
              <a:buFont typeface="+mj-lt"/>
              <a:buAutoNum type="arabicPeriod"/>
              <a:defRPr/>
            </a:pPr>
            <a:endParaRPr lang="en-US" baseline="0" dirty="0" smtClean="0"/>
          </a:p>
          <a:p>
            <a:pPr marL="228600" indent="-228600" defTabSz="931723">
              <a:buFont typeface="+mj-lt"/>
              <a:buAutoNum type="arabicPeriod"/>
              <a:defRPr/>
            </a:pPr>
            <a:r>
              <a:rPr lang="en-US" baseline="0" dirty="0" smtClean="0"/>
              <a:t>The employee also entered 2 hours of vacation on 2/18 which generated a yellow (warning) level exception.  </a:t>
            </a:r>
            <a:endParaRPr lang="en-US" dirty="0"/>
          </a:p>
          <a:p>
            <a:pPr defTabSz="931723">
              <a:defRPr/>
            </a:pPr>
            <a:endParaRPr lang="en-US" dirty="0"/>
          </a:p>
          <a:p>
            <a:endParaRPr lang="en-US" dirty="0"/>
          </a:p>
        </p:txBody>
      </p:sp>
      <p:sp>
        <p:nvSpPr>
          <p:cNvPr id="4" name="Slide Number Placeholder 3"/>
          <p:cNvSpPr>
            <a:spLocks noGrp="1"/>
          </p:cNvSpPr>
          <p:nvPr>
            <p:ph type="sldNum" sz="quarter" idx="10"/>
          </p:nvPr>
        </p:nvSpPr>
        <p:spPr/>
        <p:txBody>
          <a:bodyPr/>
          <a:lstStyle/>
          <a:p>
            <a:fld id="{0A49D33A-C3A4-4C19-BE32-1AD70566F20B}"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503326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defTabSz="931723">
              <a:buFont typeface="+mj-lt"/>
              <a:buAutoNum type="arabicPeriod"/>
              <a:defRPr/>
            </a:pPr>
            <a:r>
              <a:rPr lang="en-US" dirty="0" smtClean="0"/>
              <a:t>Employees</a:t>
            </a:r>
            <a:r>
              <a:rPr lang="en-US" baseline="0" dirty="0" smtClean="0"/>
              <a:t> should check the Exceptions tab for detailed information and correct any red level exceptions.</a:t>
            </a:r>
            <a:endParaRPr lang="en-US" dirty="0"/>
          </a:p>
          <a:p>
            <a:pPr defTabSz="931723">
              <a:defRPr/>
            </a:pPr>
            <a:endParaRPr lang="en-US" dirty="0"/>
          </a:p>
          <a:p>
            <a:endParaRPr lang="en-US" dirty="0"/>
          </a:p>
        </p:txBody>
      </p:sp>
      <p:sp>
        <p:nvSpPr>
          <p:cNvPr id="4" name="Slide Number Placeholder 3"/>
          <p:cNvSpPr>
            <a:spLocks noGrp="1"/>
          </p:cNvSpPr>
          <p:nvPr>
            <p:ph type="sldNum" sz="quarter" idx="10"/>
          </p:nvPr>
        </p:nvSpPr>
        <p:spPr/>
        <p:txBody>
          <a:bodyPr/>
          <a:lstStyle/>
          <a:p>
            <a:fld id="{0A49D33A-C3A4-4C19-BE32-1AD70566F20B}"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503326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defTabSz="931723">
              <a:buFont typeface="+mj-lt"/>
              <a:buAutoNum type="arabicPeriod"/>
              <a:defRPr/>
            </a:pPr>
            <a:r>
              <a:rPr lang="en-US" dirty="0" smtClean="0"/>
              <a:t>All employees </a:t>
            </a:r>
            <a:r>
              <a:rPr lang="en-US" dirty="0"/>
              <a:t>must submit </a:t>
            </a:r>
            <a:r>
              <a:rPr lang="en-US" dirty="0" smtClean="0"/>
              <a:t>their time</a:t>
            </a:r>
            <a:r>
              <a:rPr lang="en-US" baseline="0" dirty="0" smtClean="0"/>
              <a:t> sheet </a:t>
            </a:r>
            <a:r>
              <a:rPr lang="en-US" dirty="0" smtClean="0"/>
              <a:t>to their </a:t>
            </a:r>
            <a:r>
              <a:rPr lang="en-US" dirty="0"/>
              <a:t>supervisor by the payroll deadline to be paid</a:t>
            </a:r>
            <a:r>
              <a:rPr lang="en-US" dirty="0" smtClean="0"/>
              <a:t>. </a:t>
            </a:r>
          </a:p>
          <a:p>
            <a:pPr marL="228600" indent="-228600" defTabSz="931723">
              <a:buFont typeface="+mj-lt"/>
              <a:buAutoNum type="arabicPeriod"/>
              <a:defRPr/>
            </a:pPr>
            <a:endParaRPr lang="en-US" dirty="0" smtClean="0"/>
          </a:p>
          <a:p>
            <a:pPr marL="228600" indent="-228600" defTabSz="931723">
              <a:buFont typeface="+mj-lt"/>
              <a:buAutoNum type="arabicPeriod"/>
              <a:defRPr/>
            </a:pPr>
            <a:r>
              <a:rPr lang="en-US" dirty="0" smtClean="0"/>
              <a:t>You</a:t>
            </a:r>
            <a:r>
              <a:rPr lang="en-US" baseline="0" dirty="0" smtClean="0"/>
              <a:t> can submit your time sheet early if your last day of work for the pay period is before the end of the pay period.  For example, if you are going on vacation for a week you can log your vacation hours and submit your timesheet to your supervisor.</a:t>
            </a:r>
            <a:endParaRPr lang="en-US" dirty="0"/>
          </a:p>
          <a:p>
            <a:endParaRPr lang="en-US" dirty="0"/>
          </a:p>
        </p:txBody>
      </p:sp>
      <p:sp>
        <p:nvSpPr>
          <p:cNvPr id="4" name="Slide Number Placeholder 3"/>
          <p:cNvSpPr>
            <a:spLocks noGrp="1"/>
          </p:cNvSpPr>
          <p:nvPr>
            <p:ph type="sldNum" sz="quarter" idx="10"/>
          </p:nvPr>
        </p:nvSpPr>
        <p:spPr/>
        <p:txBody>
          <a:bodyPr/>
          <a:lstStyle/>
          <a:p>
            <a:fld id="{62330DA1-05DD-4E9C-A642-ACEC9DB31FE3}"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7740913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When you hit</a:t>
            </a:r>
            <a:r>
              <a:rPr lang="en-US" baseline="0" dirty="0" smtClean="0"/>
              <a:t> the “Submit” button you will be prompted to certify the time that you’ve reported is accurate.  </a:t>
            </a:r>
          </a:p>
          <a:p>
            <a:pPr marL="228600" indent="-228600">
              <a:buFont typeface="+mj-lt"/>
              <a:buAutoNum type="arabicPeriod"/>
            </a:pPr>
            <a:endParaRPr lang="en-US" baseline="0" dirty="0" smtClean="0"/>
          </a:p>
          <a:p>
            <a:pPr marL="228600" indent="-228600">
              <a:buFont typeface="+mj-lt"/>
              <a:buAutoNum type="arabicPeriod"/>
            </a:pPr>
            <a:r>
              <a:rPr lang="en-US" baseline="0" dirty="0" smtClean="0"/>
              <a:t>The certification language is customized for Non-exempt and Exempt employee classifications.  Your timesheet will have the language that is appropriate for your classification. </a:t>
            </a:r>
          </a:p>
          <a:p>
            <a:pPr marL="228600" indent="-228600">
              <a:buFont typeface="+mj-lt"/>
              <a:buAutoNum type="arabicPeriod"/>
            </a:pPr>
            <a:endParaRPr lang="en-US" baseline="0" dirty="0" smtClean="0"/>
          </a:p>
          <a:p>
            <a:pPr marL="228600" indent="-228600">
              <a:buFont typeface="+mj-lt"/>
              <a:buAutoNum type="arabicPeriod"/>
            </a:pPr>
            <a:r>
              <a:rPr lang="en-US" dirty="0" smtClean="0"/>
              <a:t>Once you’ve read the certification statement, click on the box in the upper left hand corner. </a:t>
            </a:r>
          </a:p>
          <a:p>
            <a:pPr marL="228600" indent="-228600">
              <a:buFont typeface="+mj-lt"/>
              <a:buAutoNum type="arabicPeriod"/>
            </a:pPr>
            <a:endParaRPr lang="en-US" dirty="0" smtClean="0"/>
          </a:p>
          <a:p>
            <a:pPr marL="228600" indent="-228600">
              <a:buFont typeface="+mj-lt"/>
              <a:buAutoNum type="arabicPeriod"/>
            </a:pPr>
            <a:r>
              <a:rPr lang="en-US" dirty="0" smtClean="0"/>
              <a:t>Click on the “Submit Time Sheet” button to send the time</a:t>
            </a:r>
            <a:r>
              <a:rPr lang="en-US" baseline="0" dirty="0" smtClean="0"/>
              <a:t> sheet</a:t>
            </a:r>
            <a:r>
              <a:rPr lang="en-US" dirty="0" smtClean="0"/>
              <a:t> to your supervisor for approval.</a:t>
            </a:r>
            <a:endParaRPr lang="en-US" dirty="0"/>
          </a:p>
        </p:txBody>
      </p:sp>
      <p:sp>
        <p:nvSpPr>
          <p:cNvPr id="4" name="Slide Number Placeholder 3"/>
          <p:cNvSpPr>
            <a:spLocks noGrp="1"/>
          </p:cNvSpPr>
          <p:nvPr>
            <p:ph type="sldNum" sz="quarter" idx="10"/>
          </p:nvPr>
        </p:nvSpPr>
        <p:spPr/>
        <p:txBody>
          <a:bodyPr/>
          <a:lstStyle/>
          <a:p>
            <a:fld id="{62330DA1-05DD-4E9C-A642-ACEC9DB31FE3}"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670456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330DA1-05DD-4E9C-A642-ACEC9DB31FE3}" type="slidenum">
              <a:rPr lang="en-US" smtClean="0"/>
              <a:t>3</a:t>
            </a:fld>
            <a:endParaRPr lang="en-US" dirty="0"/>
          </a:p>
        </p:txBody>
      </p:sp>
    </p:spTree>
    <p:extLst>
      <p:ext uri="{BB962C8B-B14F-4D97-AF65-F5344CB8AC3E}">
        <p14:creationId xmlns:p14="http://schemas.microsoft.com/office/powerpoint/2010/main" val="10642383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If you need</a:t>
            </a:r>
            <a:r>
              <a:rPr lang="en-US" baseline="0" dirty="0" smtClean="0"/>
              <a:t> to correct an error or omission after you have submitted your timesheet, you can use the “Recall” button to retrieve your timesheet.</a:t>
            </a:r>
          </a:p>
          <a:p>
            <a:pPr marL="228600" indent="-228600">
              <a:buAutoNum type="arabicPeriod"/>
            </a:pPr>
            <a:endParaRPr lang="en-US" baseline="0" dirty="0" smtClean="0"/>
          </a:p>
          <a:p>
            <a:pPr marL="228600" indent="-228600">
              <a:buAutoNum type="arabicPeriod"/>
            </a:pPr>
            <a:r>
              <a:rPr lang="en-US" baseline="0" dirty="0" smtClean="0"/>
              <a:t>The “Recall” option is only available if your supervisor has not approved your time sheet.</a:t>
            </a:r>
          </a:p>
          <a:p>
            <a:pPr marL="228600" indent="-228600">
              <a:buAutoNum type="arabicPeriod"/>
            </a:pPr>
            <a:endParaRPr lang="en-US" baseline="0" dirty="0" smtClean="0"/>
          </a:p>
          <a:p>
            <a:pPr marL="228600" indent="-228600">
              <a:buAutoNum type="arabicPeriod"/>
            </a:pPr>
            <a:r>
              <a:rPr lang="en-US" baseline="0" dirty="0" smtClean="0"/>
              <a:t>When your time sheet is recalled, make your adjustments, certify and submit to your supervisor.</a:t>
            </a:r>
            <a:endParaRPr lang="en-US" dirty="0"/>
          </a:p>
        </p:txBody>
      </p:sp>
      <p:sp>
        <p:nvSpPr>
          <p:cNvPr id="4" name="Slide Number Placeholder 3"/>
          <p:cNvSpPr>
            <a:spLocks noGrp="1"/>
          </p:cNvSpPr>
          <p:nvPr>
            <p:ph type="sldNum" sz="quarter" idx="10"/>
          </p:nvPr>
        </p:nvSpPr>
        <p:spPr/>
        <p:txBody>
          <a:bodyPr/>
          <a:lstStyle/>
          <a:p>
            <a:fld id="{0A49D33A-C3A4-4C19-BE32-1AD70566F20B}"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3902429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If</a:t>
            </a:r>
            <a:r>
              <a:rPr lang="en-US" baseline="0" dirty="0" smtClean="0"/>
              <a:t> your supervisor notes an error or omission on your timesheet he/she will reject your time sheet so that you can make the necessary corrections.</a:t>
            </a:r>
          </a:p>
          <a:p>
            <a:pPr marL="228600" indent="-228600">
              <a:buFont typeface="+mj-lt"/>
              <a:buAutoNum type="arabicPeriod"/>
            </a:pPr>
            <a:endParaRPr lang="en-US" baseline="0" dirty="0" smtClean="0"/>
          </a:p>
          <a:p>
            <a:pPr marL="228600" indent="-228600">
              <a:buFont typeface="+mj-lt"/>
              <a:buAutoNum type="arabicPeriod"/>
            </a:pPr>
            <a:r>
              <a:rPr lang="en-US" baseline="0" dirty="0" smtClean="0"/>
              <a:t>The employee will receive an email message stating the reason(s) the time sheet has been returned.</a:t>
            </a:r>
          </a:p>
          <a:p>
            <a:pPr marL="228600" indent="-228600">
              <a:buFont typeface="+mj-lt"/>
              <a:buAutoNum type="arabicPeriod"/>
            </a:pPr>
            <a:endParaRPr lang="en-US" baseline="0" dirty="0" smtClean="0"/>
          </a:p>
          <a:p>
            <a:pPr marL="228600" indent="-228600">
              <a:buFont typeface="+mj-lt"/>
              <a:buAutoNum type="arabicPeriod"/>
            </a:pPr>
            <a:r>
              <a:rPr lang="en-US" baseline="0" dirty="0" smtClean="0"/>
              <a:t>The employee will log in to EmpCenter, make the necessary corrections and re-submit the timesheet.</a:t>
            </a:r>
          </a:p>
          <a:p>
            <a:pPr marL="228600" indent="-228600">
              <a:buFont typeface="+mj-lt"/>
              <a:buAutoNum type="arabicPeriod"/>
            </a:pPr>
            <a:endParaRPr lang="en-US" baseline="0" dirty="0" smtClean="0"/>
          </a:p>
          <a:p>
            <a:pPr marL="228600" indent="-228600">
              <a:buFont typeface="+mj-lt"/>
              <a:buAutoNum type="arabicPeriod"/>
            </a:pPr>
            <a:endParaRPr lang="en-US" baseline="0" dirty="0" smtClean="0"/>
          </a:p>
          <a:p>
            <a:pPr marL="228600" indent="-228600">
              <a:buFont typeface="+mj-lt"/>
              <a:buAutoNum type="arabicPeriod"/>
            </a:pPr>
            <a:endParaRPr lang="en-US" baseline="0" dirty="0" smtClean="0"/>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0A49D33A-C3A4-4C19-BE32-1AD70566F20B}"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9900071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When</a:t>
            </a:r>
            <a:r>
              <a:rPr lang="en-US" baseline="0" dirty="0" smtClean="0"/>
              <a:t> you log in to EmpCenter to make corrections on a rejected time sheet, the time sheet will show as not submitted.</a:t>
            </a:r>
          </a:p>
          <a:p>
            <a:pPr marL="228600" indent="-228600">
              <a:buFont typeface="+mj-lt"/>
              <a:buAutoNum type="arabicPeriod"/>
            </a:pPr>
            <a:endParaRPr lang="en-US" baseline="0" dirty="0" smtClean="0"/>
          </a:p>
          <a:p>
            <a:pPr marL="228600" indent="-228600">
              <a:buFont typeface="+mj-lt"/>
              <a:buAutoNum type="arabicPeriod"/>
            </a:pPr>
            <a:r>
              <a:rPr lang="en-US" baseline="0" dirty="0" smtClean="0"/>
              <a:t>Make the corrections needed, hit “Submit” to send the corrected time sheet to your supervisor.</a:t>
            </a:r>
            <a:endParaRPr lang="en-US" dirty="0"/>
          </a:p>
        </p:txBody>
      </p:sp>
      <p:sp>
        <p:nvSpPr>
          <p:cNvPr id="4" name="Slide Number Placeholder 3"/>
          <p:cNvSpPr>
            <a:spLocks noGrp="1"/>
          </p:cNvSpPr>
          <p:nvPr>
            <p:ph type="sldNum" sz="quarter" idx="10"/>
          </p:nvPr>
        </p:nvSpPr>
        <p:spPr/>
        <p:txBody>
          <a:bodyPr/>
          <a:lstStyle/>
          <a:p>
            <a:fld id="{0A49D33A-C3A4-4C19-BE32-1AD70566F20B}"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40666068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Once your time sheet has been submitted and approved by your supervisor it is submitted to payroll to be processed. </a:t>
            </a:r>
          </a:p>
          <a:p>
            <a:pPr marL="228600" indent="-228600">
              <a:buFont typeface="+mj-lt"/>
              <a:buAutoNum type="arabicPeriod"/>
            </a:pPr>
            <a:endParaRPr lang="en-US" dirty="0" smtClean="0"/>
          </a:p>
          <a:p>
            <a:pPr marL="228600" indent="-228600">
              <a:buFont typeface="+mj-lt"/>
              <a:buAutoNum type="arabicPeriod"/>
            </a:pPr>
            <a:r>
              <a:rPr lang="en-US" dirty="0" smtClean="0"/>
              <a:t>The time sheet for that pay period will reflect this at the top of the “Enter My Hours” screen for that pay period.</a:t>
            </a:r>
          </a:p>
          <a:p>
            <a:endParaRPr lang="en-US" dirty="0"/>
          </a:p>
        </p:txBody>
      </p:sp>
      <p:sp>
        <p:nvSpPr>
          <p:cNvPr id="4" name="Slide Number Placeholder 3"/>
          <p:cNvSpPr>
            <a:spLocks noGrp="1"/>
          </p:cNvSpPr>
          <p:nvPr>
            <p:ph type="sldNum" sz="quarter" idx="10"/>
          </p:nvPr>
        </p:nvSpPr>
        <p:spPr/>
        <p:txBody>
          <a:bodyPr/>
          <a:lstStyle/>
          <a:p>
            <a:fld id="{62330DA1-05DD-4E9C-A642-ACEC9DB31FE3}"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14988773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49D33A-C3A4-4C19-BE32-1AD70566F20B}"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3775443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send a request</a:t>
            </a:r>
            <a:r>
              <a:rPr lang="en-US" baseline="0" dirty="0" smtClean="0"/>
              <a:t> for time off to your supervisor select the My Time Off options under the Schedules block on your dashboard.</a:t>
            </a:r>
            <a:endParaRPr lang="en-US" dirty="0"/>
          </a:p>
        </p:txBody>
      </p:sp>
      <p:sp>
        <p:nvSpPr>
          <p:cNvPr id="4" name="Slide Number Placeholder 3"/>
          <p:cNvSpPr>
            <a:spLocks noGrp="1"/>
          </p:cNvSpPr>
          <p:nvPr>
            <p:ph type="sldNum" sz="quarter" idx="10"/>
          </p:nvPr>
        </p:nvSpPr>
        <p:spPr/>
        <p:txBody>
          <a:bodyPr/>
          <a:lstStyle/>
          <a:p>
            <a:fld id="{62330DA1-05DD-4E9C-A642-ACEC9DB31FE3}"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9212028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30" indent="-232930">
              <a:buAutoNum type="arabicPeriod"/>
            </a:pPr>
            <a:r>
              <a:rPr lang="en-US" dirty="0" smtClean="0"/>
              <a:t>The</a:t>
            </a:r>
            <a:r>
              <a:rPr lang="en-US" baseline="0" dirty="0" smtClean="0"/>
              <a:t> Request List will show any current requests that you have submitted to your supervisor that have not yet been reviewed.</a:t>
            </a:r>
          </a:p>
          <a:p>
            <a:pPr marL="232930" indent="-232930">
              <a:buAutoNum type="arabicPeriod"/>
            </a:pPr>
            <a:endParaRPr lang="en-US" baseline="0" dirty="0" smtClean="0"/>
          </a:p>
          <a:p>
            <a:pPr marL="232930" indent="-232930">
              <a:buAutoNum type="arabicPeriod"/>
            </a:pPr>
            <a:r>
              <a:rPr lang="en-US" baseline="0" dirty="0" smtClean="0"/>
              <a:t>You can also view the history of past requests by clicking the “past” tab</a:t>
            </a:r>
          </a:p>
          <a:p>
            <a:pPr marL="232930" indent="-232930">
              <a:buAutoNum type="arabicPeriod"/>
            </a:pPr>
            <a:endParaRPr lang="en-US" baseline="0" dirty="0" smtClean="0"/>
          </a:p>
          <a:p>
            <a:pPr marL="232930" indent="-232930">
              <a:buAutoNum type="arabicPeriod"/>
            </a:pPr>
            <a:r>
              <a:rPr lang="en-US" baseline="0" dirty="0" smtClean="0"/>
              <a:t>To submit a new request, click on “Create New Request”</a:t>
            </a:r>
            <a:endParaRPr lang="en-US" dirty="0"/>
          </a:p>
        </p:txBody>
      </p:sp>
      <p:sp>
        <p:nvSpPr>
          <p:cNvPr id="4" name="Slide Number Placeholder 3"/>
          <p:cNvSpPr>
            <a:spLocks noGrp="1"/>
          </p:cNvSpPr>
          <p:nvPr>
            <p:ph type="sldNum" sz="quarter" idx="10"/>
          </p:nvPr>
        </p:nvSpPr>
        <p:spPr/>
        <p:txBody>
          <a:bodyPr/>
          <a:lstStyle/>
          <a:p>
            <a:fld id="{0A49D33A-C3A4-4C19-BE32-1AD70566F20B}"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3105448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396" indent="-349396">
              <a:spcBef>
                <a:spcPts val="306"/>
              </a:spcBef>
              <a:buAutoNum type="arabicPeriod"/>
            </a:pPr>
            <a:r>
              <a:rPr lang="en-US" sz="1200" dirty="0"/>
              <a:t>EmpCenter will prompt you to choose the type of time off request you need</a:t>
            </a:r>
            <a:r>
              <a:rPr lang="en-US" sz="1200" dirty="0" smtClean="0"/>
              <a:t>.</a:t>
            </a:r>
          </a:p>
          <a:p>
            <a:pPr marL="349396" indent="-349396">
              <a:spcBef>
                <a:spcPts val="306"/>
              </a:spcBef>
              <a:buAutoNum type="arabicPeriod"/>
            </a:pPr>
            <a:endParaRPr lang="en-US" sz="1200" dirty="0" smtClean="0"/>
          </a:p>
          <a:p>
            <a:pPr marL="349396" indent="-349396">
              <a:spcBef>
                <a:spcPts val="306"/>
              </a:spcBef>
              <a:buAutoNum type="arabicPeriod"/>
            </a:pPr>
            <a:r>
              <a:rPr lang="en-US" sz="1200" dirty="0" smtClean="0"/>
              <a:t>“</a:t>
            </a:r>
            <a:r>
              <a:rPr lang="en-US" sz="1200" dirty="0"/>
              <a:t>FMLA and/or State Leave Absences</a:t>
            </a:r>
            <a:r>
              <a:rPr lang="en-US" sz="1200" dirty="0" smtClean="0"/>
              <a:t>” should be</a:t>
            </a:r>
            <a:r>
              <a:rPr lang="en-US" sz="1200" baseline="0" dirty="0" smtClean="0"/>
              <a:t> used to request a leave of absence.  EmpCenter will prompt the employee to answer a series of questions based on the type of leave requested and how you would like to receive information regarding your request (i.e., phone, email, etc.).  The completed request is submitted directly to the Human Resources department. </a:t>
            </a:r>
          </a:p>
          <a:p>
            <a:pPr marL="349396" indent="-349396">
              <a:spcBef>
                <a:spcPts val="306"/>
              </a:spcBef>
              <a:buAutoNum type="arabicPeriod"/>
            </a:pPr>
            <a:endParaRPr lang="en-US" sz="1200" baseline="0" dirty="0" smtClean="0"/>
          </a:p>
          <a:p>
            <a:pPr marL="349396" indent="-349396">
              <a:spcBef>
                <a:spcPts val="306"/>
              </a:spcBef>
              <a:buAutoNum type="arabicPeriod"/>
            </a:pPr>
            <a:r>
              <a:rPr lang="en-US" sz="1200" dirty="0" smtClean="0"/>
              <a:t>If you select “Time </a:t>
            </a:r>
            <a:r>
              <a:rPr lang="en-US" sz="1200" dirty="0"/>
              <a:t>Off for sick, Vacation, and Other” </a:t>
            </a:r>
            <a:r>
              <a:rPr lang="en-US" sz="1200" dirty="0" smtClean="0"/>
              <a:t>your </a:t>
            </a:r>
            <a:r>
              <a:rPr lang="en-US" sz="1200" dirty="0"/>
              <a:t>request </a:t>
            </a:r>
            <a:r>
              <a:rPr lang="en-US" sz="1200" dirty="0" smtClean="0"/>
              <a:t>will be submitted directly </a:t>
            </a:r>
            <a:r>
              <a:rPr lang="en-US" sz="1200" dirty="0"/>
              <a:t>to your supervisor for review.</a:t>
            </a:r>
          </a:p>
          <a:p>
            <a:endParaRPr lang="en-US" sz="1200" dirty="0"/>
          </a:p>
        </p:txBody>
      </p:sp>
      <p:sp>
        <p:nvSpPr>
          <p:cNvPr id="4" name="Slide Number Placeholder 3"/>
          <p:cNvSpPr>
            <a:spLocks noGrp="1"/>
          </p:cNvSpPr>
          <p:nvPr>
            <p:ph type="sldNum" sz="quarter" idx="10"/>
          </p:nvPr>
        </p:nvSpPr>
        <p:spPr/>
        <p:txBody>
          <a:bodyPr/>
          <a:lstStyle/>
          <a:p>
            <a:fld id="{62330DA1-05DD-4E9C-A642-ACEC9DB31FE3}"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33979952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If</a:t>
            </a:r>
            <a:r>
              <a:rPr lang="en-US" baseline="0" dirty="0" smtClean="0"/>
              <a:t> you have multiple time sheets, EmpCenter will prompt you to select the job that you are requesting time off from.</a:t>
            </a:r>
          </a:p>
          <a:p>
            <a:pPr marL="228600" indent="-228600">
              <a:buFont typeface="+mj-lt"/>
              <a:buAutoNum type="arabicPeriod"/>
            </a:pPr>
            <a:endParaRPr lang="en-US" baseline="0" dirty="0" smtClean="0"/>
          </a:p>
          <a:p>
            <a:pPr marL="228600" indent="-228600">
              <a:buFont typeface="+mj-lt"/>
              <a:buAutoNum type="arabicPeriod"/>
            </a:pPr>
            <a:r>
              <a:rPr lang="en-US" baseline="0" dirty="0" smtClean="0"/>
              <a:t>If you need time off from multiple jobs, you will need to create a request for each job.</a:t>
            </a:r>
            <a:endParaRPr lang="en-US" dirty="0"/>
          </a:p>
        </p:txBody>
      </p:sp>
      <p:sp>
        <p:nvSpPr>
          <p:cNvPr id="4" name="Slide Number Placeholder 3"/>
          <p:cNvSpPr>
            <a:spLocks noGrp="1"/>
          </p:cNvSpPr>
          <p:nvPr>
            <p:ph type="sldNum" sz="quarter" idx="10"/>
          </p:nvPr>
        </p:nvSpPr>
        <p:spPr/>
        <p:txBody>
          <a:bodyPr/>
          <a:lstStyle/>
          <a:p>
            <a:fld id="{0A49D33A-C3A4-4C19-BE32-1AD70566F20B}"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14476962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ts val="306"/>
              </a:spcBef>
              <a:buFont typeface="+mj-lt"/>
              <a:buAutoNum type="arabicPeriod"/>
            </a:pPr>
            <a:r>
              <a:rPr lang="en-US" sz="1200" dirty="0"/>
              <a:t>In the “Create Time Off Request” box, you will need to pick the type of time off you need (under Pay </a:t>
            </a:r>
            <a:r>
              <a:rPr lang="en-US" sz="1200" dirty="0" smtClean="0"/>
              <a:t>Code)</a:t>
            </a:r>
          </a:p>
          <a:p>
            <a:pPr marL="342900" indent="-342900">
              <a:spcBef>
                <a:spcPts val="306"/>
              </a:spcBef>
              <a:buFont typeface="+mj-lt"/>
              <a:buAutoNum type="arabicPeriod"/>
            </a:pPr>
            <a:endParaRPr lang="en-US" sz="1200" dirty="0" smtClean="0"/>
          </a:p>
          <a:p>
            <a:pPr marL="342900" indent="-342900">
              <a:spcBef>
                <a:spcPts val="306"/>
              </a:spcBef>
              <a:buFont typeface="+mj-lt"/>
              <a:buAutoNum type="arabicPeriod"/>
            </a:pPr>
            <a:r>
              <a:rPr lang="en-US" sz="1200" dirty="0" smtClean="0"/>
              <a:t>You </a:t>
            </a:r>
            <a:r>
              <a:rPr lang="en-US" sz="1200" dirty="0"/>
              <a:t>will also need to input the dates associated with your </a:t>
            </a:r>
            <a:r>
              <a:rPr lang="en-US" sz="1200" dirty="0" smtClean="0"/>
              <a:t>request. </a:t>
            </a:r>
          </a:p>
          <a:p>
            <a:pPr marL="342900" indent="-342900">
              <a:spcBef>
                <a:spcPts val="306"/>
              </a:spcBef>
              <a:buFont typeface="+mj-lt"/>
              <a:buAutoNum type="arabicPeriod"/>
            </a:pPr>
            <a:endParaRPr lang="en-US" sz="1200" dirty="0" smtClean="0"/>
          </a:p>
          <a:p>
            <a:pPr marL="342900" indent="-342900">
              <a:spcBef>
                <a:spcPts val="306"/>
              </a:spcBef>
              <a:buFont typeface="+mj-lt"/>
              <a:buAutoNum type="arabicPeriod"/>
            </a:pPr>
            <a:r>
              <a:rPr lang="en-US" sz="1200" dirty="0" smtClean="0"/>
              <a:t>Type </a:t>
            </a:r>
            <a:r>
              <a:rPr lang="en-US" sz="1200" dirty="0"/>
              <a:t>a message to your supervisor in the Comments box regarding the request.  This message will be sent to your supervisor in an email.</a:t>
            </a:r>
          </a:p>
          <a:p>
            <a:pPr>
              <a:spcBef>
                <a:spcPts val="306"/>
              </a:spcBef>
            </a:pPr>
            <a:endParaRPr lang="en-US" sz="1200" b="1" dirty="0"/>
          </a:p>
        </p:txBody>
      </p:sp>
      <p:sp>
        <p:nvSpPr>
          <p:cNvPr id="4" name="Slide Number Placeholder 3"/>
          <p:cNvSpPr>
            <a:spLocks noGrp="1"/>
          </p:cNvSpPr>
          <p:nvPr>
            <p:ph type="sldNum" sz="quarter" idx="10"/>
          </p:nvPr>
        </p:nvSpPr>
        <p:spPr/>
        <p:txBody>
          <a:bodyPr/>
          <a:lstStyle/>
          <a:p>
            <a:fld id="{62330DA1-05DD-4E9C-A642-ACEC9DB31FE3}"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4125056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dirty="0" smtClean="0"/>
              <a:t>From the Foundation’s website</a:t>
            </a:r>
            <a:r>
              <a:rPr lang="en-US" baseline="0" dirty="0" smtClean="0"/>
              <a:t> – click on the EmpCenter logon</a:t>
            </a:r>
          </a:p>
          <a:p>
            <a:pPr marL="232943" indent="-232943">
              <a:buAutoNum type="arabicPeriod"/>
            </a:pPr>
            <a:endParaRPr lang="en-US" baseline="0" dirty="0" smtClean="0"/>
          </a:p>
          <a:p>
            <a:pPr marL="232943" indent="-232943">
              <a:buAutoNum type="arabicPeriod"/>
            </a:pPr>
            <a:r>
              <a:rPr lang="en-US" baseline="0" dirty="0" smtClean="0"/>
              <a:t>Enter your User ID which is an uppercase “R” and your Red ID</a:t>
            </a:r>
          </a:p>
          <a:p>
            <a:pPr marL="232943" indent="-232943">
              <a:buAutoNum type="arabicPeriod"/>
            </a:pPr>
            <a:endParaRPr lang="en-US" baseline="0" dirty="0" smtClean="0"/>
          </a:p>
          <a:p>
            <a:pPr marL="232943" indent="-232943">
              <a:buAutoNum type="arabicPeriod"/>
            </a:pPr>
            <a:r>
              <a:rPr lang="en-US" baseline="0" dirty="0" smtClean="0"/>
              <a:t>Your temporary password will be the same as your user ID. (uppercase “R” and your Red ID)</a:t>
            </a:r>
          </a:p>
          <a:p>
            <a:pPr marL="232943" indent="-232943">
              <a:buAutoNum type="arabicPeriod"/>
            </a:pPr>
            <a:endParaRPr lang="en-US" baseline="0" dirty="0" smtClean="0"/>
          </a:p>
          <a:p>
            <a:pPr marL="232943" indent="-232943">
              <a:buAutoNum type="arabicPeriod"/>
            </a:pPr>
            <a:r>
              <a:rPr lang="en-US" baseline="0" dirty="0" smtClean="0"/>
              <a:t>You will be prompted to create a unique password which must be a minimum of 10 digits and contain a combination of upper and lower case characters, numbers and special characters.</a:t>
            </a:r>
          </a:p>
          <a:p>
            <a:endParaRPr lang="en-US" dirty="0"/>
          </a:p>
        </p:txBody>
      </p:sp>
      <p:sp>
        <p:nvSpPr>
          <p:cNvPr id="4" name="Slide Number Placeholder 3"/>
          <p:cNvSpPr>
            <a:spLocks noGrp="1"/>
          </p:cNvSpPr>
          <p:nvPr>
            <p:ph type="sldNum" sz="quarter" idx="10"/>
          </p:nvPr>
        </p:nvSpPr>
        <p:spPr/>
        <p:txBody>
          <a:bodyPr/>
          <a:lstStyle/>
          <a:p>
            <a:fld id="{62330DA1-05DD-4E9C-A642-ACEC9DB31FE3}" type="slidenum">
              <a:rPr lang="en-US" smtClean="0"/>
              <a:t>4</a:t>
            </a:fld>
            <a:endParaRPr lang="en-US" dirty="0"/>
          </a:p>
        </p:txBody>
      </p:sp>
    </p:spTree>
    <p:extLst>
      <p:ext uri="{BB962C8B-B14F-4D97-AF65-F5344CB8AC3E}">
        <p14:creationId xmlns:p14="http://schemas.microsoft.com/office/powerpoint/2010/main" val="36920634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06"/>
              </a:spcBef>
            </a:pPr>
            <a:r>
              <a:rPr lang="en-US" sz="1200" dirty="0" smtClean="0"/>
              <a:t>1. The </a:t>
            </a:r>
            <a:r>
              <a:rPr lang="en-US" sz="1200" b="1" dirty="0"/>
              <a:t>Request Details </a:t>
            </a:r>
            <a:r>
              <a:rPr lang="en-US" sz="1200" dirty="0"/>
              <a:t>box will indicate if there are any issues (exceptions) associated with your request. </a:t>
            </a:r>
            <a:r>
              <a:rPr lang="en-US" sz="1200" dirty="0" smtClean="0"/>
              <a:t> </a:t>
            </a:r>
            <a:r>
              <a:rPr lang="en-US" sz="1200" dirty="0"/>
              <a:t>You will also see a summary of your available leave balances and </a:t>
            </a:r>
            <a:r>
              <a:rPr lang="en-US" sz="1200" b="1" dirty="0"/>
              <a:t>Bank Usage .</a:t>
            </a:r>
            <a:endParaRPr lang="en-US" sz="1200" dirty="0"/>
          </a:p>
          <a:p>
            <a:pPr>
              <a:spcBef>
                <a:spcPts val="306"/>
              </a:spcBef>
            </a:pPr>
            <a:endParaRPr lang="en-US" sz="1200" dirty="0"/>
          </a:p>
          <a:p>
            <a:pPr marL="0" indent="0">
              <a:buNone/>
            </a:pPr>
            <a:r>
              <a:rPr lang="en-US" sz="1200" dirty="0" smtClean="0"/>
              <a:t>2. Adjustments </a:t>
            </a:r>
            <a:r>
              <a:rPr lang="en-US" sz="1200" dirty="0"/>
              <a:t>to the request can be made under the “Action” column under Request Details. </a:t>
            </a:r>
          </a:p>
          <a:p>
            <a:pPr marL="0" indent="0">
              <a:buNone/>
            </a:pPr>
            <a:endParaRPr lang="en-US" sz="1200" dirty="0"/>
          </a:p>
          <a:p>
            <a:pPr marL="0" indent="0">
              <a:buNone/>
            </a:pPr>
            <a:r>
              <a:rPr lang="en-US" sz="1200" dirty="0" smtClean="0"/>
              <a:t>3.</a:t>
            </a:r>
            <a:r>
              <a:rPr lang="en-US" sz="1200" baseline="0" dirty="0" smtClean="0"/>
              <a:t> </a:t>
            </a:r>
            <a:r>
              <a:rPr lang="en-US" sz="1200" dirty="0" smtClean="0"/>
              <a:t>Review </a:t>
            </a:r>
            <a:r>
              <a:rPr lang="en-US" sz="1200" dirty="0"/>
              <a:t>your request and make any changes needed.  If no exceptions prevent you from submitting the request, click the “Submit” button </a:t>
            </a:r>
            <a:r>
              <a:rPr lang="en-US" sz="1200" dirty="0" smtClean="0"/>
              <a:t>to </a:t>
            </a:r>
            <a:r>
              <a:rPr lang="en-US" sz="1200" dirty="0"/>
              <a:t>submit your request to your supervisor for review</a:t>
            </a:r>
          </a:p>
          <a:p>
            <a:pPr>
              <a:spcBef>
                <a:spcPts val="306"/>
              </a:spcBef>
            </a:pPr>
            <a:endParaRPr lang="en-US" sz="1200" dirty="0"/>
          </a:p>
          <a:p>
            <a:endParaRPr lang="en-US" sz="1200" dirty="0"/>
          </a:p>
          <a:p>
            <a:endParaRPr lang="en-US" sz="1200" dirty="0"/>
          </a:p>
          <a:p>
            <a:endParaRPr lang="en-US" sz="1200" dirty="0"/>
          </a:p>
          <a:p>
            <a:endParaRPr lang="en-US" sz="1200" dirty="0"/>
          </a:p>
          <a:p>
            <a:endParaRPr lang="en-US" sz="1200" dirty="0"/>
          </a:p>
        </p:txBody>
      </p:sp>
      <p:sp>
        <p:nvSpPr>
          <p:cNvPr id="4" name="Slide Number Placeholder 3"/>
          <p:cNvSpPr>
            <a:spLocks noGrp="1"/>
          </p:cNvSpPr>
          <p:nvPr>
            <p:ph type="sldNum" sz="quarter" idx="10"/>
          </p:nvPr>
        </p:nvSpPr>
        <p:spPr/>
        <p:txBody>
          <a:bodyPr/>
          <a:lstStyle/>
          <a:p>
            <a:fld id="{62330DA1-05DD-4E9C-A642-ACEC9DB31FE3}"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41250565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Bef>
                <a:spcPts val="306"/>
              </a:spcBef>
              <a:buAutoNum type="arabicPeriod"/>
            </a:pPr>
            <a:r>
              <a:rPr lang="en-US" sz="1200" dirty="0" smtClean="0"/>
              <a:t>You </a:t>
            </a:r>
            <a:r>
              <a:rPr lang="en-US" sz="1200" dirty="0"/>
              <a:t>can cancel a time off request before or after it has been </a:t>
            </a:r>
            <a:r>
              <a:rPr lang="en-US" sz="1200" dirty="0" smtClean="0"/>
              <a:t>approved.</a:t>
            </a:r>
          </a:p>
          <a:p>
            <a:pPr marL="228600" indent="-228600">
              <a:spcBef>
                <a:spcPts val="306"/>
              </a:spcBef>
              <a:buAutoNum type="arabicPeriod"/>
            </a:pPr>
            <a:endParaRPr lang="en-US" sz="1200" dirty="0" smtClean="0"/>
          </a:p>
          <a:p>
            <a:pPr marL="228600" indent="-228600">
              <a:spcBef>
                <a:spcPts val="306"/>
              </a:spcBef>
              <a:buAutoNum type="arabicPeriod"/>
            </a:pPr>
            <a:r>
              <a:rPr lang="en-US" sz="1200" dirty="0" smtClean="0"/>
              <a:t>Go </a:t>
            </a:r>
            <a:r>
              <a:rPr lang="en-US" sz="1200" dirty="0"/>
              <a:t>to “Schedules” under </a:t>
            </a:r>
            <a:r>
              <a:rPr lang="en-US" sz="1200" b="1" dirty="0"/>
              <a:t>My Time Off </a:t>
            </a:r>
            <a:r>
              <a:rPr lang="en-US" sz="1200" b="1" dirty="0" smtClean="0"/>
              <a:t>Box </a:t>
            </a:r>
            <a:r>
              <a:rPr lang="en-US" sz="1200" b="0" dirty="0" smtClean="0"/>
              <a:t>and s</a:t>
            </a:r>
            <a:r>
              <a:rPr lang="en-US" sz="1200" dirty="0" smtClean="0"/>
              <a:t>elect </a:t>
            </a:r>
            <a:r>
              <a:rPr lang="en-US" sz="1200" dirty="0"/>
              <a:t>the request from the “Current” </a:t>
            </a:r>
            <a:r>
              <a:rPr lang="en-US" sz="1200" dirty="0" smtClean="0"/>
              <a:t>Tab.</a:t>
            </a:r>
          </a:p>
          <a:p>
            <a:pPr marL="228600" indent="-228600">
              <a:spcBef>
                <a:spcPts val="306"/>
              </a:spcBef>
              <a:buAutoNum type="arabicPeriod"/>
            </a:pPr>
            <a:endParaRPr lang="en-US" sz="1200" dirty="0" smtClean="0"/>
          </a:p>
          <a:p>
            <a:pPr marL="228600" indent="-228600">
              <a:spcBef>
                <a:spcPts val="306"/>
              </a:spcBef>
              <a:buAutoNum type="arabicPeriod"/>
            </a:pPr>
            <a:r>
              <a:rPr lang="en-US" sz="1200" dirty="0" smtClean="0"/>
              <a:t>The </a:t>
            </a:r>
            <a:r>
              <a:rPr lang="en-US" sz="1200" b="1" dirty="0"/>
              <a:t>View/Cancel Time Off Request </a:t>
            </a:r>
            <a:r>
              <a:rPr lang="en-US" sz="1200" dirty="0"/>
              <a:t>window appears listing the details and history of the </a:t>
            </a:r>
            <a:r>
              <a:rPr lang="en-US" sz="1200" dirty="0" smtClean="0"/>
              <a:t>request.</a:t>
            </a:r>
          </a:p>
          <a:p>
            <a:pPr marL="228600" indent="-228600">
              <a:spcBef>
                <a:spcPts val="306"/>
              </a:spcBef>
              <a:buAutoNum type="arabicPeriod"/>
            </a:pPr>
            <a:endParaRPr lang="en-US" sz="1200" dirty="0" smtClean="0"/>
          </a:p>
          <a:p>
            <a:pPr marL="228600" indent="-228600">
              <a:spcBef>
                <a:spcPts val="306"/>
              </a:spcBef>
              <a:buAutoNum type="arabicPeriod"/>
            </a:pPr>
            <a:r>
              <a:rPr lang="en-US" sz="1200" dirty="0" smtClean="0"/>
              <a:t>Click </a:t>
            </a:r>
            <a:r>
              <a:rPr lang="en-US" sz="1200" dirty="0"/>
              <a:t>“</a:t>
            </a:r>
            <a:r>
              <a:rPr lang="en-US" sz="1200" b="1" dirty="0"/>
              <a:t>Cancel Request”</a:t>
            </a:r>
            <a:r>
              <a:rPr lang="en-US" sz="1200" dirty="0"/>
              <a:t> at the top of the window to withdraw your request. </a:t>
            </a:r>
            <a:endParaRPr lang="en-US" sz="1200" dirty="0" smtClean="0"/>
          </a:p>
          <a:p>
            <a:pPr marL="228600" indent="-228600">
              <a:spcBef>
                <a:spcPts val="306"/>
              </a:spcBef>
              <a:buAutoNum type="arabicPeriod"/>
            </a:pPr>
            <a:endParaRPr lang="en-US" sz="1200" dirty="0" smtClean="0"/>
          </a:p>
          <a:p>
            <a:pPr marL="228600" indent="-228600">
              <a:spcBef>
                <a:spcPts val="306"/>
              </a:spcBef>
              <a:buAutoNum type="arabicPeriod"/>
            </a:pPr>
            <a:r>
              <a:rPr lang="en-US" sz="1200" dirty="0" smtClean="0"/>
              <a:t>The </a:t>
            </a:r>
            <a:r>
              <a:rPr lang="en-US" sz="1200" dirty="0"/>
              <a:t>“</a:t>
            </a:r>
            <a:r>
              <a:rPr lang="en-US" sz="1200" b="1" dirty="0"/>
              <a:t>Reason for Cancellation”</a:t>
            </a:r>
            <a:r>
              <a:rPr lang="en-US" sz="1200" dirty="0"/>
              <a:t> window appears.  Type a message to your supervisor letting him/her know why the request is being cancelled.  This message will be sent to your supervisor in an email message.</a:t>
            </a:r>
          </a:p>
          <a:p>
            <a:pPr marL="0" lvl="1" defTabSz="931723">
              <a:defRPr/>
            </a:pPr>
            <a:endParaRPr lang="en-US" sz="1200" dirty="0"/>
          </a:p>
          <a:p>
            <a:endParaRPr lang="en-US" sz="1200" dirty="0"/>
          </a:p>
        </p:txBody>
      </p:sp>
      <p:sp>
        <p:nvSpPr>
          <p:cNvPr id="4" name="Slide Number Placeholder 3"/>
          <p:cNvSpPr>
            <a:spLocks noGrp="1"/>
          </p:cNvSpPr>
          <p:nvPr>
            <p:ph type="sldNum" sz="quarter" idx="10"/>
          </p:nvPr>
        </p:nvSpPr>
        <p:spPr/>
        <p:txBody>
          <a:bodyPr/>
          <a:lstStyle/>
          <a:p>
            <a:fld id="{62330DA1-05DD-4E9C-A642-ACEC9DB31FE3}"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29598703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Information</a:t>
            </a:r>
            <a:r>
              <a:rPr lang="en-US" baseline="0" dirty="0" smtClean="0"/>
              <a:t> about the EmpCenter, access to forms, training materials (including short videos and cheat sheets) are available on the EmpCenter page  on the Research Foundation’s website.</a:t>
            </a:r>
          </a:p>
          <a:p>
            <a:pPr marL="228600" indent="-228600">
              <a:buAutoNum type="arabicPeriod"/>
            </a:pPr>
            <a:endParaRPr lang="en-US" baseline="0" dirty="0" smtClean="0"/>
          </a:p>
          <a:p>
            <a:pPr marL="0" indent="0">
              <a:buNone/>
            </a:pPr>
            <a:endParaRPr lang="en-US" baseline="0" dirty="0" smtClean="0"/>
          </a:p>
          <a:p>
            <a:pPr marL="228600" indent="-228600">
              <a:buAutoNum type="arabicPeriod"/>
            </a:pPr>
            <a:endParaRPr lang="en-US" baseline="0" dirty="0" smtClean="0"/>
          </a:p>
          <a:p>
            <a:pPr marL="228600" indent="-228600">
              <a:buAutoNum type="arabicPeriod"/>
            </a:pPr>
            <a:endParaRPr lang="en-US" baseline="0" dirty="0" smtClean="0"/>
          </a:p>
          <a:p>
            <a:pPr marL="228600" indent="-228600">
              <a:buAutoNum type="arabicPeriod"/>
            </a:pPr>
            <a:endParaRPr lang="en-US"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62330DA1-05DD-4E9C-A642-ACEC9DB31FE3}"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27556640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330DA1-05DD-4E9C-A642-ACEC9DB31FE3}" type="slidenum">
              <a:rPr lang="en-US" smtClean="0"/>
              <a:t>43</a:t>
            </a:fld>
            <a:endParaRPr lang="en-US" dirty="0"/>
          </a:p>
        </p:txBody>
      </p:sp>
    </p:spTree>
    <p:extLst>
      <p:ext uri="{BB962C8B-B14F-4D97-AF65-F5344CB8AC3E}">
        <p14:creationId xmlns:p14="http://schemas.microsoft.com/office/powerpoint/2010/main" val="28601820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330DA1-05DD-4E9C-A642-ACEC9DB31FE3}" type="slidenum">
              <a:rPr lang="en-US" smtClean="0"/>
              <a:t>44</a:t>
            </a:fld>
            <a:endParaRPr lang="en-US" dirty="0"/>
          </a:p>
        </p:txBody>
      </p:sp>
    </p:spTree>
    <p:extLst>
      <p:ext uri="{BB962C8B-B14F-4D97-AF65-F5344CB8AC3E}">
        <p14:creationId xmlns:p14="http://schemas.microsoft.com/office/powerpoint/2010/main" val="35588008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defTabSz="931774">
              <a:buFontTx/>
              <a:buAutoNum type="arabicPeriod"/>
              <a:defRPr/>
            </a:pPr>
            <a:r>
              <a:rPr lang="en-US" dirty="0"/>
              <a:t>When you log into EmpCenter, you will be taken to your Manager Dashboard.  The manager dashboard offers functions not available to employees that are designed to assist supervisors in managing employee time.  Managers can use these options to edit and approve employee timesheets,  and review and approve employee time off requests.</a:t>
            </a:r>
          </a:p>
          <a:p>
            <a:pPr marL="232943" indent="-232943" defTabSz="931774">
              <a:buFontTx/>
              <a:buAutoNum type="arabicPeriod"/>
              <a:defRPr/>
            </a:pPr>
            <a:endParaRPr lang="en-US" dirty="0"/>
          </a:p>
          <a:p>
            <a:pPr marL="232943" indent="-232943" defTabSz="931774">
              <a:buFontTx/>
              <a:buAutoNum type="arabicPeriod"/>
              <a:defRPr/>
            </a:pPr>
            <a:r>
              <a:rPr lang="en-US" dirty="0"/>
              <a:t>Your Manager Dashboard consists of 6 primary blocks: Time Entry, Reports, Employees, Resources, Schedules and Settings. </a:t>
            </a:r>
          </a:p>
          <a:p>
            <a:pPr marL="640594" lvl="1" indent="-174708" defTabSz="931774">
              <a:buFont typeface="Arial" panose="020B0604020202020204" pitchFamily="34" charset="0"/>
              <a:buChar char="•"/>
              <a:defRPr/>
            </a:pPr>
            <a:r>
              <a:rPr lang="en-US" baseline="0" dirty="0" smtClean="0"/>
              <a:t>In the Time Entry block you can view, enter or update your timesheet data and your employee’s timesheet data</a:t>
            </a:r>
          </a:p>
          <a:p>
            <a:pPr marL="640594" lvl="1" indent="-174708" defTabSz="931774">
              <a:buFont typeface="Arial" panose="020B0604020202020204" pitchFamily="34" charset="0"/>
              <a:buChar char="•"/>
              <a:defRPr/>
            </a:pPr>
            <a:endParaRPr lang="en-US" baseline="0" dirty="0" smtClean="0"/>
          </a:p>
          <a:p>
            <a:pPr marL="640594" lvl="1" indent="-174708" defTabSz="931774">
              <a:buFont typeface="Arial" panose="020B0604020202020204" pitchFamily="34" charset="0"/>
              <a:buChar char="•"/>
              <a:defRPr/>
            </a:pPr>
            <a:r>
              <a:rPr lang="en-US" dirty="0"/>
              <a:t>The Reports block allows you to view and generate reports, view timesheet information for a certain period and view delegated roles or comments on timesheets.</a:t>
            </a:r>
          </a:p>
          <a:p>
            <a:pPr marL="640594" lvl="1" indent="-174708" defTabSz="931774">
              <a:buFont typeface="Arial" panose="020B0604020202020204" pitchFamily="34" charset="0"/>
              <a:buChar char="•"/>
              <a:defRPr/>
            </a:pPr>
            <a:endParaRPr lang="en-US" dirty="0"/>
          </a:p>
          <a:p>
            <a:pPr marL="640594" lvl="1" indent="-174708" defTabSz="931774">
              <a:buFont typeface="Arial" panose="020B0604020202020204" pitchFamily="34" charset="0"/>
              <a:buChar char="•"/>
              <a:defRPr/>
            </a:pPr>
            <a:r>
              <a:rPr lang="en-US" dirty="0"/>
              <a:t>The Resources block will link you to the RF’s EmpCenter Resources page</a:t>
            </a:r>
          </a:p>
          <a:p>
            <a:pPr marL="640594" lvl="1" indent="-174708" defTabSz="931774">
              <a:buFont typeface="Arial" panose="020B0604020202020204" pitchFamily="34" charset="0"/>
              <a:buChar char="•"/>
              <a:defRPr/>
            </a:pPr>
            <a:endParaRPr lang="en-US" dirty="0"/>
          </a:p>
          <a:p>
            <a:pPr marL="640594" lvl="1" indent="-174708" defTabSz="931774">
              <a:buFont typeface="Arial" panose="020B0604020202020204" pitchFamily="34" charset="0"/>
              <a:buChar char="•"/>
              <a:defRPr/>
            </a:pPr>
            <a:r>
              <a:rPr lang="en-US" dirty="0"/>
              <a:t>In the Schedules block you can manage and track your individual time off requests and review time off requests submitted by your employees.  You also have the ability to assign and manage schedules for hourly employees.    </a:t>
            </a:r>
          </a:p>
          <a:p>
            <a:pPr marL="640594" lvl="1" indent="-174708" defTabSz="931774">
              <a:buFont typeface="Arial" panose="020B0604020202020204" pitchFamily="34" charset="0"/>
              <a:buChar char="•"/>
              <a:defRPr/>
            </a:pPr>
            <a:endParaRPr lang="en-US" dirty="0"/>
          </a:p>
          <a:p>
            <a:pPr marL="640594" lvl="1" indent="-174708" defTabSz="931774">
              <a:buFont typeface="Arial" panose="020B0604020202020204" pitchFamily="34" charset="0"/>
              <a:buChar char="•"/>
              <a:defRPr/>
            </a:pPr>
            <a:r>
              <a:rPr lang="en-US" dirty="0"/>
              <a:t>Settings block gives you the capability </a:t>
            </a:r>
            <a:r>
              <a:rPr lang="en-US" dirty="0" smtClean="0"/>
              <a:t>to change </a:t>
            </a:r>
            <a:r>
              <a:rPr lang="en-US" dirty="0"/>
              <a:t>your password and delegate supervisory responsibility to another manager.</a:t>
            </a:r>
          </a:p>
          <a:p>
            <a:pPr marL="640594" lvl="1" indent="-174708" defTabSz="931774">
              <a:buFont typeface="Arial" panose="020B0604020202020204" pitchFamily="34" charset="0"/>
              <a:buChar char="•"/>
              <a:defRPr/>
            </a:pPr>
            <a:endParaRPr lang="en-US" dirty="0"/>
          </a:p>
          <a:p>
            <a:pPr marL="640594" lvl="1" indent="-174708" defTabSz="931774">
              <a:buFont typeface="Arial" panose="020B0604020202020204" pitchFamily="34" charset="0"/>
              <a:buChar char="•"/>
              <a:defRPr/>
            </a:pPr>
            <a:endParaRPr lang="en-US" dirty="0"/>
          </a:p>
          <a:p>
            <a:pPr marL="232943" indent="-232943" defTabSz="931774">
              <a:buFontTx/>
              <a:buAutoNum type="arabicPeriod"/>
              <a:defRPr/>
            </a:pPr>
            <a:r>
              <a:rPr lang="en-US" dirty="0"/>
              <a:t>The Dashboard also includes 2 secondary blocks which enable you to view your leave balances and time off requests</a:t>
            </a:r>
          </a:p>
          <a:p>
            <a:pPr marL="232943" indent="-232943" defTabSz="931774">
              <a:buFontTx/>
              <a:buAutoNum type="arabicPeriod"/>
              <a:defRPr/>
            </a:pPr>
            <a:endParaRPr lang="en-US" dirty="0"/>
          </a:p>
          <a:p>
            <a:pPr marL="232943" indent="-232943" defTabSz="931774">
              <a:buFontTx/>
              <a:buAutoNum type="arabicPeriod"/>
              <a:defRPr/>
            </a:pPr>
            <a:r>
              <a:rPr lang="en-US" dirty="0">
                <a:solidFill>
                  <a:schemeClr val="tx2">
                    <a:lumMod val="75000"/>
                    <a:lumOff val="25000"/>
                  </a:schemeClr>
                </a:solidFill>
              </a:rPr>
              <a:t>Other information available on your dashboard includes your name, position number and your supervisor’s name</a:t>
            </a:r>
          </a:p>
          <a:p>
            <a:pPr defTabSz="931774">
              <a:defRPr/>
            </a:pPr>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DF5E1F38-AB26-4B84-95F0-CFAC8A953E2C}"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22471986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baseline="0" dirty="0" smtClean="0"/>
              <a:t>Managers can approve timesheets for individual employees or for an entire group.   To access employee timesheets select “Approve Timesheets”  option from the Time Entry Window. </a:t>
            </a:r>
          </a:p>
          <a:p>
            <a:pPr marL="232943" indent="-232943">
              <a:buAutoNum type="arabicPeriod"/>
            </a:pPr>
            <a:endParaRPr lang="en-US" baseline="0" dirty="0" smtClean="0"/>
          </a:p>
          <a:p>
            <a:pPr marL="232943" indent="-232943">
              <a:buAutoNum type="arabicPeriod"/>
            </a:pPr>
            <a:r>
              <a:rPr lang="en-US" baseline="0" dirty="0" smtClean="0"/>
              <a:t>Mangers can see the status of employee timesheet in the secondary blocks on the bottom right.  The status column indicates which employee timesheets have been approved.</a:t>
            </a:r>
          </a:p>
          <a:p>
            <a:endParaRPr lang="en-US" dirty="0"/>
          </a:p>
        </p:txBody>
      </p:sp>
      <p:sp>
        <p:nvSpPr>
          <p:cNvPr id="4" name="Slide Number Placeholder 3"/>
          <p:cNvSpPr>
            <a:spLocks noGrp="1"/>
          </p:cNvSpPr>
          <p:nvPr>
            <p:ph type="sldNum" sz="quarter" idx="10"/>
          </p:nvPr>
        </p:nvSpPr>
        <p:spPr/>
        <p:txBody>
          <a:bodyPr/>
          <a:lstStyle/>
          <a:p>
            <a:fld id="{DF5E1F38-AB26-4B84-95F0-CFAC8A953E2C}"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22471986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Your</a:t>
            </a:r>
            <a:r>
              <a:rPr lang="en-US" baseline="0" dirty="0" smtClean="0"/>
              <a:t> groups of active employees as of the current pay period will be listed on the left side of the screen.</a:t>
            </a:r>
          </a:p>
          <a:p>
            <a:pPr marL="228600" indent="-228600">
              <a:buAutoNum type="arabicPeriod"/>
            </a:pPr>
            <a:endParaRPr lang="en-US" baseline="0" dirty="0" smtClean="0"/>
          </a:p>
          <a:p>
            <a:pPr marL="228600" indent="-228600">
              <a:buAutoNum type="arabicPeriod"/>
            </a:pPr>
            <a:r>
              <a:rPr lang="en-US" baseline="0" dirty="0" smtClean="0"/>
              <a:t>Under Assignments, select the group of employees whose timesheets you wish to review.  In this example, Sally Supervisor has one group of 6 employees assigned to her.</a:t>
            </a:r>
            <a:endParaRPr lang="en-US" dirty="0"/>
          </a:p>
        </p:txBody>
      </p:sp>
      <p:sp>
        <p:nvSpPr>
          <p:cNvPr id="4" name="Slide Number Placeholder 3"/>
          <p:cNvSpPr>
            <a:spLocks noGrp="1"/>
          </p:cNvSpPr>
          <p:nvPr>
            <p:ph type="sldNum" sz="quarter" idx="10"/>
          </p:nvPr>
        </p:nvSpPr>
        <p:spPr/>
        <p:txBody>
          <a:bodyPr/>
          <a:lstStyle/>
          <a:p>
            <a:fld id="{DF5E1F38-AB26-4B84-95F0-CFAC8A953E2C}"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22471986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dirty="0" smtClean="0"/>
              <a:t>This</a:t>
            </a:r>
            <a:r>
              <a:rPr lang="en-US" baseline="0" dirty="0" smtClean="0"/>
              <a:t> screen summarizes the details of the timesheets that you need to review and approve so that your employees will receive a paycheck.  Supervisors are responsible for reviewing and approving employee timesheets by payroll deadlines.</a:t>
            </a:r>
          </a:p>
          <a:p>
            <a:pPr marL="232943" indent="-232943">
              <a:buAutoNum type="arabicPeriod"/>
            </a:pPr>
            <a:endParaRPr lang="en-US" baseline="0" dirty="0" smtClean="0"/>
          </a:p>
          <a:p>
            <a:pPr marL="232943" indent="-232943">
              <a:buAutoNum type="arabicPeriod"/>
            </a:pPr>
            <a:r>
              <a:rPr lang="en-US" baseline="0" dirty="0" smtClean="0"/>
              <a:t>Timesheets are grouped by Exempt and Non-Exempt positions.   In this example, the exempt employee timesheets are in the first block and the non-exempt employees are in the second block.</a:t>
            </a:r>
          </a:p>
          <a:p>
            <a:pPr marL="232943" indent="-232943">
              <a:buAutoNum type="arabicPeriod"/>
            </a:pPr>
            <a:endParaRPr lang="en-US" baseline="0" dirty="0" smtClean="0"/>
          </a:p>
          <a:p>
            <a:pPr marL="232943" indent="-232943">
              <a:buAutoNum type="arabicPeriod"/>
            </a:pPr>
            <a:r>
              <a:rPr lang="en-US" baseline="0" dirty="0" smtClean="0"/>
              <a:t>The timesheet submitted column indicates which employees have submitted their timesheets for your review and approval.  The “Exceptions” column indicates if there is an issue on the timesheet that needs review or action prior to approval.</a:t>
            </a:r>
          </a:p>
          <a:p>
            <a:pPr marL="232943" indent="-232943">
              <a:buAutoNum type="arabicPeriod"/>
            </a:pPr>
            <a:endParaRPr lang="en-US" baseline="0" dirty="0" smtClean="0"/>
          </a:p>
          <a:p>
            <a:pPr marL="232943" indent="-232943">
              <a:buAutoNum type="arabicPeriod"/>
            </a:pPr>
            <a:r>
              <a:rPr lang="en-US" baseline="0" dirty="0" smtClean="0"/>
              <a:t>Click anywhere on the row of the employee whose timesheet you want to review.</a:t>
            </a:r>
            <a:endParaRPr lang="en-US" dirty="0"/>
          </a:p>
        </p:txBody>
      </p:sp>
      <p:sp>
        <p:nvSpPr>
          <p:cNvPr id="4" name="Slide Number Placeholder 3"/>
          <p:cNvSpPr>
            <a:spLocks noGrp="1"/>
          </p:cNvSpPr>
          <p:nvPr>
            <p:ph type="sldNum" sz="quarter" idx="10"/>
          </p:nvPr>
        </p:nvSpPr>
        <p:spPr/>
        <p:txBody>
          <a:bodyPr/>
          <a:lstStyle/>
          <a:p>
            <a:fld id="{DF5E1F38-AB26-4B84-95F0-CFAC8A953E2C}"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22471986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dirty="0" smtClean="0"/>
              <a:t>If the time reported by the employee is accurate,</a:t>
            </a:r>
            <a:r>
              <a:rPr lang="en-US" baseline="0" dirty="0" smtClean="0"/>
              <a:t> click on the “Approve” box in the Supervisor Approval column to approve the individual employee timesheet.</a:t>
            </a:r>
          </a:p>
          <a:p>
            <a:pPr marL="232943" indent="-232943">
              <a:buAutoNum type="arabicPeriod"/>
            </a:pPr>
            <a:endParaRPr lang="en-US" baseline="0" dirty="0" smtClean="0"/>
          </a:p>
          <a:p>
            <a:pPr marL="232943" indent="-232943">
              <a:buAutoNum type="arabicPeriod"/>
            </a:pPr>
            <a:r>
              <a:rPr lang="en-US" baseline="0" dirty="0" smtClean="0"/>
              <a:t>Select “Save Approvals” to finalize the timesheet.  When the employee opens his/her timesheet, a note appears informing him/her that the hours have been approved.</a:t>
            </a:r>
          </a:p>
          <a:p>
            <a:pPr marL="232943" indent="-232943">
              <a:buAutoNum type="arabicPeriod"/>
            </a:pPr>
            <a:endParaRPr lang="en-US" baseline="0" dirty="0" smtClean="0"/>
          </a:p>
          <a:p>
            <a:pPr marL="232943" indent="-232943">
              <a:buAutoNum type="arabicPeriod"/>
            </a:pPr>
            <a:r>
              <a:rPr lang="en-US" baseline="0" dirty="0" smtClean="0"/>
              <a:t>Supervisors can also review timesheets for all employees and use “Approve All” to approve timesheets for the group of employees.  This will not work if there are any errors or exceptions that need to be corrected.</a:t>
            </a:r>
            <a:endParaRPr lang="en-US" dirty="0"/>
          </a:p>
        </p:txBody>
      </p:sp>
      <p:sp>
        <p:nvSpPr>
          <p:cNvPr id="4" name="Slide Number Placeholder 3"/>
          <p:cNvSpPr>
            <a:spLocks noGrp="1"/>
          </p:cNvSpPr>
          <p:nvPr>
            <p:ph type="sldNum" sz="quarter" idx="10"/>
          </p:nvPr>
        </p:nvSpPr>
        <p:spPr/>
        <p:txBody>
          <a:bodyPr/>
          <a:lstStyle/>
          <a:p>
            <a:fld id="{DF5E1F38-AB26-4B84-95F0-CFAC8A953E2C}"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2247198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defTabSz="931774">
              <a:buFontTx/>
              <a:buAutoNum type="arabicPeriod"/>
              <a:defRPr/>
            </a:pPr>
            <a:r>
              <a:rPr lang="en-US" sz="1200" dirty="0"/>
              <a:t>When you log into EmpCenter, you will be taken to your Employee Dashboard.  This is the main screen and starting point.</a:t>
            </a:r>
          </a:p>
          <a:p>
            <a:pPr marL="232943" indent="-232943" defTabSz="931774">
              <a:buFontTx/>
              <a:buAutoNum type="arabicPeriod"/>
              <a:defRPr/>
            </a:pPr>
            <a:endParaRPr lang="en-US" sz="1200" dirty="0"/>
          </a:p>
          <a:p>
            <a:pPr marL="232943" indent="-232943" defTabSz="931774">
              <a:buFontTx/>
              <a:buAutoNum type="arabicPeriod"/>
              <a:defRPr/>
            </a:pPr>
            <a:r>
              <a:rPr lang="en-US" sz="1200" dirty="0"/>
              <a:t>Your Employee Dashboard consists of 4 primary blocks: Time Entry, Reports, Resources, Schedules and Settings. </a:t>
            </a:r>
          </a:p>
          <a:p>
            <a:pPr marL="640594" lvl="1" indent="-174708" defTabSz="931774">
              <a:buFont typeface="Arial" panose="020B0604020202020204" pitchFamily="34" charset="0"/>
              <a:buChar char="•"/>
              <a:defRPr/>
            </a:pPr>
            <a:r>
              <a:rPr lang="en-US" sz="1200" baseline="0" dirty="0" smtClean="0"/>
              <a:t>In the Time Entry block you can view, enter or update your timesheet data</a:t>
            </a:r>
          </a:p>
          <a:p>
            <a:pPr marL="640594" lvl="1" indent="-174708" defTabSz="931774">
              <a:buFont typeface="Arial" panose="020B0604020202020204" pitchFamily="34" charset="0"/>
              <a:buChar char="•"/>
              <a:defRPr/>
            </a:pPr>
            <a:r>
              <a:rPr lang="en-US" sz="1200" dirty="0"/>
              <a:t>In the Reports block you can access general reports to view timesheet information for a certain period or periods</a:t>
            </a:r>
          </a:p>
          <a:p>
            <a:pPr marL="640594" lvl="1" indent="-174708" defTabSz="931774">
              <a:buFont typeface="Arial" panose="020B0604020202020204" pitchFamily="34" charset="0"/>
              <a:buChar char="•"/>
              <a:defRPr/>
            </a:pPr>
            <a:r>
              <a:rPr lang="en-US" sz="1200" dirty="0"/>
              <a:t>The Resources block will link you to the </a:t>
            </a:r>
            <a:r>
              <a:rPr lang="en-US" sz="1200" dirty="0" smtClean="0"/>
              <a:t>Research</a:t>
            </a:r>
            <a:r>
              <a:rPr lang="en-US" sz="1200" baseline="0" dirty="0" smtClean="0"/>
              <a:t> </a:t>
            </a:r>
            <a:r>
              <a:rPr lang="en-US" sz="1200" dirty="0" smtClean="0"/>
              <a:t>Foundation’s </a:t>
            </a:r>
            <a:r>
              <a:rPr lang="en-US" sz="1200" dirty="0"/>
              <a:t>EmpCenter Resources page</a:t>
            </a:r>
          </a:p>
          <a:p>
            <a:pPr marL="640594" lvl="1" indent="-174708" defTabSz="931774">
              <a:buFont typeface="Arial" panose="020B0604020202020204" pitchFamily="34" charset="0"/>
              <a:buChar char="•"/>
              <a:defRPr/>
            </a:pPr>
            <a:r>
              <a:rPr lang="en-US" sz="1200" dirty="0"/>
              <a:t>In the Schedules block you can Submit time off requests, track the status of your requests, and view the history of past requests.</a:t>
            </a:r>
          </a:p>
          <a:p>
            <a:pPr marL="640594" lvl="1" indent="-174708" defTabSz="931774">
              <a:buFont typeface="Arial" panose="020B0604020202020204" pitchFamily="34" charset="0"/>
              <a:buChar char="•"/>
              <a:defRPr/>
            </a:pPr>
            <a:r>
              <a:rPr lang="en-US" sz="1200" dirty="0"/>
              <a:t>In the Settings block you may choose to change your password.</a:t>
            </a:r>
          </a:p>
          <a:p>
            <a:pPr marL="640594" lvl="1" indent="-174708" defTabSz="931774">
              <a:buFont typeface="Arial" panose="020B0604020202020204" pitchFamily="34" charset="0"/>
              <a:buChar char="•"/>
              <a:defRPr/>
            </a:pPr>
            <a:endParaRPr lang="en-US" sz="1200" dirty="0"/>
          </a:p>
          <a:p>
            <a:pPr marL="232943" indent="-232943" defTabSz="931774">
              <a:buFontTx/>
              <a:buAutoNum type="arabicPeriod"/>
              <a:defRPr/>
            </a:pPr>
            <a:r>
              <a:rPr lang="en-US" sz="1200" dirty="0"/>
              <a:t>The Dashboard also includes 2 secondary blocks which enable you to view your leave balances and time off requests</a:t>
            </a:r>
          </a:p>
          <a:p>
            <a:pPr marL="232943" indent="-232943" defTabSz="931774">
              <a:buFontTx/>
              <a:buAutoNum type="arabicPeriod"/>
              <a:defRPr/>
            </a:pPr>
            <a:endParaRPr lang="en-US" sz="1200" dirty="0"/>
          </a:p>
          <a:p>
            <a:pPr marL="232943" indent="-232943" defTabSz="931774">
              <a:buFontTx/>
              <a:buAutoNum type="arabicPeriod"/>
              <a:defRPr/>
            </a:pPr>
            <a:r>
              <a:rPr lang="en-US" sz="1200" dirty="0">
                <a:solidFill>
                  <a:schemeClr val="tx2">
                    <a:lumMod val="75000"/>
                    <a:lumOff val="25000"/>
                  </a:schemeClr>
                </a:solidFill>
              </a:rPr>
              <a:t>Other information available on your dashboard includes your name, position number and your supervisor’s name</a:t>
            </a:r>
          </a:p>
          <a:p>
            <a:pPr defTabSz="931774">
              <a:defRPr/>
            </a:pPr>
            <a:endParaRPr lang="en-US" sz="1200" dirty="0"/>
          </a:p>
          <a:p>
            <a:endParaRPr lang="en-US" sz="1200" dirty="0"/>
          </a:p>
        </p:txBody>
      </p:sp>
      <p:sp>
        <p:nvSpPr>
          <p:cNvPr id="4" name="Slide Number Placeholder 3"/>
          <p:cNvSpPr>
            <a:spLocks noGrp="1"/>
          </p:cNvSpPr>
          <p:nvPr>
            <p:ph type="sldNum" sz="quarter" idx="10"/>
          </p:nvPr>
        </p:nvSpPr>
        <p:spPr/>
        <p:txBody>
          <a:bodyPr/>
          <a:lstStyle/>
          <a:p>
            <a:fld id="{62330DA1-05DD-4E9C-A642-ACEC9DB31FE3}" type="slidenum">
              <a:rPr lang="en-US" smtClean="0"/>
              <a:t>5</a:t>
            </a:fld>
            <a:endParaRPr lang="en-US" dirty="0"/>
          </a:p>
        </p:txBody>
      </p:sp>
    </p:spTree>
    <p:extLst>
      <p:ext uri="{BB962C8B-B14F-4D97-AF65-F5344CB8AC3E}">
        <p14:creationId xmlns:p14="http://schemas.microsoft.com/office/powerpoint/2010/main" val="6725965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dirty="0" smtClean="0"/>
              <a:t>If there is an “exception</a:t>
            </a:r>
            <a:r>
              <a:rPr lang="en-US" baseline="0" dirty="0" smtClean="0"/>
              <a:t>” a Pin icon will appear on the timesheet on the day the exception occurred.</a:t>
            </a:r>
          </a:p>
          <a:p>
            <a:pPr marL="232943" indent="-232943">
              <a:buAutoNum type="arabicPeriod"/>
            </a:pPr>
            <a:endParaRPr lang="en-US" baseline="0" dirty="0" smtClean="0"/>
          </a:p>
          <a:p>
            <a:pPr marL="232943" indent="-232943">
              <a:buAutoNum type="arabicPeriod"/>
            </a:pPr>
            <a:r>
              <a:rPr lang="en-US" baseline="0" dirty="0" smtClean="0"/>
              <a:t>The Exceptions tab at the bottom of the timesheet will provide detailed information for your review.</a:t>
            </a:r>
          </a:p>
          <a:p>
            <a:pPr marL="232943" indent="-232943">
              <a:buAutoNum type="arabicPeriod"/>
            </a:pPr>
            <a:endParaRPr lang="en-US" baseline="0" dirty="0" smtClean="0"/>
          </a:p>
          <a:p>
            <a:pPr marL="232943" indent="-232943">
              <a:buAutoNum type="arabicPeriod"/>
            </a:pPr>
            <a:r>
              <a:rPr lang="en-US" baseline="0" dirty="0" smtClean="0"/>
              <a:t>In this example, the employee was set up to work 2 hours/day and exceeded the 2 hours on a number of days.   If an hourly employee has an appointment to work 10 hours per week, EmpCenter will divide the 10 hours over the five work days in the week.  Any deviation will prompt an exception message.</a:t>
            </a:r>
          </a:p>
          <a:p>
            <a:pPr marL="232943" indent="-232943">
              <a:buAutoNum type="arabicPeriod"/>
            </a:pPr>
            <a:endParaRPr lang="en-US" baseline="0" dirty="0" smtClean="0"/>
          </a:p>
          <a:p>
            <a:pPr marL="232943" indent="-232943">
              <a:buAutoNum type="arabicPeriod"/>
            </a:pPr>
            <a:r>
              <a:rPr lang="en-US" baseline="0" dirty="0" smtClean="0"/>
              <a:t>This exception message does not require any action other than review on the part of the manager.</a:t>
            </a:r>
          </a:p>
          <a:p>
            <a:pPr marL="232943" indent="-232943">
              <a:buAutoNum type="arabicPeriod"/>
            </a:pPr>
            <a:endParaRPr lang="en-US" dirty="0"/>
          </a:p>
        </p:txBody>
      </p:sp>
      <p:sp>
        <p:nvSpPr>
          <p:cNvPr id="4" name="Slide Number Placeholder 3"/>
          <p:cNvSpPr>
            <a:spLocks noGrp="1"/>
          </p:cNvSpPr>
          <p:nvPr>
            <p:ph type="sldNum" sz="quarter" idx="10"/>
          </p:nvPr>
        </p:nvSpPr>
        <p:spPr/>
        <p:txBody>
          <a:bodyPr/>
          <a:lstStyle/>
          <a:p>
            <a:fld id="{DF5E1F38-AB26-4B84-95F0-CFAC8A953E2C}"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811944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dirty="0" smtClean="0"/>
              <a:t>If there</a:t>
            </a:r>
            <a:r>
              <a:rPr lang="en-US" baseline="0" dirty="0" smtClean="0"/>
              <a:t> is an error on the timesheet, supervisors should reject the timesheet to re-route back to the employee. The employee can make the requested corrections and re-submit his/her timesheet for approval.</a:t>
            </a:r>
          </a:p>
          <a:p>
            <a:pPr marL="232943" indent="-232943">
              <a:buAutoNum type="arabicPeriod"/>
            </a:pPr>
            <a:endParaRPr lang="en-US" baseline="0" dirty="0" smtClean="0"/>
          </a:p>
          <a:p>
            <a:pPr marL="232943" indent="-232943" defTabSz="931774">
              <a:buFontTx/>
              <a:buAutoNum type="arabicPeriod"/>
              <a:defRPr/>
            </a:pPr>
            <a:r>
              <a:rPr lang="en-US" baseline="0" dirty="0" smtClean="0"/>
              <a:t>To reject a timesheet, click on the red button in the Supervisor Approval column. </a:t>
            </a:r>
          </a:p>
          <a:p>
            <a:pPr marL="232943" indent="-232943">
              <a:buAutoNum type="arabicPeriod"/>
            </a:pPr>
            <a:endParaRPr lang="en-US" baseline="0" dirty="0" smtClean="0"/>
          </a:p>
          <a:p>
            <a:pPr marL="232943" indent="-232943">
              <a:buAutoNum type="arabicPeriod"/>
            </a:pPr>
            <a:r>
              <a:rPr lang="en-US" baseline="0" dirty="0" smtClean="0"/>
              <a:t>The Reject Timesheet window will prompt you to enter a message to the employee regarding the reason the timesheet is being rejected and action that needs to be taken to correct any errors.  Hit send to reject the timesheet.</a:t>
            </a:r>
          </a:p>
          <a:p>
            <a:pPr marL="232943" indent="-232943">
              <a:buAutoNum type="arabicPeriod"/>
            </a:pPr>
            <a:endParaRPr lang="en-US" baseline="0" dirty="0" smtClean="0"/>
          </a:p>
          <a:p>
            <a:pPr marL="232943" indent="-232943">
              <a:buAutoNum type="arabicPeriod"/>
            </a:pPr>
            <a:r>
              <a:rPr lang="en-US" baseline="0" dirty="0" smtClean="0"/>
              <a:t>The employee will receive a notification via email that will include the message you input.</a:t>
            </a:r>
          </a:p>
          <a:p>
            <a:pPr marL="232943" indent="-232943">
              <a:buAutoNum type="arabicPeriod"/>
            </a:pPr>
            <a:endParaRPr lang="en-US" baseline="0" dirty="0" smtClean="0"/>
          </a:p>
          <a:p>
            <a:pPr marL="232943" indent="-232943">
              <a:buAutoNum type="arabicPeriod"/>
            </a:pPr>
            <a:r>
              <a:rPr lang="en-US" baseline="0" dirty="0" smtClean="0"/>
              <a:t>If an employee is not able to make the corrections on his/her timesheet or there are other extenuating circumstances, the supervisor can make the corrections under the “Edit Employee Time” on the dashboard.  The employee will be notified by email that another individual made changes to their time sheet.</a:t>
            </a:r>
            <a:endParaRPr lang="en-US" dirty="0"/>
          </a:p>
        </p:txBody>
      </p:sp>
      <p:sp>
        <p:nvSpPr>
          <p:cNvPr id="4" name="Slide Number Placeholder 3"/>
          <p:cNvSpPr>
            <a:spLocks noGrp="1"/>
          </p:cNvSpPr>
          <p:nvPr>
            <p:ph type="sldNum" sz="quarter" idx="10"/>
          </p:nvPr>
        </p:nvSpPr>
        <p:spPr/>
        <p:txBody>
          <a:bodyPr/>
          <a:lstStyle/>
          <a:p>
            <a:fld id="{DF5E1F38-AB26-4B84-95F0-CFAC8A953E2C}"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12205821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defTabSz="931774">
              <a:buFontTx/>
              <a:buAutoNum type="arabicPeriod"/>
              <a:defRPr/>
            </a:pPr>
            <a:r>
              <a:rPr lang="en-US" dirty="0" smtClean="0"/>
              <a:t>From the Dashboard, select Manage Group in the Employees block to</a:t>
            </a:r>
            <a:r>
              <a:rPr lang="en-US" baseline="0" dirty="0" smtClean="0"/>
              <a:t> bring up your employee assignments.</a:t>
            </a:r>
          </a:p>
          <a:p>
            <a:pPr marL="232943" indent="-232943" defTabSz="931774">
              <a:buFontTx/>
              <a:buAutoNum type="arabicPeriod"/>
              <a:defRPr/>
            </a:pPr>
            <a:endParaRPr lang="en-US" baseline="0" dirty="0" smtClean="0"/>
          </a:p>
          <a:p>
            <a:pPr marL="232943" indent="-232943" defTabSz="931774">
              <a:buFontTx/>
              <a:buAutoNum type="arabicPeriod"/>
              <a:defRPr/>
            </a:pPr>
            <a:r>
              <a:rPr lang="en-US" baseline="0" dirty="0" smtClean="0"/>
              <a:t>Click on the group of employees under the Assignments column to bring up a list of all employees in the group</a:t>
            </a:r>
            <a:r>
              <a:rPr lang="en-US" dirty="0" smtClean="0"/>
              <a:t>. </a:t>
            </a:r>
            <a:endParaRPr lang="en-US" dirty="0"/>
          </a:p>
        </p:txBody>
      </p:sp>
      <p:sp>
        <p:nvSpPr>
          <p:cNvPr id="4" name="Slide Number Placeholder 3"/>
          <p:cNvSpPr>
            <a:spLocks noGrp="1"/>
          </p:cNvSpPr>
          <p:nvPr>
            <p:ph type="sldNum" sz="quarter" idx="10"/>
          </p:nvPr>
        </p:nvSpPr>
        <p:spPr/>
        <p:txBody>
          <a:bodyPr/>
          <a:lstStyle/>
          <a:p>
            <a:fld id="{DF5E1F38-AB26-4B84-95F0-CFAC8A953E2C}"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14972825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dirty="0" smtClean="0"/>
              <a:t>If you have a large</a:t>
            </a:r>
            <a:r>
              <a:rPr lang="en-US" baseline="0" dirty="0" smtClean="0"/>
              <a:t> number of employees reporting to you may want to group them together so that you can easily manage different teams or delegate supervision for a team to another supervisor. You can create different groups of employee assignments.</a:t>
            </a:r>
          </a:p>
          <a:p>
            <a:pPr marL="232943" indent="-232943">
              <a:buAutoNum type="arabicPeriod"/>
            </a:pPr>
            <a:endParaRPr lang="en-US" baseline="0" dirty="0" smtClean="0"/>
          </a:p>
          <a:p>
            <a:pPr marL="232943" indent="-232943">
              <a:buAutoNum type="arabicPeriod"/>
            </a:pPr>
            <a:r>
              <a:rPr lang="en-US" dirty="0" smtClean="0"/>
              <a:t>To</a:t>
            </a:r>
            <a:r>
              <a:rPr lang="en-US" baseline="0" dirty="0" smtClean="0"/>
              <a:t> create a new group select the employees by clicking the box next to the employee job.  In this example, we are creating a new group for all of Manny Job’s assignments.</a:t>
            </a:r>
          </a:p>
          <a:p>
            <a:pPr marL="232943" indent="-232943">
              <a:buAutoNum type="arabicPeriod"/>
            </a:pPr>
            <a:endParaRPr lang="en-US" baseline="0" dirty="0" smtClean="0"/>
          </a:p>
          <a:p>
            <a:pPr marL="232943" indent="-232943">
              <a:buAutoNum type="arabicPeriod"/>
            </a:pPr>
            <a:r>
              <a:rPr lang="en-US" baseline="0" dirty="0" smtClean="0"/>
              <a:t>From the drop down menus select COPY to New Group</a:t>
            </a:r>
          </a:p>
          <a:p>
            <a:pPr marL="232943" indent="-232943">
              <a:buAutoNum type="arabicPeriod"/>
            </a:pPr>
            <a:endParaRPr lang="en-US" baseline="0" dirty="0" smtClean="0"/>
          </a:p>
          <a:p>
            <a:pPr marL="232943" indent="-232943">
              <a:buAutoNum type="arabicPeriod"/>
            </a:pPr>
            <a:r>
              <a:rPr lang="en-US" baseline="0" dirty="0" smtClean="0"/>
              <a:t>Hit Go</a:t>
            </a:r>
          </a:p>
          <a:p>
            <a:pPr marL="232943" indent="-232943">
              <a:buAutoNum type="arabicPeriod"/>
            </a:pPr>
            <a:endParaRPr lang="en-US" baseline="0" dirty="0" smtClean="0"/>
          </a:p>
          <a:p>
            <a:pPr marL="232943" indent="-232943">
              <a:buAutoNum type="arabicPeriod"/>
            </a:pPr>
            <a:endParaRPr lang="en-US" dirty="0"/>
          </a:p>
        </p:txBody>
      </p:sp>
      <p:sp>
        <p:nvSpPr>
          <p:cNvPr id="4" name="Slide Number Placeholder 3"/>
          <p:cNvSpPr>
            <a:spLocks noGrp="1"/>
          </p:cNvSpPr>
          <p:nvPr>
            <p:ph type="sldNum" sz="quarter" idx="10"/>
          </p:nvPr>
        </p:nvSpPr>
        <p:spPr/>
        <p:txBody>
          <a:bodyPr/>
          <a:lstStyle/>
          <a:p>
            <a:fld id="{DF5E1F38-AB26-4B84-95F0-CFAC8A953E2C}"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16094955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baseline="0" dirty="0" smtClean="0"/>
              <a:t>Your new group has been created. </a:t>
            </a:r>
          </a:p>
          <a:p>
            <a:pPr marL="232943" indent="-232943">
              <a:buAutoNum type="arabicPeriod"/>
            </a:pPr>
            <a:r>
              <a:rPr lang="en-US" baseline="0" dirty="0" smtClean="0"/>
              <a:t>The new group name will show as “Copy Of….” </a:t>
            </a:r>
          </a:p>
          <a:p>
            <a:pPr marL="232943" indent="-232943">
              <a:buAutoNum type="arabicPeriod"/>
            </a:pPr>
            <a:r>
              <a:rPr lang="en-US" baseline="0" dirty="0" smtClean="0"/>
              <a:t>Under Group Name type a name the group you’ve created.</a:t>
            </a:r>
          </a:p>
          <a:p>
            <a:pPr marL="232943" indent="-232943">
              <a:buAutoNum type="arabicPeriod"/>
            </a:pPr>
            <a:r>
              <a:rPr lang="en-US" baseline="0" dirty="0" smtClean="0"/>
              <a:t>Save change</a:t>
            </a:r>
            <a:endParaRPr lang="en-US" dirty="0"/>
          </a:p>
        </p:txBody>
      </p:sp>
      <p:sp>
        <p:nvSpPr>
          <p:cNvPr id="4" name="Slide Number Placeholder 3"/>
          <p:cNvSpPr>
            <a:spLocks noGrp="1"/>
          </p:cNvSpPr>
          <p:nvPr>
            <p:ph type="sldNum" sz="quarter" idx="10"/>
          </p:nvPr>
        </p:nvSpPr>
        <p:spPr/>
        <p:txBody>
          <a:bodyPr/>
          <a:lstStyle/>
          <a:p>
            <a:fld id="{DF5E1F38-AB26-4B84-95F0-CFAC8A953E2C}"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5531396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E1F38-AB26-4B84-95F0-CFAC8A953E2C}"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16719768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To delegate a group of employees to another supervisor, select Manage Delegation under the Settings block on your dashboard.</a:t>
            </a:r>
          </a:p>
          <a:p>
            <a:pPr marL="228600" indent="-228600">
              <a:buAutoNum type="arabicPeriod"/>
            </a:pPr>
            <a:endParaRPr lang="en-US" baseline="0" dirty="0" smtClean="0"/>
          </a:p>
          <a:p>
            <a:pPr marL="228600" indent="-228600">
              <a:buAutoNum type="arabicPeriod"/>
            </a:pPr>
            <a:r>
              <a:rPr lang="en-US" baseline="0" dirty="0" smtClean="0"/>
              <a:t>Select “Delegate Authority”</a:t>
            </a:r>
            <a:endParaRPr lang="en-US" dirty="0"/>
          </a:p>
        </p:txBody>
      </p:sp>
      <p:sp>
        <p:nvSpPr>
          <p:cNvPr id="4" name="Slide Number Placeholder 3"/>
          <p:cNvSpPr>
            <a:spLocks noGrp="1"/>
          </p:cNvSpPr>
          <p:nvPr>
            <p:ph type="sldNum" sz="quarter" idx="10"/>
          </p:nvPr>
        </p:nvSpPr>
        <p:spPr/>
        <p:txBody>
          <a:bodyPr/>
          <a:lstStyle/>
          <a:p>
            <a:fld id="{DF5E1F38-AB26-4B84-95F0-CFAC8A953E2C}"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6038147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defTabSz="931774">
              <a:buFontTx/>
              <a:buAutoNum type="arabicPeriod"/>
              <a:defRPr/>
            </a:pPr>
            <a:r>
              <a:rPr lang="en-US" dirty="0" smtClean="0"/>
              <a:t>The Enter Search Criteria Window appears.  This window allows you to search for one or more assigned groups. </a:t>
            </a:r>
          </a:p>
          <a:p>
            <a:pPr marL="232943" indent="-232943" defTabSz="931774">
              <a:buFontTx/>
              <a:buAutoNum type="arabicPeriod"/>
              <a:defRPr/>
            </a:pPr>
            <a:endParaRPr lang="en-US" dirty="0" smtClean="0"/>
          </a:p>
          <a:p>
            <a:pPr marL="232943" indent="-232943" defTabSz="931774">
              <a:buFontTx/>
              <a:buAutoNum type="arabicPeriod"/>
              <a:defRPr/>
            </a:pPr>
            <a:r>
              <a:rPr lang="en-US" dirty="0" smtClean="0"/>
              <a:t>Click “Search”</a:t>
            </a:r>
            <a:r>
              <a:rPr lang="en-US" baseline="0" dirty="0" smtClean="0"/>
              <a:t> in the “Enter Search Criteria” box to bring up a list of your groups.   </a:t>
            </a:r>
          </a:p>
          <a:p>
            <a:pPr marL="232943" indent="-232943" defTabSz="931774">
              <a:buFontTx/>
              <a:buAutoNum type="arabicPeriod"/>
              <a:defRPr/>
            </a:pPr>
            <a:endParaRPr lang="en-US" dirty="0" smtClean="0"/>
          </a:p>
          <a:p>
            <a:pPr marL="232943" indent="-232943" defTabSz="931774">
              <a:buFontTx/>
              <a:buAutoNum type="arabicPeriod"/>
              <a:defRPr/>
            </a:pPr>
            <a:r>
              <a:rPr lang="en-US" dirty="0" smtClean="0"/>
              <a:t>A window listing your assigned groups and your role for each group will appear.</a:t>
            </a:r>
          </a:p>
          <a:p>
            <a:pPr marL="232943" indent="-232943" defTabSz="931774">
              <a:buFontTx/>
              <a:buAutoNum type="arabicPeriod"/>
              <a:defRPr/>
            </a:pPr>
            <a:endParaRPr lang="en-US" dirty="0" smtClean="0"/>
          </a:p>
          <a:p>
            <a:pPr marL="232943" indent="-232943" defTabSz="931774">
              <a:buFontTx/>
              <a:buAutoNum type="arabicPeriod"/>
              <a:defRPr/>
            </a:pPr>
            <a:r>
              <a:rPr lang="en-US" dirty="0" smtClean="0"/>
              <a:t>In the Assignment Group column, select the check box next to the group name</a:t>
            </a:r>
            <a:r>
              <a:rPr lang="en-US" baseline="0" dirty="0" smtClean="0"/>
              <a:t> you wish to delegate.</a:t>
            </a:r>
            <a:endParaRPr lang="en-US" dirty="0" smtClean="0"/>
          </a:p>
          <a:p>
            <a:pPr marL="232943" indent="-232943" defTabSz="931774">
              <a:buFontTx/>
              <a:buAutoNum type="arabicPeriod"/>
              <a:defRPr/>
            </a:pPr>
            <a:endParaRPr lang="en-US" dirty="0" smtClean="0"/>
          </a:p>
          <a:p>
            <a:pPr marL="232943" indent="-232943" defTabSz="931774">
              <a:buFontTx/>
              <a:buAutoNum type="arabicPeriod"/>
              <a:defRPr/>
            </a:pPr>
            <a:r>
              <a:rPr lang="en-US" dirty="0" smtClean="0"/>
              <a:t>The</a:t>
            </a:r>
            <a:r>
              <a:rPr lang="en-US" baseline="0" dirty="0" smtClean="0"/>
              <a:t> delegated role will remain “Manager/Supervisor, Group</a:t>
            </a:r>
            <a:r>
              <a:rPr lang="en-US" dirty="0" smtClean="0"/>
              <a:t>.”</a:t>
            </a:r>
          </a:p>
          <a:p>
            <a:pPr marL="232943" indent="-232943" defTabSz="931774">
              <a:buFontTx/>
              <a:buAutoNum type="arabicPeriod"/>
              <a:defRPr/>
            </a:pPr>
            <a:endParaRPr lang="en-US" dirty="0" smtClean="0"/>
          </a:p>
          <a:p>
            <a:pPr marL="232943" indent="-232943" defTabSz="931774">
              <a:buFontTx/>
              <a:buAutoNum type="arabicPeriod"/>
              <a:defRPr/>
            </a:pPr>
            <a:r>
              <a:rPr lang="en-US" dirty="0" smtClean="0"/>
              <a:t>In the effective date and end effective date columns, enter the dates of the delegation.  Enter</a:t>
            </a:r>
            <a:r>
              <a:rPr lang="en-US" baseline="0" dirty="0" smtClean="0"/>
              <a:t> 12/31/3000 if you want to delegate on an on-going basis.</a:t>
            </a:r>
            <a:endParaRPr lang="en-US" dirty="0" smtClean="0"/>
          </a:p>
          <a:p>
            <a:pPr marL="232943" indent="-232943" defTabSz="931774">
              <a:buFontTx/>
              <a:buAutoNum type="arabicPeriod"/>
              <a:defRPr/>
            </a:pPr>
            <a:endParaRPr lang="en-US" dirty="0" smtClean="0"/>
          </a:p>
          <a:p>
            <a:pPr marL="232943" indent="-232943" defTabSz="931774">
              <a:buFontTx/>
              <a:buAutoNum type="arabicPeriod"/>
              <a:defRPr/>
            </a:pPr>
            <a:r>
              <a:rPr lang="en-US" baseline="0" dirty="0" smtClean="0"/>
              <a:t>Do not check the box allowing for re-delegation of authority to another user. </a:t>
            </a:r>
            <a:r>
              <a:rPr lang="en-US" dirty="0" smtClean="0"/>
              <a:t>If this box is checked the system</a:t>
            </a:r>
            <a:r>
              <a:rPr lang="en-US" baseline="0" dirty="0" smtClean="0"/>
              <a:t> will allow the person you delegate to re-delegate without your knowledge.  </a:t>
            </a:r>
            <a:r>
              <a:rPr lang="en-US" dirty="0" smtClean="0"/>
              <a:t>Best Practice is to </a:t>
            </a:r>
            <a:r>
              <a:rPr lang="en-US" b="0" dirty="0" smtClean="0"/>
              <a:t>never</a:t>
            </a:r>
            <a:r>
              <a:rPr lang="en-US" dirty="0" smtClean="0"/>
              <a:t> check the “</a:t>
            </a:r>
            <a:r>
              <a:rPr lang="en-US" b="1" dirty="0" smtClean="0"/>
              <a:t>Allow to Re-delegate</a:t>
            </a:r>
            <a:r>
              <a:rPr lang="en-US" dirty="0" smtClean="0"/>
              <a:t>” checkbox.</a:t>
            </a:r>
          </a:p>
          <a:p>
            <a:pPr marL="232943" indent="-232943" defTabSz="931774">
              <a:buFontTx/>
              <a:buAutoNum type="arabicPeriod"/>
              <a:defRPr/>
            </a:pPr>
            <a:endParaRPr lang="en-US" dirty="0" smtClean="0"/>
          </a:p>
          <a:p>
            <a:pPr marL="232943" indent="-232943" defTabSz="931774">
              <a:buFontTx/>
              <a:buAutoNum type="arabicPeriod"/>
              <a:defRPr/>
            </a:pPr>
            <a:r>
              <a:rPr lang="en-US" dirty="0" smtClean="0"/>
              <a:t>Hit “Next”</a:t>
            </a:r>
          </a:p>
          <a:p>
            <a:pPr marL="232943" indent="-232943" defTabSz="931774">
              <a:buFontTx/>
              <a:buAutoNum type="arabicPeriod"/>
              <a:defRPr/>
            </a:pPr>
            <a:endParaRPr lang="en-US" dirty="0" smtClean="0"/>
          </a:p>
        </p:txBody>
      </p:sp>
      <p:sp>
        <p:nvSpPr>
          <p:cNvPr id="4" name="Slide Number Placeholder 3"/>
          <p:cNvSpPr>
            <a:spLocks noGrp="1"/>
          </p:cNvSpPr>
          <p:nvPr>
            <p:ph type="sldNum" sz="quarter" idx="10"/>
          </p:nvPr>
        </p:nvSpPr>
        <p:spPr/>
        <p:txBody>
          <a:bodyPr/>
          <a:lstStyle/>
          <a:p>
            <a:fld id="{DF5E1F38-AB26-4B84-95F0-CFAC8A953E2C}"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39754001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dirty="0" smtClean="0"/>
              <a:t>Enter the name</a:t>
            </a:r>
            <a:r>
              <a:rPr lang="en-US" baseline="0" dirty="0" smtClean="0"/>
              <a:t> or user ID (R + RedID) of the person you want to delegate to.  You can also use the * wildcard to search.</a:t>
            </a:r>
          </a:p>
          <a:p>
            <a:pPr marL="232943" indent="-232943">
              <a:buAutoNum type="arabicPeriod"/>
            </a:pPr>
            <a:endParaRPr lang="en-US" baseline="0" dirty="0" smtClean="0"/>
          </a:p>
          <a:p>
            <a:pPr marL="232943" indent="-232943">
              <a:buAutoNum type="arabicPeriod"/>
            </a:pPr>
            <a:r>
              <a:rPr lang="en-US" baseline="0" dirty="0" smtClean="0"/>
              <a:t>Select your delegate from the search results and hit “Select”.</a:t>
            </a:r>
          </a:p>
          <a:p>
            <a:pPr marL="232943" indent="-232943">
              <a:buAutoNum type="arabicPeriod"/>
            </a:pPr>
            <a:endParaRPr lang="en-US" baseline="0" dirty="0" smtClean="0"/>
          </a:p>
          <a:p>
            <a:pPr marL="232943" indent="-232943">
              <a:buAutoNum type="arabicPeriod"/>
            </a:pPr>
            <a:r>
              <a:rPr lang="en-US" baseline="0" dirty="0" smtClean="0"/>
              <a:t>A message will pop up stating the delegation was successfully completed. </a:t>
            </a:r>
            <a:endParaRPr lang="en-US" dirty="0"/>
          </a:p>
        </p:txBody>
      </p:sp>
      <p:sp>
        <p:nvSpPr>
          <p:cNvPr id="4" name="Slide Number Placeholder 3"/>
          <p:cNvSpPr>
            <a:spLocks noGrp="1"/>
          </p:cNvSpPr>
          <p:nvPr>
            <p:ph type="sldNum" sz="quarter" idx="10"/>
          </p:nvPr>
        </p:nvSpPr>
        <p:spPr/>
        <p:txBody>
          <a:bodyPr/>
          <a:lstStyle/>
          <a:p>
            <a:fld id="{DF5E1F38-AB26-4B84-95F0-CFAC8A953E2C}"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30087688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r>
              <a:rPr lang="en-US" dirty="0" smtClean="0">
                <a:solidFill>
                  <a:prstClr val="black"/>
                </a:solidFill>
                <a:cs typeface="Arial" charset="0"/>
              </a:rPr>
              <a:t>To revoke</a:t>
            </a:r>
            <a:r>
              <a:rPr lang="en-US" baseline="0" dirty="0" smtClean="0">
                <a:solidFill>
                  <a:prstClr val="black"/>
                </a:solidFill>
                <a:cs typeface="Arial" charset="0"/>
              </a:rPr>
              <a:t> delegation, </a:t>
            </a:r>
            <a:r>
              <a:rPr lang="en-US" dirty="0" smtClean="0">
                <a:solidFill>
                  <a:prstClr val="black"/>
                </a:solidFill>
                <a:cs typeface="Arial" charset="0"/>
              </a:rPr>
              <a:t>Select View/Revoke Delegations from the Manage Delegations</a:t>
            </a:r>
            <a:r>
              <a:rPr lang="en-US" baseline="0" dirty="0" smtClean="0">
                <a:solidFill>
                  <a:prstClr val="black"/>
                </a:solidFill>
                <a:cs typeface="Arial" charset="0"/>
              </a:rPr>
              <a:t> block on your</a:t>
            </a:r>
            <a:r>
              <a:rPr lang="en-US" dirty="0" smtClean="0">
                <a:solidFill>
                  <a:prstClr val="black"/>
                </a:solidFill>
                <a:cs typeface="Arial" charset="0"/>
              </a:rPr>
              <a:t> dashboard.</a:t>
            </a:r>
          </a:p>
          <a:p>
            <a:pPr marL="228600" lvl="0" indent="-228600">
              <a:buFont typeface="+mj-lt"/>
              <a:buAutoNum type="arabicPeriod"/>
            </a:pPr>
            <a:endParaRPr lang="en-US" dirty="0" smtClean="0">
              <a:solidFill>
                <a:prstClr val="black"/>
              </a:solidFill>
              <a:cs typeface="Arial" charset="0"/>
            </a:endParaRPr>
          </a:p>
          <a:p>
            <a:pPr marL="228600" lvl="0" indent="-228600">
              <a:buFont typeface="+mj-lt"/>
              <a:buAutoNum type="arabicPeriod"/>
            </a:pPr>
            <a:r>
              <a:rPr lang="en-US" dirty="0" smtClean="0">
                <a:solidFill>
                  <a:prstClr val="black"/>
                </a:solidFill>
                <a:cs typeface="Arial" charset="0"/>
              </a:rPr>
              <a:t>In</a:t>
            </a:r>
            <a:r>
              <a:rPr lang="en-US" baseline="0" dirty="0" smtClean="0">
                <a:solidFill>
                  <a:prstClr val="black"/>
                </a:solidFill>
                <a:cs typeface="Arial" charset="0"/>
              </a:rPr>
              <a:t> the “Enter Search Criteria” box click “</a:t>
            </a:r>
            <a:r>
              <a:rPr lang="en-US" dirty="0" smtClean="0">
                <a:solidFill>
                  <a:prstClr val="black"/>
                </a:solidFill>
                <a:cs typeface="Arial" charset="0"/>
              </a:rPr>
              <a:t>Search” to bring up list of your delegates.</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62330DA1-05DD-4E9C-A642-ACEC9DB31FE3}" type="slidenum">
              <a:rPr lang="en-US" smtClean="0"/>
              <a:t>59</a:t>
            </a:fld>
            <a:endParaRPr lang="en-US" dirty="0"/>
          </a:p>
        </p:txBody>
      </p:sp>
    </p:spTree>
    <p:extLst>
      <p:ext uri="{BB962C8B-B14F-4D97-AF65-F5344CB8AC3E}">
        <p14:creationId xmlns:p14="http://schemas.microsoft.com/office/powerpoint/2010/main" val="2772313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To </a:t>
            </a:r>
            <a:r>
              <a:rPr lang="en-US" dirty="0"/>
              <a:t>open your timesheet, select the </a:t>
            </a:r>
            <a:r>
              <a:rPr lang="en-US" b="1" dirty="0"/>
              <a:t>Enter My Hours</a:t>
            </a:r>
            <a:r>
              <a:rPr lang="en-US" dirty="0"/>
              <a:t> link from the </a:t>
            </a:r>
            <a:r>
              <a:rPr lang="en-US" b="1" dirty="0"/>
              <a:t>Time Entry</a:t>
            </a:r>
            <a:r>
              <a:rPr lang="en-US" dirty="0"/>
              <a:t> </a:t>
            </a:r>
            <a:r>
              <a:rPr lang="en-US" dirty="0" smtClean="0"/>
              <a:t>block on your dashboard.</a:t>
            </a:r>
            <a:endParaRPr lang="en-US" dirty="0"/>
          </a:p>
        </p:txBody>
      </p:sp>
      <p:sp>
        <p:nvSpPr>
          <p:cNvPr id="4" name="Slide Number Placeholder 3"/>
          <p:cNvSpPr>
            <a:spLocks noGrp="1"/>
          </p:cNvSpPr>
          <p:nvPr>
            <p:ph type="sldNum" sz="quarter" idx="10"/>
          </p:nvPr>
        </p:nvSpPr>
        <p:spPr/>
        <p:txBody>
          <a:bodyPr/>
          <a:lstStyle/>
          <a:p>
            <a:fld id="{62330DA1-05DD-4E9C-A642-ACEC9DB31FE3}" type="slidenum">
              <a:rPr lang="en-US" smtClean="0"/>
              <a:t>6</a:t>
            </a:fld>
            <a:endParaRPr lang="en-US" dirty="0"/>
          </a:p>
        </p:txBody>
      </p:sp>
    </p:spTree>
    <p:extLst>
      <p:ext uri="{BB962C8B-B14F-4D97-AF65-F5344CB8AC3E}">
        <p14:creationId xmlns:p14="http://schemas.microsoft.com/office/powerpoint/2010/main" val="25296322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Click on the row to revoke the delegation. </a:t>
            </a:r>
          </a:p>
          <a:p>
            <a:pPr marL="228600" indent="-228600">
              <a:buFont typeface="+mj-lt"/>
              <a:buAutoNum type="arabicPeriod"/>
            </a:pPr>
            <a:endParaRPr lang="en-US" dirty="0" smtClean="0"/>
          </a:p>
          <a:p>
            <a:pPr marL="228600" indent="-228600">
              <a:buFont typeface="+mj-lt"/>
              <a:buAutoNum type="arabicPeriod"/>
            </a:pPr>
            <a:r>
              <a:rPr lang="en-US" dirty="0" smtClean="0"/>
              <a:t>If you have</a:t>
            </a:r>
            <a:r>
              <a:rPr lang="en-US" baseline="0" dirty="0" smtClean="0"/>
              <a:t> multiple delegations s</a:t>
            </a:r>
            <a:r>
              <a:rPr lang="en-US" dirty="0" smtClean="0"/>
              <a:t>electing “Revoke All” cancels all delegations.</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DF5E1F38-AB26-4B84-95F0-CFAC8A953E2C}"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127663343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To revoke</a:t>
            </a:r>
            <a:r>
              <a:rPr lang="en-US" baseline="0" dirty="0" smtClean="0"/>
              <a:t> delegation, enter the effective date you want the delegation to end or check the “Revoke Immediate” box.</a:t>
            </a:r>
          </a:p>
          <a:p>
            <a:pPr marL="228600" indent="-228600">
              <a:buFont typeface="+mj-lt"/>
              <a:buAutoNum type="arabicPeriod"/>
            </a:pPr>
            <a:endParaRPr lang="en-US" baseline="0" dirty="0" smtClean="0"/>
          </a:p>
          <a:p>
            <a:pPr marL="228600" indent="-228600">
              <a:buFont typeface="+mj-lt"/>
              <a:buAutoNum type="arabicPeriod"/>
            </a:pPr>
            <a:r>
              <a:rPr lang="en-US" baseline="0" dirty="0" smtClean="0"/>
              <a:t>Hit “Confirm”</a:t>
            </a:r>
            <a:endParaRPr lang="en-US" dirty="0"/>
          </a:p>
        </p:txBody>
      </p:sp>
      <p:sp>
        <p:nvSpPr>
          <p:cNvPr id="4" name="Slide Number Placeholder 3"/>
          <p:cNvSpPr>
            <a:spLocks noGrp="1"/>
          </p:cNvSpPr>
          <p:nvPr>
            <p:ph type="sldNum" sz="quarter" idx="10"/>
          </p:nvPr>
        </p:nvSpPr>
        <p:spPr/>
        <p:txBody>
          <a:bodyPr/>
          <a:lstStyle/>
          <a:p>
            <a:fld id="{DF5E1F38-AB26-4B84-95F0-CFAC8A953E2C}"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32883759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330DA1-05DD-4E9C-A642-ACEC9DB31FE3}" type="slidenum">
              <a:rPr lang="en-US" smtClean="0"/>
              <a:t>62</a:t>
            </a:fld>
            <a:endParaRPr lang="en-US" dirty="0"/>
          </a:p>
        </p:txBody>
      </p:sp>
    </p:spTree>
    <p:extLst>
      <p:ext uri="{BB962C8B-B14F-4D97-AF65-F5344CB8AC3E}">
        <p14:creationId xmlns:p14="http://schemas.microsoft.com/office/powerpoint/2010/main" val="46123375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Pending requests for time off will appear in the Schedules Block</a:t>
            </a:r>
            <a:r>
              <a:rPr lang="en-US" baseline="0" dirty="0" smtClean="0"/>
              <a:t> under </a:t>
            </a:r>
            <a:r>
              <a:rPr lang="en-US" dirty="0" smtClean="0"/>
              <a:t>Employee Time Off Requests on your dashboard. </a:t>
            </a:r>
          </a:p>
          <a:p>
            <a:pPr marL="228600" indent="-228600">
              <a:buFont typeface="+mj-lt"/>
              <a:buAutoNum type="arabicPeriod"/>
            </a:pPr>
            <a:endParaRPr lang="en-US" dirty="0" smtClean="0"/>
          </a:p>
          <a:p>
            <a:pPr marL="228600" indent="-228600">
              <a:buFont typeface="+mj-lt"/>
              <a:buAutoNum type="arabicPeriod"/>
            </a:pPr>
            <a:r>
              <a:rPr lang="en-US" dirty="0" smtClean="0"/>
              <a:t>Access pending requests by selecting “Review Time Off Requests”</a:t>
            </a:r>
          </a:p>
          <a:p>
            <a:endParaRPr lang="en-US" dirty="0"/>
          </a:p>
        </p:txBody>
      </p:sp>
      <p:sp>
        <p:nvSpPr>
          <p:cNvPr id="4" name="Slide Number Placeholder 3"/>
          <p:cNvSpPr>
            <a:spLocks noGrp="1"/>
          </p:cNvSpPr>
          <p:nvPr>
            <p:ph type="sldNum" sz="quarter" idx="10"/>
          </p:nvPr>
        </p:nvSpPr>
        <p:spPr/>
        <p:txBody>
          <a:bodyPr/>
          <a:lstStyle/>
          <a:p>
            <a:fld id="{62330DA1-05DD-4E9C-A642-ACEC9DB31FE3}" type="slidenum">
              <a:rPr lang="en-US" smtClean="0"/>
              <a:t>63</a:t>
            </a:fld>
            <a:endParaRPr lang="en-US" dirty="0"/>
          </a:p>
        </p:txBody>
      </p:sp>
    </p:spTree>
    <p:extLst>
      <p:ext uri="{BB962C8B-B14F-4D97-AF65-F5344CB8AC3E}">
        <p14:creationId xmlns:p14="http://schemas.microsoft.com/office/powerpoint/2010/main" val="33941849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Under the</a:t>
            </a:r>
            <a:r>
              <a:rPr lang="en-US" baseline="0" dirty="0" smtClean="0"/>
              <a:t> Pending Requests tab, click the request you would like to review.</a:t>
            </a:r>
          </a:p>
          <a:p>
            <a:pPr marL="228600" indent="-228600">
              <a:buAutoNum type="arabicPeriod"/>
            </a:pPr>
            <a:endParaRPr lang="en-US" baseline="0" dirty="0" smtClean="0"/>
          </a:p>
          <a:p>
            <a:pPr marL="228600" indent="-228600">
              <a:buAutoNum type="arabicPeriod"/>
            </a:pPr>
            <a:r>
              <a:rPr lang="en-US" baseline="0" dirty="0" smtClean="0"/>
              <a:t>You can also review the history of past requests by selecting the “Time Off Request History” tab.</a:t>
            </a:r>
            <a:endParaRPr lang="en-US" dirty="0"/>
          </a:p>
        </p:txBody>
      </p:sp>
      <p:sp>
        <p:nvSpPr>
          <p:cNvPr id="4" name="Slide Number Placeholder 3"/>
          <p:cNvSpPr>
            <a:spLocks noGrp="1"/>
          </p:cNvSpPr>
          <p:nvPr>
            <p:ph type="sldNum" sz="quarter" idx="10"/>
          </p:nvPr>
        </p:nvSpPr>
        <p:spPr/>
        <p:txBody>
          <a:bodyPr/>
          <a:lstStyle/>
          <a:p>
            <a:fld id="{DF5E1F38-AB26-4B84-95F0-CFAC8A953E2C}"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8890562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Review</a:t>
            </a:r>
            <a:r>
              <a:rPr lang="en-US" baseline="0" dirty="0" smtClean="0"/>
              <a:t> the request summary and any exceptions associated with the request. You can review the employee’s leave balances as of the current pay period by selecting the “Bank Usage” tab.</a:t>
            </a:r>
          </a:p>
          <a:p>
            <a:pPr marL="228600" indent="-228600">
              <a:buAutoNum type="arabicPeriod"/>
            </a:pPr>
            <a:endParaRPr lang="en-US" baseline="0" dirty="0" smtClean="0"/>
          </a:p>
          <a:p>
            <a:pPr marL="228600" indent="-228600">
              <a:buAutoNum type="arabicPeriod"/>
            </a:pPr>
            <a:r>
              <a:rPr lang="en-US" baseline="0" dirty="0" smtClean="0"/>
              <a:t>You can either approve or reject the request by clicking on the appropriate button.</a:t>
            </a:r>
          </a:p>
          <a:p>
            <a:pPr marL="228600" indent="-228600">
              <a:buAutoNum type="arabicPeriod"/>
            </a:pPr>
            <a:endParaRPr lang="en-US" baseline="0" dirty="0" smtClean="0"/>
          </a:p>
          <a:p>
            <a:pPr marL="228600" indent="-228600">
              <a:buAutoNum type="arabicPeriod"/>
            </a:pPr>
            <a:r>
              <a:rPr lang="en-US" baseline="0" dirty="0" smtClean="0"/>
              <a:t>Enter a message to the employee in the Manager Comments box.  The employee will receive an email message stating that the request was either approved or rejected and your comments will be included in the message.</a:t>
            </a:r>
          </a:p>
          <a:p>
            <a:pPr marL="228600" indent="-228600">
              <a:buAutoNum type="arabicPeriod"/>
            </a:pPr>
            <a:endParaRPr lang="en-US" baseline="0" dirty="0" smtClean="0"/>
          </a:p>
          <a:p>
            <a:pPr marL="228600" indent="-228600">
              <a:buAutoNum type="arabicPeriod"/>
            </a:pPr>
            <a:r>
              <a:rPr lang="en-US" dirty="0" smtClean="0"/>
              <a:t>Managers can also cancel a previously</a:t>
            </a:r>
            <a:r>
              <a:rPr lang="en-US" baseline="0" dirty="0" smtClean="0"/>
              <a:t> approved request by opening the request and following the EmpCenter prompts for information to cancel the request and notify the employee via email regarding the reason for cancellation. </a:t>
            </a:r>
            <a:endParaRPr lang="en-US" dirty="0"/>
          </a:p>
        </p:txBody>
      </p:sp>
      <p:sp>
        <p:nvSpPr>
          <p:cNvPr id="4" name="Slide Number Placeholder 3"/>
          <p:cNvSpPr>
            <a:spLocks noGrp="1"/>
          </p:cNvSpPr>
          <p:nvPr>
            <p:ph type="sldNum" sz="quarter" idx="10"/>
          </p:nvPr>
        </p:nvSpPr>
        <p:spPr/>
        <p:txBody>
          <a:bodyPr/>
          <a:lstStyle/>
          <a:p>
            <a:fld id="{DF5E1F38-AB26-4B84-95F0-CFAC8A953E2C}"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8890562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330DA1-05DD-4E9C-A642-ACEC9DB31FE3}" type="slidenum">
              <a:rPr lang="en-US" smtClean="0"/>
              <a:t>66</a:t>
            </a:fld>
            <a:endParaRPr lang="en-US" dirty="0"/>
          </a:p>
        </p:txBody>
      </p:sp>
    </p:spTree>
    <p:extLst>
      <p:ext uri="{BB962C8B-B14F-4D97-AF65-F5344CB8AC3E}">
        <p14:creationId xmlns:p14="http://schemas.microsoft.com/office/powerpoint/2010/main" val="32333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dirty="0" smtClean="0"/>
              <a:t>If you have</a:t>
            </a:r>
            <a:r>
              <a:rPr lang="en-US" baseline="0" dirty="0" smtClean="0"/>
              <a:t> more than one job assignment and currently receive multiple paper timesheets you will have multiple timesheets in EmpCenter.</a:t>
            </a:r>
          </a:p>
          <a:p>
            <a:pPr marL="232943" indent="-232943">
              <a:buAutoNum type="arabicPeriod"/>
            </a:pPr>
            <a:endParaRPr lang="en-US" baseline="0" dirty="0" smtClean="0"/>
          </a:p>
          <a:p>
            <a:pPr marL="232943" indent="-232943">
              <a:buAutoNum type="arabicPeriod"/>
            </a:pPr>
            <a:r>
              <a:rPr lang="en-US" dirty="0" smtClean="0"/>
              <a:t>When</a:t>
            </a:r>
            <a:r>
              <a:rPr lang="en-US" baseline="0" dirty="0" smtClean="0"/>
              <a:t> you c</a:t>
            </a:r>
            <a:r>
              <a:rPr lang="en-US" dirty="0" smtClean="0"/>
              <a:t>lick on “Enter My Hours” you will be prompted</a:t>
            </a:r>
            <a:r>
              <a:rPr lang="en-US" baseline="0" dirty="0" smtClean="0"/>
              <a:t> to choose the timesheet for the job that you want to </a:t>
            </a:r>
            <a:r>
              <a:rPr lang="en-US" dirty="0" smtClean="0"/>
              <a:t>log hours.</a:t>
            </a:r>
            <a:r>
              <a:rPr lang="en-US" baseline="0" dirty="0" smtClean="0"/>
              <a:t>  </a:t>
            </a:r>
          </a:p>
          <a:p>
            <a:pPr marL="232943" indent="-232943">
              <a:buAutoNum type="arabicPeriod"/>
            </a:pPr>
            <a:endParaRPr lang="en-US" baseline="0" dirty="0" smtClean="0"/>
          </a:p>
          <a:p>
            <a:pPr marL="232943" indent="-232943" defTabSz="931774">
              <a:buFontTx/>
              <a:buAutoNum type="arabicPeriod"/>
              <a:defRPr/>
            </a:pPr>
            <a:r>
              <a:rPr lang="en-US" baseline="0" dirty="0" smtClean="0"/>
              <a:t>Timesheet labels can be created for each of your jobs so you can easily tell which timesheet to select to enter your hours.</a:t>
            </a:r>
          </a:p>
          <a:p>
            <a:pPr marL="232943" indent="-232943" defTabSz="931774">
              <a:buFontTx/>
              <a:buAutoNum type="arabicPeriod"/>
              <a:defRPr/>
            </a:pPr>
            <a:endParaRPr lang="en-US" baseline="0" dirty="0" smtClean="0"/>
          </a:p>
          <a:p>
            <a:pPr marL="232943" indent="-232943" defTabSz="931774">
              <a:buFontTx/>
              <a:buAutoNum type="arabicPeriod"/>
              <a:defRPr/>
            </a:pPr>
            <a:r>
              <a:rPr lang="en-US" dirty="0" smtClean="0"/>
              <a:t>Once you’ve selected an</a:t>
            </a:r>
            <a:r>
              <a:rPr lang="en-US" baseline="0" dirty="0" smtClean="0"/>
              <a:t> assignment</a:t>
            </a:r>
            <a:r>
              <a:rPr lang="en-US" dirty="0" smtClean="0"/>
              <a:t> the</a:t>
            </a:r>
            <a:r>
              <a:rPr lang="en-US" baseline="0" dirty="0" smtClean="0"/>
              <a:t> appropriate timesheet will be opened and you can enter your time.  You will also have the ability to toggle between timesheets in the Time Entry window.</a:t>
            </a:r>
            <a:endParaRPr lang="en-US" dirty="0"/>
          </a:p>
        </p:txBody>
      </p:sp>
      <p:sp>
        <p:nvSpPr>
          <p:cNvPr id="4" name="Slide Number Placeholder 3"/>
          <p:cNvSpPr>
            <a:spLocks noGrp="1"/>
          </p:cNvSpPr>
          <p:nvPr>
            <p:ph type="sldNum" sz="quarter" idx="10"/>
          </p:nvPr>
        </p:nvSpPr>
        <p:spPr/>
        <p:txBody>
          <a:bodyPr/>
          <a:lstStyle/>
          <a:p>
            <a:fld id="{62330DA1-05DD-4E9C-A642-ACEC9DB31FE3}" type="slidenum">
              <a:rPr lang="en-US" smtClean="0"/>
              <a:t>7</a:t>
            </a:fld>
            <a:endParaRPr lang="en-US" dirty="0"/>
          </a:p>
        </p:txBody>
      </p:sp>
    </p:spTree>
    <p:extLst>
      <p:ext uri="{BB962C8B-B14F-4D97-AF65-F5344CB8AC3E}">
        <p14:creationId xmlns:p14="http://schemas.microsoft.com/office/powerpoint/2010/main" val="3426776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baseline="0" dirty="0" smtClean="0"/>
              <a:t>When you log in, EmpCenter will open the timesheet for the current pay period.</a:t>
            </a:r>
          </a:p>
          <a:p>
            <a:pPr marL="228600" indent="-228600">
              <a:buFont typeface="+mj-lt"/>
              <a:buAutoNum type="arabicPeriod"/>
            </a:pPr>
            <a:endParaRPr lang="en-US" baseline="0" dirty="0" smtClean="0"/>
          </a:p>
          <a:p>
            <a:pPr marL="228600" indent="-228600">
              <a:buFont typeface="+mj-lt"/>
              <a:buAutoNum type="arabicPeriod"/>
            </a:pPr>
            <a:r>
              <a:rPr lang="en-US" baseline="0" dirty="0" smtClean="0"/>
              <a:t>Your employee information, job classification, hours per day and supervisor’s name will be displayed at the top of the time entry window.</a:t>
            </a:r>
          </a:p>
          <a:p>
            <a:pPr marL="228600" indent="-228600">
              <a:buFont typeface="+mj-lt"/>
              <a:buAutoNum type="arabicPeriod"/>
            </a:pPr>
            <a:endParaRPr lang="en-US" baseline="0" dirty="0" smtClean="0"/>
          </a:p>
          <a:p>
            <a:pPr marL="228600" indent="-228600">
              <a:buFont typeface="+mj-lt"/>
              <a:buAutoNum type="arabicPeriod"/>
            </a:pPr>
            <a:r>
              <a:rPr lang="en-US" baseline="0" dirty="0" smtClean="0"/>
              <a:t>You can view past or future pay periods by clicking on the blue arrows or by clicking on the calendar icon and selecting the date.</a:t>
            </a:r>
          </a:p>
          <a:p>
            <a:pPr marL="228600" indent="-228600">
              <a:buFont typeface="+mj-lt"/>
              <a:buAutoNum type="arabicPeriod"/>
            </a:pPr>
            <a:endParaRPr lang="en-US" baseline="0" dirty="0" smtClean="0"/>
          </a:p>
          <a:p>
            <a:pPr marL="228600" indent="-228600">
              <a:buFont typeface="+mj-lt"/>
              <a:buAutoNum type="arabicPeriod"/>
            </a:pPr>
            <a:r>
              <a:rPr lang="en-US" baseline="0" dirty="0" smtClean="0"/>
              <a:t>Click on “Home” to return to your dashboard.</a:t>
            </a:r>
          </a:p>
          <a:p>
            <a:pPr marL="228600" indent="-228600">
              <a:buFont typeface="+mj-lt"/>
              <a:buAutoNum type="arabicPeriod"/>
            </a:pPr>
            <a:endParaRPr lang="en-US" baseline="0" dirty="0" smtClean="0"/>
          </a:p>
          <a:p>
            <a:pPr marL="228600" indent="-228600">
              <a:buFont typeface="+mj-lt"/>
              <a:buAutoNum type="arabicPeriod"/>
            </a:pPr>
            <a:r>
              <a:rPr lang="en-US" baseline="0" dirty="0" smtClean="0"/>
              <a:t>We will review the lower portion of the timesheet in detail later in the presentation.</a:t>
            </a:r>
          </a:p>
        </p:txBody>
      </p:sp>
      <p:sp>
        <p:nvSpPr>
          <p:cNvPr id="4" name="Slide Number Placeholder 3"/>
          <p:cNvSpPr>
            <a:spLocks noGrp="1"/>
          </p:cNvSpPr>
          <p:nvPr>
            <p:ph type="sldNum" sz="quarter" idx="10"/>
          </p:nvPr>
        </p:nvSpPr>
        <p:spPr/>
        <p:txBody>
          <a:bodyPr/>
          <a:lstStyle/>
          <a:p>
            <a:fld id="{62330DA1-05DD-4E9C-A642-ACEC9DB31FE3}" type="slidenum">
              <a:rPr lang="en-US" smtClean="0"/>
              <a:t>8</a:t>
            </a:fld>
            <a:endParaRPr lang="en-US" dirty="0"/>
          </a:p>
        </p:txBody>
      </p:sp>
    </p:spTree>
    <p:extLst>
      <p:ext uri="{BB962C8B-B14F-4D97-AF65-F5344CB8AC3E}">
        <p14:creationId xmlns:p14="http://schemas.microsoft.com/office/powerpoint/2010/main" val="1587099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The first time you open</a:t>
            </a:r>
            <a:r>
              <a:rPr lang="en-US" baseline="0" dirty="0" smtClean="0"/>
              <a:t> your timesheet only the first week of the pay period will be displayed. </a:t>
            </a:r>
          </a:p>
          <a:p>
            <a:pPr marL="228600" indent="-228600">
              <a:buAutoNum type="arabicPeriod"/>
            </a:pPr>
            <a:endParaRPr lang="en-US" baseline="0" dirty="0" smtClean="0"/>
          </a:p>
          <a:p>
            <a:pPr marL="228600" indent="-228600">
              <a:buAutoNum type="arabicPeriod"/>
            </a:pPr>
            <a:r>
              <a:rPr lang="en-US" dirty="0" smtClean="0"/>
              <a:t>You</a:t>
            </a:r>
            <a:r>
              <a:rPr lang="en-US" baseline="0" dirty="0" smtClean="0"/>
              <a:t> can view all weeks in the pay period by checking the “show all weeks” box at the top of the timesheet.</a:t>
            </a:r>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62330DA1-05DD-4E9C-A642-ACEC9DB31FE3}" type="slidenum">
              <a:rPr lang="en-US" smtClean="0"/>
              <a:t>9</a:t>
            </a:fld>
            <a:endParaRPr lang="en-US" dirty="0"/>
          </a:p>
        </p:txBody>
      </p:sp>
    </p:spTree>
    <p:extLst>
      <p:ext uri="{BB962C8B-B14F-4D97-AF65-F5344CB8AC3E}">
        <p14:creationId xmlns:p14="http://schemas.microsoft.com/office/powerpoint/2010/main" val="8287737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1"/>
          <p:cNvGrpSpPr/>
          <p:nvPr/>
        </p:nvGrpSpPr>
        <p:grpSpPr>
          <a:xfrm>
            <a:off x="0" y="0"/>
            <a:ext cx="9144000" cy="6400800"/>
            <a:chOff x="0" y="0"/>
            <a:chExt cx="9144000" cy="6400800"/>
          </a:xfr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path path="circle">
              <a:fillToRect t="100000" r="100000"/>
            </a:path>
            <a:tileRect l="-100000" b="-100000"/>
          </a:gradFill>
        </p:grpSpPr>
        <p:sp>
          <p:nvSpPr>
            <p:cNvPr id="5" name="Rectangle 15"/>
            <p:cNvSpPr/>
            <p:nvPr/>
          </p:nvSpPr>
          <p:spPr>
            <a:xfrm>
              <a:off x="1828800" y="4572000"/>
              <a:ext cx="68580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nvGrpSpPr>
            <p:cNvPr id="6" name="Group 10"/>
            <p:cNvGrpSpPr/>
            <p:nvPr/>
          </p:nvGrpSpPr>
          <p:grpSpPr>
            <a:xfrm>
              <a:off x="0" y="0"/>
              <a:ext cx="9144000" cy="6400800"/>
              <a:chOff x="0" y="0"/>
              <a:chExt cx="9144000" cy="6400800"/>
            </a:xfrm>
            <a:grpFill/>
          </p:grpSpPr>
          <p:sp>
            <p:nvSpPr>
              <p:cNvPr id="8" name="Rectangle 7"/>
              <p:cNvSpPr/>
              <p:nvPr/>
            </p:nvSpPr>
            <p:spPr>
              <a:xfrm>
                <a:off x="0" y="0"/>
                <a:ext cx="1828800" cy="64008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9" name="Rectangle 9"/>
              <p:cNvSpPr/>
              <p:nvPr/>
            </p:nvSpPr>
            <p:spPr>
              <a:xfrm>
                <a:off x="0" y="4572000"/>
                <a:ext cx="9144000" cy="1828800"/>
              </a:xfrm>
              <a:prstGeom prst="rect">
                <a:avLst/>
              </a:prstGeom>
              <a:gr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sp>
          <p:nvSpPr>
            <p:cNvPr id="7" name="Rectangle 12"/>
            <p:cNvSpPr/>
            <p:nvPr/>
          </p:nvSpPr>
          <p:spPr>
            <a:xfrm>
              <a:off x="0" y="4572000"/>
              <a:ext cx="1828800" cy="1828800"/>
            </a:xfrm>
            <a:prstGeom prst="rect">
              <a:avLst/>
            </a:prstGeom>
            <a:gradFill flip="none" rotWithShape="1">
              <a:gsLst>
                <a:gs pos="0">
                  <a:srgbClr val="A50021">
                    <a:shade val="30000"/>
                    <a:satMod val="115000"/>
                  </a:srgbClr>
                </a:gs>
                <a:gs pos="50000">
                  <a:srgbClr val="A50021">
                    <a:shade val="67500"/>
                    <a:satMod val="115000"/>
                  </a:srgbClr>
                </a:gs>
                <a:gs pos="100000">
                  <a:srgbClr val="A50021">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pic>
        <p:nvPicPr>
          <p:cNvPr id="10" name="Picture 2" descr="O:\EO Photos\SDSURF Logo\FoundVt2Color300.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43200" y="1385887"/>
            <a:ext cx="3702050" cy="272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905000" y="5867400"/>
            <a:ext cx="6570722" cy="457200"/>
          </a:xfrm>
        </p:spPr>
        <p:txBody>
          <a:bodyPr>
            <a:normAutofit/>
            <a:scene3d>
              <a:camera prst="orthographicFront"/>
              <a:lightRig rig="soft" dir="t">
                <a:rot lat="0" lon="0" rev="10800000"/>
              </a:lightRig>
            </a:scene3d>
            <a:sp3d>
              <a:contourClr>
                <a:srgbClr val="DDDDDD"/>
              </a:contourClr>
            </a:sp3d>
          </a:bodyPr>
          <a:lstStyle>
            <a:lvl1pPr marL="0" indent="0" algn="l">
              <a:spcBef>
                <a:spcPts val="0"/>
              </a:spcBef>
              <a:buNone/>
              <a:defRPr sz="2000">
                <a:solidFill>
                  <a:schemeClr val="bg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2" name="Title 1"/>
          <p:cNvSpPr>
            <a:spLocks noGrp="1"/>
          </p:cNvSpPr>
          <p:nvPr>
            <p:ph type="ctrTitle"/>
          </p:nvPr>
        </p:nvSpPr>
        <p:spPr>
          <a:xfrm>
            <a:off x="1905000" y="4648200"/>
            <a:ext cx="6553200" cy="1219200"/>
          </a:xfrm>
        </p:spPr>
        <p:txBody>
          <a:bodyPr anchor="b" anchorCtr="0">
            <a:noAutofit/>
          </a:bodyPr>
          <a:lstStyle>
            <a:lvl1pPr algn="l">
              <a:defRPr sz="3600"/>
            </a:lvl1pPr>
          </a:lstStyle>
          <a:p>
            <a:r>
              <a:rPr lang="en-US" dirty="0" smtClean="0"/>
              <a:t>Click to edit Master title style</a:t>
            </a:r>
            <a:endParaRPr dirty="0"/>
          </a:p>
        </p:txBody>
      </p:sp>
      <p:sp>
        <p:nvSpPr>
          <p:cNvPr id="12" name="Footer Placeholder 4"/>
          <p:cNvSpPr>
            <a:spLocks noGrp="1"/>
          </p:cNvSpPr>
          <p:nvPr>
            <p:ph type="ftr" sz="quarter" idx="11"/>
          </p:nvPr>
        </p:nvSpPr>
        <p:spPr>
          <a:xfrm>
            <a:off x="1892300" y="6553200"/>
            <a:ext cx="1676400" cy="228600"/>
          </a:xfrm>
        </p:spPr>
        <p:txBody>
          <a:bodyPr anchor="t" anchorCtr="0"/>
          <a:lstStyle>
            <a:lvl1pPr>
              <a:defRPr dirty="0">
                <a:solidFill>
                  <a:sysClr val="windowText" lastClr="000000"/>
                </a:solidFill>
              </a:defRPr>
            </a:lvl1pPr>
          </a:lstStyle>
          <a:p>
            <a:pPr>
              <a:defRPr/>
            </a:pPr>
            <a:endParaRPr dirty="0"/>
          </a:p>
        </p:txBody>
      </p:sp>
    </p:spTree>
    <p:extLst>
      <p:ext uri="{BB962C8B-B14F-4D97-AF65-F5344CB8AC3E}">
        <p14:creationId xmlns:p14="http://schemas.microsoft.com/office/powerpoint/2010/main" val="161068383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lvl1pPr>
              <a:defRPr/>
            </a:lvl1pPr>
          </a:lstStyle>
          <a:p>
            <a:pPr>
              <a:defRPr/>
            </a:pPr>
            <a:endParaRPr dirty="0"/>
          </a:p>
        </p:txBody>
      </p:sp>
    </p:spTree>
    <p:extLst>
      <p:ext uri="{BB962C8B-B14F-4D97-AF65-F5344CB8AC3E}">
        <p14:creationId xmlns:p14="http://schemas.microsoft.com/office/powerpoint/2010/main" val="2863685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Footer Placeholder 4"/>
          <p:cNvSpPr>
            <a:spLocks noGrp="1"/>
          </p:cNvSpPr>
          <p:nvPr>
            <p:ph type="ftr" sz="quarter" idx="11"/>
          </p:nvPr>
        </p:nvSpPr>
        <p:spPr/>
        <p:txBody>
          <a:bodyPr/>
          <a:lstStyle>
            <a:lvl1pPr>
              <a:defRPr/>
            </a:lvl1pPr>
          </a:lstStyle>
          <a:p>
            <a:pPr>
              <a:defRPr/>
            </a:pPr>
            <a:endParaRPr dirty="0"/>
          </a:p>
        </p:txBody>
      </p:sp>
    </p:spTree>
    <p:extLst>
      <p:ext uri="{BB962C8B-B14F-4D97-AF65-F5344CB8AC3E}">
        <p14:creationId xmlns:p14="http://schemas.microsoft.com/office/powerpoint/2010/main" val="19582544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pSp>
        <p:nvGrpSpPr>
          <p:cNvPr id="4" name="Group 3"/>
          <p:cNvGrpSpPr/>
          <p:nvPr/>
        </p:nvGrpSpPr>
        <p:grpSpPr>
          <a:xfrm>
            <a:off x="0" y="0"/>
            <a:ext cx="9144000" cy="6858000"/>
            <a:chOff x="0" y="0"/>
            <a:chExt cx="9144000" cy="6858000"/>
          </a:xfr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6200000" scaled="1"/>
            <a:tileRect/>
          </a:gradFill>
        </p:grpSpPr>
        <p:sp>
          <p:nvSpPr>
            <p:cNvPr id="5" name="Rectangle 6"/>
            <p:cNvSpPr/>
            <p:nvPr/>
          </p:nvSpPr>
          <p:spPr>
            <a:xfrm>
              <a:off x="0" y="0"/>
              <a:ext cx="1828800" cy="6858000"/>
            </a:xfrm>
            <a:prstGeom prst="rect">
              <a:avLst/>
            </a:pr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ectangle 7"/>
            <p:cNvSpPr/>
            <p:nvPr/>
          </p:nvSpPr>
          <p:spPr>
            <a:xfrm>
              <a:off x="0" y="25146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Rectangle 8"/>
            <p:cNvSpPr/>
            <p:nvPr/>
          </p:nvSpPr>
          <p:spPr>
            <a:xfrm>
              <a:off x="1828800" y="2514600"/>
              <a:ext cx="7315200" cy="1828800"/>
            </a:xfrm>
            <a:prstGeom prst="rect">
              <a:avLst/>
            </a:pr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6200000" scaled="1"/>
              <a:tileRect/>
            </a:gra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8" name="Rectangle 10"/>
          <p:cNvSpPr/>
          <p:nvPr userDrawn="1"/>
        </p:nvSpPr>
        <p:spPr>
          <a:xfrm>
            <a:off x="0" y="2514600"/>
            <a:ext cx="1828800" cy="1828800"/>
          </a:xfrm>
          <a:prstGeom prst="rect">
            <a:avLst/>
          </a:prstGeom>
          <a:gradFill flip="none" rotWithShape="1">
            <a:gsLst>
              <a:gs pos="0">
                <a:srgbClr val="A50021">
                  <a:shade val="30000"/>
                  <a:satMod val="115000"/>
                </a:srgbClr>
              </a:gs>
              <a:gs pos="50000">
                <a:srgbClr val="A50021">
                  <a:shade val="67500"/>
                  <a:satMod val="115000"/>
                </a:srgbClr>
              </a:gs>
              <a:gs pos="100000">
                <a:srgbClr val="A50021">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2" name="Title 1"/>
          <p:cNvSpPr>
            <a:spLocks noGrp="1"/>
          </p:cNvSpPr>
          <p:nvPr>
            <p:ph type="title"/>
          </p:nvPr>
        </p:nvSpPr>
        <p:spPr>
          <a:xfrm>
            <a:off x="1905000" y="2667000"/>
            <a:ext cx="6629400" cy="1143000"/>
          </a:xfrm>
        </p:spPr>
        <p:txBody>
          <a:bodyPr anchor="b" anchorCtr="0">
            <a:noAutofit/>
          </a:bodyPr>
          <a:lstStyle>
            <a:lvl1pPr algn="l" defTabSz="914400" rtl="0" eaLnBrk="1" latinLnBrk="0" hangingPunct="1">
              <a:spcBef>
                <a:spcPct val="0"/>
              </a:spcBef>
              <a:buNone/>
              <a:defRPr sz="3600" b="0" kern="1200" cap="none" spc="0" baseline="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stStyle>
          <a:p>
            <a:r>
              <a:rPr lang="en-US" dirty="0" smtClean="0"/>
              <a:t>Click to edit Master title style</a:t>
            </a:r>
            <a:endParaRPr dirty="0"/>
          </a:p>
        </p:txBody>
      </p:sp>
      <p:sp>
        <p:nvSpPr>
          <p:cNvPr id="11" name="Footer Placeholder 4"/>
          <p:cNvSpPr>
            <a:spLocks noGrp="1"/>
          </p:cNvSpPr>
          <p:nvPr>
            <p:ph type="ftr" sz="quarter" idx="11"/>
          </p:nvPr>
        </p:nvSpPr>
        <p:spPr>
          <a:xfrm>
            <a:off x="1892300" y="6556375"/>
            <a:ext cx="1673225" cy="228600"/>
          </a:xfrm>
        </p:spPr>
        <p:txBody>
          <a:bodyPr/>
          <a:lstStyle>
            <a:lvl1pPr>
              <a:defRPr/>
            </a:lvl1pPr>
          </a:lstStyle>
          <a:p>
            <a:pPr>
              <a:defRPr/>
            </a:pPr>
            <a:endParaRPr dirty="0"/>
          </a:p>
        </p:txBody>
      </p:sp>
    </p:spTree>
    <p:extLst>
      <p:ext uri="{BB962C8B-B14F-4D97-AF65-F5344CB8AC3E}">
        <p14:creationId xmlns:p14="http://schemas.microsoft.com/office/powerpoint/2010/main" val="10889194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315200" cy="1143000"/>
          </a:xfrm>
        </p:spPr>
        <p:txBody>
          <a:bodyPr>
            <a:normAutofit/>
          </a:bodyPr>
          <a:lstStyle>
            <a:lvl1pPr>
              <a:defRPr sz="3800"/>
            </a:lvl1pPr>
          </a:lstStyle>
          <a:p>
            <a:r>
              <a:rPr lang="en-US" dirty="0" smtClean="0"/>
              <a:t>Click to edit Master title style</a:t>
            </a:r>
            <a:endParaRPr dirty="0"/>
          </a:p>
        </p:txBody>
      </p:sp>
      <p:sp>
        <p:nvSpPr>
          <p:cNvPr id="3" name="Content Placeholder 2"/>
          <p:cNvSpPr>
            <a:spLocks noGrp="1"/>
          </p:cNvSpPr>
          <p:nvPr>
            <p:ph sz="half" idx="1"/>
          </p:nvPr>
        </p:nvSpPr>
        <p:spPr>
          <a:xfrm>
            <a:off x="1371600" y="21336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800600" y="21336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6" name="Footer Placeholder 4"/>
          <p:cNvSpPr>
            <a:spLocks noGrp="1"/>
          </p:cNvSpPr>
          <p:nvPr>
            <p:ph type="ftr" sz="quarter" idx="11"/>
          </p:nvPr>
        </p:nvSpPr>
        <p:spPr/>
        <p:txBody>
          <a:bodyPr/>
          <a:lstStyle>
            <a:lvl1pPr>
              <a:defRPr/>
            </a:lvl1pPr>
          </a:lstStyle>
          <a:p>
            <a:pPr>
              <a:defRPr/>
            </a:pPr>
            <a:endParaRPr dirty="0"/>
          </a:p>
        </p:txBody>
      </p:sp>
    </p:spTree>
    <p:extLst>
      <p:ext uri="{BB962C8B-B14F-4D97-AF65-F5344CB8AC3E}">
        <p14:creationId xmlns:p14="http://schemas.microsoft.com/office/powerpoint/2010/main" val="245560027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315200" cy="1143000"/>
          </a:xfrm>
        </p:spPr>
        <p:txBody>
          <a:bodyPr>
            <a:normAutofit/>
          </a:bodyPr>
          <a:lstStyle>
            <a:lvl1pPr>
              <a:defRPr sz="3800"/>
            </a:lvl1pPr>
          </a:lstStyle>
          <a:p>
            <a:r>
              <a:rPr lang="en-US" dirty="0" smtClean="0"/>
              <a:t>Click to edit Master title style</a:t>
            </a:r>
            <a:endParaRPr dirty="0"/>
          </a:p>
        </p:txBody>
      </p:sp>
      <p:sp>
        <p:nvSpPr>
          <p:cNvPr id="3" name="Text Placeholder 2"/>
          <p:cNvSpPr>
            <a:spLocks noGrp="1"/>
          </p:cNvSpPr>
          <p:nvPr>
            <p:ph type="body" idx="1"/>
          </p:nvPr>
        </p:nvSpPr>
        <p:spPr>
          <a:xfrm>
            <a:off x="1371600" y="2133600"/>
            <a:ext cx="2971800" cy="639762"/>
          </a:xfrm>
        </p:spPr>
        <p:txBody>
          <a:bodyPr rtlCol="0" anchor="ctr">
            <a:noAutofit/>
          </a:bodyPr>
          <a:lstStyle>
            <a:lvl1pPr marL="0" indent="0">
              <a:buNone/>
              <a:defRPr sz="2200" b="0" kern="120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371600" y="2971800"/>
            <a:ext cx="2971800" cy="2999232"/>
          </a:xfrm>
        </p:spPr>
        <p:txBody>
          <a:bodyPr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800600" y="2133600"/>
            <a:ext cx="2971800" cy="639762"/>
          </a:xfrm>
        </p:spPr>
        <p:txBody>
          <a:bodyPr anchor="ctr">
            <a:noAutofit/>
          </a:bodyPr>
          <a:lstStyle>
            <a:lvl1pPr marL="0" indent="0">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971800"/>
            <a:ext cx="2971800" cy="3001962"/>
          </a:xfrm>
        </p:spPr>
        <p:txBody>
          <a:bodyPr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4"/>
          <p:cNvSpPr>
            <a:spLocks noGrp="1"/>
          </p:cNvSpPr>
          <p:nvPr>
            <p:ph type="ftr" sz="quarter" idx="11"/>
          </p:nvPr>
        </p:nvSpPr>
        <p:spPr/>
        <p:txBody>
          <a:bodyPr/>
          <a:lstStyle>
            <a:lvl1pPr>
              <a:defRPr/>
            </a:lvl1pPr>
          </a:lstStyle>
          <a:p>
            <a:pPr>
              <a:defRPr/>
            </a:pPr>
            <a:endParaRPr dirty="0"/>
          </a:p>
        </p:txBody>
      </p:sp>
    </p:spTree>
    <p:extLst>
      <p:ext uri="{BB962C8B-B14F-4D97-AF65-F5344CB8AC3E}">
        <p14:creationId xmlns:p14="http://schemas.microsoft.com/office/powerpoint/2010/main" val="30847241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grpSp>
        <p:nvGrpSpPr>
          <p:cNvPr id="4" name="Group 3"/>
          <p:cNvGrpSpPr/>
          <p:nvPr/>
        </p:nvGrpSpPr>
        <p:grpSpPr>
          <a:xfrm>
            <a:off x="-76200" y="-76200"/>
            <a:ext cx="9220200" cy="1828800"/>
            <a:chOff x="-76200" y="-76200"/>
            <a:chExt cx="9220200" cy="1828800"/>
          </a:xfrm>
          <a:gradFill flip="none" rotWithShape="1">
            <a:gsLst>
              <a:gs pos="0">
                <a:srgbClr val="A50021">
                  <a:shade val="30000"/>
                  <a:satMod val="115000"/>
                </a:srgbClr>
              </a:gs>
              <a:gs pos="50000">
                <a:srgbClr val="A50021">
                  <a:shade val="67500"/>
                  <a:satMod val="115000"/>
                </a:srgbClr>
              </a:gs>
              <a:gs pos="100000">
                <a:srgbClr val="A50021">
                  <a:shade val="100000"/>
                  <a:satMod val="115000"/>
                </a:srgbClr>
              </a:gs>
            </a:gsLst>
            <a:lin ang="16200000" scaled="1"/>
            <a:tileRect/>
          </a:gradFill>
        </p:grpSpPr>
        <p:sp>
          <p:nvSpPr>
            <p:cNvPr id="5" name="Rectangle 6"/>
            <p:cNvSpPr/>
            <p:nvPr/>
          </p:nvSpPr>
          <p:spPr>
            <a:xfrm>
              <a:off x="0" y="0"/>
              <a:ext cx="9144000" cy="1676400"/>
            </a:xfrm>
            <a:prstGeom prst="rect">
              <a:avLst/>
            </a:prstGeom>
            <a:gr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6" name="Rectangle 8"/>
            <p:cNvSpPr/>
            <p:nvPr/>
          </p:nvSpPr>
          <p:spPr>
            <a:xfrm>
              <a:off x="-76200" y="-76200"/>
              <a:ext cx="2057400" cy="1828800"/>
            </a:xfrm>
            <a:prstGeom prst="rect">
              <a:avLst/>
            </a:prstGeom>
            <a:grp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sp>
        <p:nvSpPr>
          <p:cNvPr id="2" name="Title 1"/>
          <p:cNvSpPr>
            <a:spLocks noGrp="1"/>
          </p:cNvSpPr>
          <p:nvPr>
            <p:ph type="title"/>
          </p:nvPr>
        </p:nvSpPr>
        <p:spPr/>
        <p:txBody>
          <a:bodyPr>
            <a:normAutofit/>
          </a:bodyPr>
          <a:lstStyle>
            <a:lvl1pPr>
              <a:defRPr sz="3800"/>
            </a:lvl1pPr>
          </a:lstStyle>
          <a:p>
            <a:r>
              <a:rPr lang="en-US" dirty="0" smtClean="0"/>
              <a:t>Click to edit Master title style</a:t>
            </a:r>
            <a:endParaRPr dirty="0"/>
          </a:p>
        </p:txBody>
      </p:sp>
      <p:sp>
        <p:nvSpPr>
          <p:cNvPr id="10" name="Content Placeholder 2"/>
          <p:cNvSpPr>
            <a:spLocks noGrp="1"/>
          </p:cNvSpPr>
          <p:nvPr>
            <p:ph sz="half" idx="1"/>
          </p:nvPr>
        </p:nvSpPr>
        <p:spPr>
          <a:xfrm>
            <a:off x="952500" y="2438400"/>
            <a:ext cx="7277100" cy="2743200"/>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Footer Placeholder 3"/>
          <p:cNvSpPr>
            <a:spLocks noGrp="1"/>
          </p:cNvSpPr>
          <p:nvPr>
            <p:ph type="ftr" sz="quarter" idx="11"/>
          </p:nvPr>
        </p:nvSpPr>
        <p:spPr/>
        <p:txBody>
          <a:bodyPr/>
          <a:lstStyle>
            <a:lvl1pPr>
              <a:defRPr/>
            </a:lvl1pPr>
          </a:lstStyle>
          <a:p>
            <a:pPr>
              <a:defRPr/>
            </a:pPr>
            <a:endParaRPr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00" y="5638800"/>
            <a:ext cx="1275729" cy="947651"/>
          </a:xfrm>
          <a:prstGeom prst="rect">
            <a:avLst/>
          </a:prstGeom>
          <a:ln w="38100" cap="sq">
            <a:noFill/>
            <a:prstDash val="solid"/>
            <a:miter lim="800000"/>
          </a:ln>
          <a:effectLst/>
        </p:spPr>
      </p:pic>
    </p:spTree>
    <p:extLst>
      <p:ext uri="{BB962C8B-B14F-4D97-AF65-F5344CB8AC3E}">
        <p14:creationId xmlns:p14="http://schemas.microsoft.com/office/powerpoint/2010/main" val="342309075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3" name="Rectangle 7"/>
          <p:cNvSpPr/>
          <p:nvPr/>
        </p:nvSpPr>
        <p:spPr>
          <a:xfrm>
            <a:off x="0" y="0"/>
            <a:ext cx="1828800" cy="1676400"/>
          </a:xfrm>
          <a:prstGeom prst="rect">
            <a:avLst/>
          </a:prstGeom>
          <a:solidFill>
            <a:srgbClr val="A5002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7" name="Content Placeholder 2"/>
          <p:cNvSpPr>
            <a:spLocks noGrp="1"/>
          </p:cNvSpPr>
          <p:nvPr>
            <p:ph sz="half" idx="1"/>
          </p:nvPr>
        </p:nvSpPr>
        <p:spPr>
          <a:xfrm>
            <a:off x="2743200" y="685800"/>
            <a:ext cx="5638800" cy="4800600"/>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Footer Placeholder 2"/>
          <p:cNvSpPr>
            <a:spLocks noGrp="1"/>
          </p:cNvSpPr>
          <p:nvPr>
            <p:ph type="ftr" sz="quarter" idx="11"/>
          </p:nvPr>
        </p:nvSpPr>
        <p:spPr/>
        <p:txBody>
          <a:bodyPr/>
          <a:lstStyle>
            <a:lvl1pPr>
              <a:defRPr/>
            </a:lvl1pPr>
          </a:lstStyle>
          <a:p>
            <a:pPr>
              <a:defRPr/>
            </a:pPr>
            <a:endParaRPr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00" y="5638800"/>
            <a:ext cx="1275729" cy="947651"/>
          </a:xfrm>
          <a:prstGeom prst="rect">
            <a:avLst/>
          </a:prstGeom>
          <a:ln w="38100" cap="sq">
            <a:noFill/>
            <a:prstDash val="solid"/>
            <a:miter lim="800000"/>
          </a:ln>
          <a:effectLst/>
        </p:spPr>
      </p:pic>
    </p:spTree>
    <p:extLst>
      <p:ext uri="{BB962C8B-B14F-4D97-AF65-F5344CB8AC3E}">
        <p14:creationId xmlns:p14="http://schemas.microsoft.com/office/powerpoint/2010/main" val="154057764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315200" cy="1143000"/>
          </a:xfrm>
        </p:spPr>
        <p:txBody>
          <a:bodyPr/>
          <a:lstStyle>
            <a:lvl1pPr algn="l"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914400" y="2260002"/>
            <a:ext cx="7507224" cy="3302598"/>
          </a:xfrm>
        </p:spPr>
        <p:txBody>
          <a:bodyPr>
            <a:normAutofit/>
          </a:bodyPr>
          <a:lstStyle>
            <a:lvl1pPr>
              <a:defRPr sz="22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4"/>
          <p:cNvSpPr>
            <a:spLocks noGrp="1"/>
          </p:cNvSpPr>
          <p:nvPr>
            <p:ph type="ftr" sz="quarter" idx="11"/>
          </p:nvPr>
        </p:nvSpPr>
        <p:spPr/>
        <p:txBody>
          <a:bodyPr/>
          <a:lstStyle>
            <a:lvl1pPr>
              <a:defRPr/>
            </a:lvl1pPr>
          </a:lstStyle>
          <a:p>
            <a:pPr>
              <a:defRPr/>
            </a:pPr>
            <a:endParaRPr dirty="0"/>
          </a:p>
        </p:txBody>
      </p:sp>
    </p:spTree>
    <p:extLst>
      <p:ext uri="{BB962C8B-B14F-4D97-AF65-F5344CB8AC3E}">
        <p14:creationId xmlns:p14="http://schemas.microsoft.com/office/powerpoint/2010/main" val="289545963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315200" cy="1143000"/>
          </a:xfrm>
        </p:spPr>
        <p:txBody>
          <a:bodyPr/>
          <a:lstStyle>
            <a:lvl1pPr algn="l"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706624" y="2450592"/>
            <a:ext cx="5715000" cy="3035808"/>
          </a:xfrm>
          <a:noFill/>
          <a:ln w="101600" cmpd="sng">
            <a:miter lim="800000"/>
          </a:ln>
          <a:effectLst>
            <a:outerShdw blurRad="63500" sx="102000" sy="102000" algn="ctr" rotWithShape="0">
              <a:prstClr val="black">
                <a:alpha val="30000"/>
              </a:prstClr>
            </a:outerShdw>
          </a:effectLst>
        </p:spPr>
        <p:style>
          <a:lnRef idx="3">
            <a:schemeClr val="lt1"/>
          </a:lnRef>
          <a:fillRef idx="1">
            <a:schemeClr val="accent2"/>
          </a:fillRef>
          <a:effectRef idx="1">
            <a:schemeClr val="accent2"/>
          </a:effectRef>
          <a:fontRef idx="none"/>
        </p:style>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457200" y="2590800"/>
            <a:ext cx="1527048" cy="2359152"/>
          </a:xfrm>
        </p:spPr>
        <p:txBody>
          <a:bodyPr rtlCol="0">
            <a:normAutofit/>
          </a:bodyPr>
          <a:lstStyle>
            <a:lvl1pPr marL="0" indent="0">
              <a:lnSpc>
                <a:spcPct val="150000"/>
              </a:lnSpc>
              <a:buNone/>
              <a:defRPr sz="1400" b="1" kern="1200">
                <a:solidFill>
                  <a:srgbClr val="000000">
                    <a:alpha val="50196"/>
                  </a:srgb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4"/>
          <p:cNvSpPr>
            <a:spLocks noGrp="1"/>
          </p:cNvSpPr>
          <p:nvPr>
            <p:ph type="ftr" sz="quarter" idx="11"/>
          </p:nvPr>
        </p:nvSpPr>
        <p:spPr/>
        <p:txBody>
          <a:bodyPr/>
          <a:lstStyle>
            <a:lvl1pPr>
              <a:defRPr/>
            </a:lvl1pPr>
          </a:lstStyle>
          <a:p>
            <a:pPr>
              <a:defRPr/>
            </a:pPr>
            <a:endParaRPr dirty="0"/>
          </a:p>
        </p:txBody>
      </p:sp>
    </p:spTree>
    <p:extLst>
      <p:ext uri="{BB962C8B-B14F-4D97-AF65-F5344CB8AC3E}">
        <p14:creationId xmlns:p14="http://schemas.microsoft.com/office/powerpoint/2010/main" val="194865950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auto">
          <a:xfrm>
            <a:off x="0" y="0"/>
            <a:ext cx="9171939" cy="1752600"/>
          </a:xfrm>
          <a:prstGeom prst="rect">
            <a:avLst/>
          </a:pr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6200000" scaled="1"/>
            <a:tileRect/>
          </a:gra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27" name="Text Placeholder 2"/>
          <p:cNvSpPr>
            <a:spLocks noGrp="1"/>
          </p:cNvSpPr>
          <p:nvPr>
            <p:ph type="body" idx="1"/>
          </p:nvPr>
        </p:nvSpPr>
        <p:spPr bwMode="auto">
          <a:xfrm>
            <a:off x="914400" y="2230899"/>
            <a:ext cx="7315200" cy="325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2" name="Title Placeholder 1"/>
          <p:cNvSpPr>
            <a:spLocks noGrp="1"/>
          </p:cNvSpPr>
          <p:nvPr>
            <p:ph type="title"/>
          </p:nvPr>
        </p:nvSpPr>
        <p:spPr>
          <a:xfrm>
            <a:off x="914400" y="228600"/>
            <a:ext cx="7343464" cy="1143000"/>
          </a:xfrm>
          <a:prstGeom prst="rect">
            <a:avLst/>
          </a:prstGeom>
        </p:spPr>
        <p:txBody>
          <a:bodyPr vert="horz" lIns="91440" tIns="45720" rIns="91440" bIns="45720" rtlCol="0" anchor="ctr">
            <a:normAutofit/>
          </a:bodyPr>
          <a:lstStyle/>
          <a:p>
            <a:r>
              <a:rPr lang="en-US" dirty="0" smtClean="0"/>
              <a:t>Click to edit Master title style</a:t>
            </a:r>
            <a:endParaRPr dirty="0"/>
          </a:p>
        </p:txBody>
      </p:sp>
      <p:sp>
        <p:nvSpPr>
          <p:cNvPr id="5" name="Footer Placeholder 4"/>
          <p:cNvSpPr>
            <a:spLocks noGrp="1"/>
          </p:cNvSpPr>
          <p:nvPr>
            <p:ph type="ftr" sz="quarter" idx="3"/>
          </p:nvPr>
        </p:nvSpPr>
        <p:spPr>
          <a:xfrm>
            <a:off x="228600" y="6321079"/>
            <a:ext cx="2895600" cy="365125"/>
          </a:xfrm>
          <a:prstGeom prst="rect">
            <a:avLst/>
          </a:prstGeom>
        </p:spPr>
        <p:txBody>
          <a:bodyPr vert="horz" lIns="91440" tIns="45720" rIns="91440" bIns="45720" rtlCol="0" anchor="ctr"/>
          <a:lstStyle>
            <a:lvl1pPr algn="l" fontAlgn="auto">
              <a:spcBef>
                <a:spcPts val="0"/>
              </a:spcBef>
              <a:spcAft>
                <a:spcPts val="0"/>
              </a:spcAft>
              <a:defRPr sz="900" cap="small" baseline="0">
                <a:solidFill>
                  <a:schemeClr val="tx1"/>
                </a:solidFill>
                <a:latin typeface="+mj-lt"/>
                <a:cs typeface="+mn-cs"/>
              </a:defRPr>
            </a:lvl1pPr>
          </a:lstStyle>
          <a:p>
            <a:pPr>
              <a:defRPr/>
            </a:pPr>
            <a:endParaRPr dirty="0"/>
          </a:p>
        </p:txBody>
      </p:sp>
      <p:pic>
        <p:nvPicPr>
          <p:cNvPr id="21" name="Picture 2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620000" y="5638800"/>
            <a:ext cx="1275729" cy="947651"/>
          </a:xfrm>
          <a:prstGeom prst="rect">
            <a:avLst/>
          </a:prstGeom>
          <a:ln w="38100" cap="sq">
            <a:noFill/>
            <a:prstDash val="solid"/>
            <a:miter lim="800000"/>
          </a:ln>
          <a:effectLst/>
        </p:spPr>
      </p:pic>
    </p:spTree>
  </p:cSld>
  <p:clrMap bg1="lt1" tx1="dk1" bg2="lt2" tx2="dk2" accent1="accent1" accent2="accent2" accent3="accent3" accent4="accent4" accent5="accent5" accent6="accent6" hlink="hlink" folHlink="folHlink"/>
  <p:sldLayoutIdLst>
    <p:sldLayoutId id="2147483671" r:id="rId1"/>
    <p:sldLayoutId id="2147483665" r:id="rId2"/>
    <p:sldLayoutId id="2147483672" r:id="rId3"/>
    <p:sldLayoutId id="2147483666" r:id="rId4"/>
    <p:sldLayoutId id="2147483667" r:id="rId5"/>
    <p:sldLayoutId id="2147483673" r:id="rId6"/>
    <p:sldLayoutId id="2147483674" r:id="rId7"/>
    <p:sldLayoutId id="2147483668" r:id="rId8"/>
    <p:sldLayoutId id="2147483669" r:id="rId9"/>
    <p:sldLayoutId id="2147483670" r:id="rId10"/>
  </p:sldLayoutIdLst>
  <p:timing>
    <p:tnLst>
      <p:par>
        <p:cTn id="1" dur="indefinite" restart="never" nodeType="tmRoot"/>
      </p:par>
    </p:tnLst>
  </p:timing>
  <p:txStyles>
    <p:titleStyle>
      <a:lvl1pPr algn="l" rtl="0" eaLnBrk="1" fontAlgn="base" hangingPunct="1">
        <a:spcBef>
          <a:spcPct val="0"/>
        </a:spcBef>
        <a:spcAft>
          <a:spcPct val="0"/>
        </a:spcAft>
        <a:defRPr sz="4400" kern="120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vl2pPr algn="r" rtl="0" eaLnBrk="1" fontAlgn="base" hangingPunct="1">
        <a:spcBef>
          <a:spcPct val="0"/>
        </a:spcBef>
        <a:spcAft>
          <a:spcPct val="0"/>
        </a:spcAft>
        <a:defRPr sz="4400">
          <a:solidFill>
            <a:srgbClr val="FFFFFF"/>
          </a:solidFill>
          <a:latin typeface="Trebuchet MS" pitchFamily="34" charset="0"/>
        </a:defRPr>
      </a:lvl2pPr>
      <a:lvl3pPr algn="r" rtl="0" eaLnBrk="1" fontAlgn="base" hangingPunct="1">
        <a:spcBef>
          <a:spcPct val="0"/>
        </a:spcBef>
        <a:spcAft>
          <a:spcPct val="0"/>
        </a:spcAft>
        <a:defRPr sz="4400">
          <a:solidFill>
            <a:srgbClr val="FFFFFF"/>
          </a:solidFill>
          <a:latin typeface="Trebuchet MS" pitchFamily="34" charset="0"/>
        </a:defRPr>
      </a:lvl3pPr>
      <a:lvl4pPr algn="r" rtl="0" eaLnBrk="1" fontAlgn="base" hangingPunct="1">
        <a:spcBef>
          <a:spcPct val="0"/>
        </a:spcBef>
        <a:spcAft>
          <a:spcPct val="0"/>
        </a:spcAft>
        <a:defRPr sz="4400">
          <a:solidFill>
            <a:srgbClr val="FFFFFF"/>
          </a:solidFill>
          <a:latin typeface="Trebuchet MS" pitchFamily="34" charset="0"/>
        </a:defRPr>
      </a:lvl4pPr>
      <a:lvl5pPr algn="r" rtl="0" eaLnBrk="1" fontAlgn="base" hangingPunct="1">
        <a:spcBef>
          <a:spcPct val="0"/>
        </a:spcBef>
        <a:spcAft>
          <a:spcPct val="0"/>
        </a:spcAft>
        <a:defRPr sz="4400">
          <a:solidFill>
            <a:srgbClr val="FFFFFF"/>
          </a:solidFill>
          <a:latin typeface="Trebuchet MS" pitchFamily="34" charset="0"/>
        </a:defRPr>
      </a:lvl5pPr>
      <a:lvl6pPr marL="457200" algn="r" rtl="0" eaLnBrk="1" fontAlgn="base" hangingPunct="1">
        <a:spcBef>
          <a:spcPct val="0"/>
        </a:spcBef>
        <a:spcAft>
          <a:spcPct val="0"/>
        </a:spcAft>
        <a:defRPr sz="4400">
          <a:solidFill>
            <a:srgbClr val="FFFFFF"/>
          </a:solidFill>
          <a:latin typeface="Trebuchet MS" pitchFamily="34" charset="0"/>
        </a:defRPr>
      </a:lvl6pPr>
      <a:lvl7pPr marL="914400" algn="r" rtl="0" eaLnBrk="1" fontAlgn="base" hangingPunct="1">
        <a:spcBef>
          <a:spcPct val="0"/>
        </a:spcBef>
        <a:spcAft>
          <a:spcPct val="0"/>
        </a:spcAft>
        <a:defRPr sz="4400">
          <a:solidFill>
            <a:srgbClr val="FFFFFF"/>
          </a:solidFill>
          <a:latin typeface="Trebuchet MS" pitchFamily="34" charset="0"/>
        </a:defRPr>
      </a:lvl7pPr>
      <a:lvl8pPr marL="1371600" algn="r" rtl="0" eaLnBrk="1" fontAlgn="base" hangingPunct="1">
        <a:spcBef>
          <a:spcPct val="0"/>
        </a:spcBef>
        <a:spcAft>
          <a:spcPct val="0"/>
        </a:spcAft>
        <a:defRPr sz="4400">
          <a:solidFill>
            <a:srgbClr val="FFFFFF"/>
          </a:solidFill>
          <a:latin typeface="Trebuchet MS" pitchFamily="34" charset="0"/>
        </a:defRPr>
      </a:lvl8pPr>
      <a:lvl9pPr marL="1828800" algn="r" rtl="0" eaLnBrk="1" fontAlgn="base" hangingPunct="1">
        <a:spcBef>
          <a:spcPct val="0"/>
        </a:spcBef>
        <a:spcAft>
          <a:spcPct val="0"/>
        </a:spcAft>
        <a:defRPr sz="4400">
          <a:solidFill>
            <a:srgbClr val="FFFFFF"/>
          </a:solidFill>
          <a:latin typeface="Trebuchet MS" pitchFamily="34" charset="0"/>
        </a:defRPr>
      </a:lvl9pPr>
    </p:titleStyle>
    <p:bodyStyle>
      <a:lvl1pPr marL="457200" indent="-457200" algn="l" rtl="0" eaLnBrk="1" fontAlgn="base" hangingPunct="1">
        <a:spcBef>
          <a:spcPts val="1800"/>
        </a:spcBef>
        <a:spcAft>
          <a:spcPct val="0"/>
        </a:spcAft>
        <a:buClr>
          <a:srgbClr val="FF0000"/>
        </a:buClr>
        <a:buSzPct val="80000"/>
        <a:buFont typeface="Wingdings" pitchFamily="2" charset="2"/>
        <a:buChar char=""/>
        <a:defRPr sz="2200" kern="1200">
          <a:solidFill>
            <a:schemeClr val="tx1"/>
          </a:solidFill>
          <a:latin typeface="+mn-lt"/>
          <a:ea typeface="+mn-ea"/>
          <a:cs typeface="+mn-cs"/>
        </a:defRPr>
      </a:lvl1pPr>
      <a:lvl2pPr marL="914400" indent="-457200" algn="l" rtl="0" eaLnBrk="1" fontAlgn="base" hangingPunct="1">
        <a:spcBef>
          <a:spcPts val="1800"/>
        </a:spcBef>
        <a:spcAft>
          <a:spcPct val="0"/>
        </a:spcAft>
        <a:buClr>
          <a:srgbClr val="FF0000"/>
        </a:buClr>
        <a:buSzPct val="80000"/>
        <a:buFont typeface="Wingdings" pitchFamily="2" charset="2"/>
        <a:buChar char=""/>
        <a:defRPr sz="2000" kern="1200">
          <a:solidFill>
            <a:schemeClr val="tx1"/>
          </a:solidFill>
          <a:latin typeface="+mn-lt"/>
          <a:ea typeface="+mn-ea"/>
          <a:cs typeface="+mn-cs"/>
        </a:defRPr>
      </a:lvl2pPr>
      <a:lvl3pPr marL="1371600" indent="-457200" algn="l" rtl="0" eaLnBrk="1" fontAlgn="base" hangingPunct="1">
        <a:spcBef>
          <a:spcPts val="1200"/>
        </a:spcBef>
        <a:spcAft>
          <a:spcPct val="0"/>
        </a:spcAft>
        <a:buClr>
          <a:srgbClr val="FF0000"/>
        </a:buClr>
        <a:buSzPct val="80000"/>
        <a:buFont typeface="Wingdings" pitchFamily="2" charset="2"/>
        <a:buChar char=""/>
        <a:defRPr kern="1200">
          <a:solidFill>
            <a:schemeClr val="tx1"/>
          </a:solidFill>
          <a:latin typeface="+mn-lt"/>
          <a:ea typeface="+mn-ea"/>
          <a:cs typeface="+mn-cs"/>
        </a:defRPr>
      </a:lvl3pPr>
      <a:lvl4pPr marL="1828800" indent="-457200" algn="l" rtl="0" eaLnBrk="1" fontAlgn="base" hangingPunct="1">
        <a:spcBef>
          <a:spcPts val="1200"/>
        </a:spcBef>
        <a:spcAft>
          <a:spcPct val="0"/>
        </a:spcAft>
        <a:buClr>
          <a:srgbClr val="FF0000"/>
        </a:buClr>
        <a:buSzPct val="80000"/>
        <a:buFont typeface="Wingdings" pitchFamily="2" charset="2"/>
        <a:buChar char=""/>
        <a:defRPr sz="1600" kern="1200">
          <a:solidFill>
            <a:schemeClr val="tx1"/>
          </a:solidFill>
          <a:latin typeface="+mn-lt"/>
          <a:ea typeface="+mn-ea"/>
          <a:cs typeface="+mn-cs"/>
        </a:defRPr>
      </a:lvl4pPr>
      <a:lvl5pPr marL="2286000" indent="-457200" algn="l" rtl="0" eaLnBrk="1" fontAlgn="base" hangingPunct="1">
        <a:spcBef>
          <a:spcPts val="1200"/>
        </a:spcBef>
        <a:spcAft>
          <a:spcPct val="0"/>
        </a:spcAft>
        <a:buClr>
          <a:srgbClr val="FF0000"/>
        </a:buClr>
        <a:buSzPct val="80000"/>
        <a:buFont typeface="Wingdings" pitchFamily="2" charset="2"/>
        <a:buChar char=""/>
        <a:defRPr sz="1600" kern="1200">
          <a:solidFill>
            <a:schemeClr val="tx1"/>
          </a:solidFill>
          <a:latin typeface="+mn-lt"/>
          <a:ea typeface="+mn-ea"/>
          <a:cs typeface="+mn-cs"/>
        </a:defRPr>
      </a:lvl5pPr>
      <a:lvl6pPr marL="2743200" indent="-457200" algn="l" defTabSz="914400" rtl="0" eaLnBrk="1" latinLnBrk="0" hangingPunct="1">
        <a:spcBef>
          <a:spcPts val="1200"/>
        </a:spcBef>
        <a:buClr>
          <a:schemeClr val="accent6"/>
        </a:buClr>
        <a:buSzPct val="90000"/>
        <a:buFont typeface="Wingdings" pitchFamily="2" charset="2"/>
        <a:buChar char=""/>
        <a:defRPr sz="1600" kern="1200">
          <a:solidFill>
            <a:schemeClr val="tx1"/>
          </a:solidFill>
          <a:latin typeface="+mn-lt"/>
          <a:ea typeface="+mn-ea"/>
          <a:cs typeface="+mn-cs"/>
        </a:defRPr>
      </a:lvl6pPr>
      <a:lvl7pPr marL="3200400" indent="-457200" algn="l" defTabSz="914400" rtl="0" eaLnBrk="1" latinLnBrk="0" hangingPunct="1">
        <a:spcBef>
          <a:spcPts val="1200"/>
        </a:spcBef>
        <a:buClr>
          <a:schemeClr val="accent1"/>
        </a:buClr>
        <a:buSzPct val="70000"/>
        <a:buFont typeface="Wingdings" pitchFamily="2" charset="2"/>
        <a:buChar char="¢"/>
        <a:defRPr sz="1600" kern="1200" baseline="0">
          <a:solidFill>
            <a:schemeClr val="tx1"/>
          </a:solidFill>
          <a:latin typeface="+mn-lt"/>
          <a:ea typeface="+mn-ea"/>
          <a:cs typeface="+mn-cs"/>
        </a:defRPr>
      </a:lvl7pPr>
      <a:lvl8pPr marL="3657600" indent="-457200" algn="l" defTabSz="914400" rtl="0" eaLnBrk="1" latinLnBrk="0" hangingPunct="1">
        <a:spcBef>
          <a:spcPts val="1200"/>
        </a:spcBef>
        <a:buClr>
          <a:schemeClr val="accent3"/>
        </a:buClr>
        <a:buFont typeface="Courier New" pitchFamily="49" charset="0"/>
        <a:buChar char="o"/>
        <a:defRPr sz="1600" kern="1200" baseline="0">
          <a:solidFill>
            <a:schemeClr val="tx1"/>
          </a:solidFill>
          <a:latin typeface="+mn-lt"/>
          <a:ea typeface="+mn-ea"/>
          <a:cs typeface="+mn-cs"/>
        </a:defRPr>
      </a:lvl8pPr>
      <a:lvl9pPr marL="4114800" indent="-457200" algn="l" defTabSz="914400" rtl="0" eaLnBrk="1" latinLnBrk="0" hangingPunct="1">
        <a:spcBef>
          <a:spcPts val="1200"/>
        </a:spcBef>
        <a:buClr>
          <a:schemeClr val="accent5"/>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3" Type="http://schemas.openxmlformats.org/officeDocument/2006/relationships/hyperlink" Target="http://www.foundation.sdsu.edu/"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5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66.xml.rels><?xml version="1.0" encoding="UTF-8" standalone="yes"?>
<Relationships xmlns="http://schemas.openxmlformats.org/package/2006/relationships"><Relationship Id="rId3" Type="http://schemas.openxmlformats.org/officeDocument/2006/relationships/hyperlink" Target="mailto:timefeedback@foundation.sdsu.edu"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ctr"/>
            <a:r>
              <a:rPr lang="en-US" sz="2800" dirty="0" smtClean="0"/>
              <a:t>GENERAL SESSION</a:t>
            </a:r>
          </a:p>
        </p:txBody>
      </p:sp>
      <p:sp>
        <p:nvSpPr>
          <p:cNvPr id="3" name="Title 2"/>
          <p:cNvSpPr>
            <a:spLocks noGrp="1"/>
          </p:cNvSpPr>
          <p:nvPr>
            <p:ph type="ctrTitle"/>
          </p:nvPr>
        </p:nvSpPr>
        <p:spPr/>
        <p:txBody>
          <a:bodyPr/>
          <a:lstStyle/>
          <a:p>
            <a:r>
              <a:rPr lang="en-US" dirty="0" smtClean="0"/>
              <a:t>EmpCenter Time &amp; Attendance</a:t>
            </a:r>
            <a:endParaRPr lang="en-US" dirty="0"/>
          </a:p>
        </p:txBody>
      </p:sp>
    </p:spTree>
    <p:extLst>
      <p:ext uri="{BB962C8B-B14F-4D97-AF65-F5344CB8AC3E}">
        <p14:creationId xmlns:p14="http://schemas.microsoft.com/office/powerpoint/2010/main" val="2691181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876864" cy="1143000"/>
          </a:xfrm>
        </p:spPr>
        <p:txBody>
          <a:bodyPr>
            <a:normAutofit fontScale="90000"/>
          </a:bodyPr>
          <a:lstStyle/>
          <a:p>
            <a:r>
              <a:rPr lang="en-US" dirty="0" smtClean="0"/>
              <a:t>Non-Exempt (hourly) employees</a:t>
            </a:r>
            <a:endParaRPr lang="en-US" dirty="0"/>
          </a:p>
        </p:txBody>
      </p:sp>
      <p:sp>
        <p:nvSpPr>
          <p:cNvPr id="3" name="Content Placeholder 2"/>
          <p:cNvSpPr>
            <a:spLocks noGrp="1"/>
          </p:cNvSpPr>
          <p:nvPr>
            <p:ph idx="1"/>
          </p:nvPr>
        </p:nvSpPr>
        <p:spPr>
          <a:xfrm>
            <a:off x="547532" y="3313043"/>
            <a:ext cx="8077200" cy="3200400"/>
          </a:xfrm>
        </p:spPr>
        <p:txBody>
          <a:bodyPr/>
          <a:lstStyle/>
          <a:p>
            <a:pPr marL="0" indent="0">
              <a:buNone/>
            </a:pPr>
            <a:r>
              <a:rPr lang="en-US" dirty="0" smtClean="0"/>
              <a:t>Your job classification is listed at the top of your time sheet. Non-Exempt (hourly) employee classifications include those which start with:</a:t>
            </a:r>
          </a:p>
          <a:p>
            <a:pPr lvl="1"/>
            <a:r>
              <a:rPr lang="en-US" sz="2400" dirty="0" smtClean="0"/>
              <a:t>PT</a:t>
            </a:r>
          </a:p>
          <a:p>
            <a:pPr lvl="1"/>
            <a:r>
              <a:rPr lang="en-US" sz="2400" dirty="0" smtClean="0"/>
              <a:t>RN</a:t>
            </a:r>
          </a:p>
          <a:p>
            <a:pPr lvl="1"/>
            <a:r>
              <a:rPr lang="en-US" sz="2400" dirty="0" smtClean="0"/>
              <a:t>TB, TC, TO, TS</a:t>
            </a:r>
          </a:p>
          <a:p>
            <a:pPr marL="0" indent="0">
              <a:buNone/>
            </a:pPr>
            <a:endParaRPr lang="en-US" dirty="0" smtClean="0"/>
          </a:p>
          <a:p>
            <a:pPr marL="0" indent="0">
              <a:buNone/>
            </a:pP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05000"/>
            <a:ext cx="85344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5486400" y="2057400"/>
            <a:ext cx="838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570678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Logging </a:t>
            </a:r>
            <a:r>
              <a:rPr lang="en-US" dirty="0" smtClean="0"/>
              <a:t>Hours - “in</a:t>
            </a:r>
            <a:r>
              <a:rPr lang="en-US" dirty="0"/>
              <a:t>” time</a:t>
            </a:r>
            <a:br>
              <a:rPr lang="en-US" dirty="0"/>
            </a:br>
            <a:r>
              <a:rPr lang="en-US" sz="3100" dirty="0" smtClean="0"/>
              <a:t>Non-Exempt (hourly) </a:t>
            </a:r>
            <a:r>
              <a:rPr lang="en-US" sz="3100" dirty="0"/>
              <a:t>employees</a:t>
            </a:r>
          </a:p>
        </p:txBody>
      </p:sp>
      <p:sp>
        <p:nvSpPr>
          <p:cNvPr id="3" name="Content Placeholder 2"/>
          <p:cNvSpPr>
            <a:spLocks noGrp="1"/>
          </p:cNvSpPr>
          <p:nvPr>
            <p:ph idx="1"/>
          </p:nvPr>
        </p:nvSpPr>
        <p:spPr>
          <a:xfrm>
            <a:off x="152400" y="3886200"/>
            <a:ext cx="8229600" cy="2133600"/>
          </a:xfrm>
        </p:spPr>
        <p:txBody>
          <a:bodyPr/>
          <a:lstStyle/>
          <a:p>
            <a:r>
              <a:rPr lang="en-US" sz="1800" dirty="0" smtClean="0"/>
              <a:t>Click on “Please Select” down arrow under “Earn Code” and select “Work In/Out” </a:t>
            </a:r>
          </a:p>
          <a:p>
            <a:r>
              <a:rPr lang="en-US" sz="1800" dirty="0" smtClean="0"/>
              <a:t>Enter the time you started work.  Note: the system defaults to a.m. so if you started at 5:00pm append the number with a p or utilize the 24 hour clock. (e.g. to log in at 2:00pm either enter 2p or 14)</a:t>
            </a:r>
            <a:endParaRPr lang="en-US" sz="18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157" y="1904999"/>
            <a:ext cx="8915400" cy="1648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304800" y="2861553"/>
            <a:ext cx="533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2667000" y="2821832"/>
            <a:ext cx="914400" cy="83414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324832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en-US" dirty="0"/>
              <a:t>Meal Breaks</a:t>
            </a:r>
            <a:br>
              <a:rPr lang="en-US" dirty="0"/>
            </a:br>
            <a:r>
              <a:rPr lang="en-US" sz="3100" dirty="0" smtClean="0"/>
              <a:t>Non-Exempt (hourly) </a:t>
            </a:r>
            <a:r>
              <a:rPr lang="en-US" sz="3100" dirty="0"/>
              <a:t>employees</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782008"/>
            <a:ext cx="9067800" cy="238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ontent Placeholder 2"/>
          <p:cNvSpPr>
            <a:spLocks noGrp="1"/>
          </p:cNvSpPr>
          <p:nvPr>
            <p:ph idx="1"/>
          </p:nvPr>
        </p:nvSpPr>
        <p:spPr>
          <a:xfrm>
            <a:off x="228600" y="4166583"/>
            <a:ext cx="8229600" cy="2133600"/>
          </a:xfrm>
        </p:spPr>
        <p:txBody>
          <a:bodyPr/>
          <a:lstStyle/>
          <a:p>
            <a:r>
              <a:rPr lang="en-US" sz="1800" dirty="0" smtClean="0"/>
              <a:t>Enter the time you leave for your lunch break in the “Out” line on the first row of the time sheet</a:t>
            </a:r>
          </a:p>
          <a:p>
            <a:r>
              <a:rPr lang="en-US" sz="1800" dirty="0" smtClean="0"/>
              <a:t>When you return from </a:t>
            </a:r>
            <a:r>
              <a:rPr lang="en-US" sz="1800" dirty="0"/>
              <a:t>lunch </a:t>
            </a:r>
            <a:r>
              <a:rPr lang="en-US" sz="1800" dirty="0" smtClean="0"/>
              <a:t>add another row to the time sheet by clicking </a:t>
            </a:r>
            <a:r>
              <a:rPr lang="en-US" sz="1800" dirty="0"/>
              <a:t>the green + sign to the left of the </a:t>
            </a:r>
            <a:r>
              <a:rPr lang="en-US" sz="1800" dirty="0" smtClean="0"/>
              <a:t>row</a:t>
            </a:r>
          </a:p>
          <a:p>
            <a:r>
              <a:rPr lang="en-US" sz="1800" dirty="0" smtClean="0"/>
              <a:t>Enter the time you return from lunch </a:t>
            </a:r>
            <a:r>
              <a:rPr lang="en-US" sz="1800" dirty="0"/>
              <a:t>o</a:t>
            </a:r>
            <a:r>
              <a:rPr lang="en-US" sz="1800" dirty="0" smtClean="0"/>
              <a:t>n the “In” on the second row of the </a:t>
            </a:r>
            <a:r>
              <a:rPr lang="en-US" sz="1800" dirty="0"/>
              <a:t> </a:t>
            </a:r>
            <a:r>
              <a:rPr lang="en-US" sz="1800" dirty="0" smtClean="0"/>
              <a:t>   time sheet</a:t>
            </a:r>
            <a:endParaRPr lang="en-US" sz="1800" dirty="0"/>
          </a:p>
        </p:txBody>
      </p:sp>
      <p:sp>
        <p:nvSpPr>
          <p:cNvPr id="7" name="TextBox 6"/>
          <p:cNvSpPr txBox="1"/>
          <p:nvPr/>
        </p:nvSpPr>
        <p:spPr>
          <a:xfrm>
            <a:off x="3581400" y="3291670"/>
            <a:ext cx="5105400" cy="369332"/>
          </a:xfrm>
          <a:prstGeom prst="rect">
            <a:avLst/>
          </a:prstGeom>
          <a:noFill/>
        </p:spPr>
        <p:txBody>
          <a:bodyPr wrap="square" rtlCol="0">
            <a:spAutoFit/>
          </a:bodyPr>
          <a:lstStyle/>
          <a:p>
            <a:r>
              <a:rPr lang="en-US" b="1" dirty="0" smtClean="0">
                <a:solidFill>
                  <a:srgbClr val="0070C0"/>
                </a:solidFill>
              </a:rPr>
              <a:t>Lunch break was from 12:00pm to 12:31pm</a:t>
            </a:r>
            <a:endParaRPr lang="en-US" b="1" dirty="0">
              <a:solidFill>
                <a:srgbClr val="0070C0"/>
              </a:solidFill>
            </a:endParaRPr>
          </a:p>
        </p:txBody>
      </p:sp>
      <p:sp>
        <p:nvSpPr>
          <p:cNvPr id="12" name="Right Brace 11"/>
          <p:cNvSpPr/>
          <p:nvPr/>
        </p:nvSpPr>
        <p:spPr>
          <a:xfrm>
            <a:off x="3276600" y="3276600"/>
            <a:ext cx="228600" cy="381000"/>
          </a:xfrm>
          <a:prstGeom prst="rightBrace">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Oval 12"/>
          <p:cNvSpPr/>
          <p:nvPr/>
        </p:nvSpPr>
        <p:spPr>
          <a:xfrm>
            <a:off x="0" y="3476336"/>
            <a:ext cx="457200" cy="33366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761978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1447800"/>
          </a:xfrm>
        </p:spPr>
        <p:txBody>
          <a:bodyPr>
            <a:normAutofit/>
          </a:bodyPr>
          <a:lstStyle/>
          <a:p>
            <a:r>
              <a:rPr lang="en-US" altLang="en-US" sz="4000" dirty="0" smtClean="0"/>
              <a:t>California Law - Meal and </a:t>
            </a:r>
            <a:r>
              <a:rPr lang="en-US" altLang="en-US" sz="4000" dirty="0"/>
              <a:t>Rest </a:t>
            </a:r>
            <a:r>
              <a:rPr lang="en-US" altLang="en-US" sz="4000" dirty="0" smtClean="0"/>
              <a:t>Breaks</a:t>
            </a:r>
            <a:r>
              <a:rPr lang="en-US" altLang="en-US" sz="4900" dirty="0" smtClean="0"/>
              <a:t/>
            </a:r>
            <a:br>
              <a:rPr lang="en-US" altLang="en-US" sz="4900" dirty="0" smtClean="0"/>
            </a:br>
            <a:r>
              <a:rPr lang="en-US" sz="3100" dirty="0" smtClean="0"/>
              <a:t>Non-Exempt (hourly) </a:t>
            </a:r>
            <a:r>
              <a:rPr lang="en-US" sz="3100" dirty="0"/>
              <a:t>employees</a:t>
            </a:r>
          </a:p>
        </p:txBody>
      </p:sp>
      <p:sp>
        <p:nvSpPr>
          <p:cNvPr id="3" name="Content Placeholder 2"/>
          <p:cNvSpPr>
            <a:spLocks noGrp="1"/>
          </p:cNvSpPr>
          <p:nvPr>
            <p:ph idx="1"/>
          </p:nvPr>
        </p:nvSpPr>
        <p:spPr>
          <a:xfrm>
            <a:off x="381000" y="1905000"/>
            <a:ext cx="8458200" cy="4495799"/>
          </a:xfrm>
        </p:spPr>
        <p:txBody>
          <a:bodyPr/>
          <a:lstStyle/>
          <a:p>
            <a:pPr eaLnBrk="0" hangingPunct="0">
              <a:defRPr/>
            </a:pPr>
            <a:r>
              <a:rPr lang="en-US" sz="2400" dirty="0" smtClean="0"/>
              <a:t>A  non-exempt (hourly) employee must be given an </a:t>
            </a:r>
            <a:r>
              <a:rPr lang="en-US" sz="2400" dirty="0"/>
              <a:t>opportunity to take a </a:t>
            </a:r>
            <a:r>
              <a:rPr lang="en-US" sz="2400" dirty="0" smtClean="0"/>
              <a:t>10 minute </a:t>
            </a:r>
            <a:r>
              <a:rPr lang="en-US" sz="2400" dirty="0"/>
              <a:t>paid rest break for every four (</a:t>
            </a:r>
            <a:r>
              <a:rPr lang="en-US" sz="2400" dirty="0" smtClean="0"/>
              <a:t>4) hours worked </a:t>
            </a:r>
            <a:r>
              <a:rPr lang="en-US" sz="2400" dirty="0"/>
              <a:t>or major fraction thereof</a:t>
            </a:r>
          </a:p>
          <a:p>
            <a:pPr eaLnBrk="0" hangingPunct="0">
              <a:defRPr/>
            </a:pPr>
            <a:r>
              <a:rPr lang="en-US" sz="2400" dirty="0" smtClean="0"/>
              <a:t>Employees </a:t>
            </a:r>
            <a:r>
              <a:rPr lang="en-US" sz="2400" b="1" u="sng" dirty="0"/>
              <a:t>must</a:t>
            </a:r>
            <a:r>
              <a:rPr lang="en-US" sz="2400" dirty="0"/>
              <a:t> be provided a </a:t>
            </a:r>
            <a:r>
              <a:rPr lang="en-US" sz="2400" dirty="0" smtClean="0"/>
              <a:t>30 minute </a:t>
            </a:r>
            <a:r>
              <a:rPr lang="en-US" sz="2400" dirty="0"/>
              <a:t>unpaid meal break when they work a period of five (5) or more hours per day</a:t>
            </a:r>
          </a:p>
          <a:p>
            <a:pPr eaLnBrk="0" hangingPunct="0">
              <a:defRPr/>
            </a:pPr>
            <a:r>
              <a:rPr lang="en-US" sz="2400" dirty="0" smtClean="0"/>
              <a:t>If </a:t>
            </a:r>
            <a:r>
              <a:rPr lang="en-US" sz="2400" dirty="0"/>
              <a:t>one or more rest breaks are not given, </a:t>
            </a:r>
            <a:r>
              <a:rPr lang="en-US" sz="2400" dirty="0" smtClean="0"/>
              <a:t>the employee is owed one </a:t>
            </a:r>
            <a:r>
              <a:rPr lang="en-US" sz="2400" dirty="0"/>
              <a:t>hour of pay</a:t>
            </a:r>
          </a:p>
          <a:p>
            <a:pPr eaLnBrk="0" hangingPunct="0">
              <a:defRPr/>
            </a:pPr>
            <a:r>
              <a:rPr lang="en-US" sz="2400" dirty="0" smtClean="0"/>
              <a:t>The employee is owed one hour </a:t>
            </a:r>
            <a:r>
              <a:rPr lang="en-US" sz="2400" dirty="0"/>
              <a:t>of pay if the employee is unable to take a meal period</a:t>
            </a:r>
            <a:endParaRPr lang="en-US" dirty="0"/>
          </a:p>
          <a:p>
            <a:pPr eaLnBrk="0" hangingPunct="0">
              <a:defRPr/>
            </a:pPr>
            <a:endParaRPr lang="en-US" dirty="0"/>
          </a:p>
          <a:p>
            <a:endParaRPr lang="en-US" dirty="0"/>
          </a:p>
        </p:txBody>
      </p:sp>
    </p:spTree>
    <p:extLst>
      <p:ext uri="{BB962C8B-B14F-4D97-AF65-F5344CB8AC3E}">
        <p14:creationId xmlns:p14="http://schemas.microsoft.com/office/powerpoint/2010/main" val="16671173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Logging Hours - “out time</a:t>
            </a:r>
            <a:r>
              <a:rPr lang="en-US" dirty="0"/>
              <a:t>”</a:t>
            </a:r>
            <a:br>
              <a:rPr lang="en-US" dirty="0"/>
            </a:br>
            <a:r>
              <a:rPr lang="en-US" sz="3100" dirty="0" smtClean="0"/>
              <a:t>Non-Exempt (hourly) employees</a:t>
            </a:r>
            <a:endParaRPr lang="en-US" sz="3100" dirty="0"/>
          </a:p>
        </p:txBody>
      </p:sp>
      <p:sp>
        <p:nvSpPr>
          <p:cNvPr id="3" name="Content Placeholder 2"/>
          <p:cNvSpPr>
            <a:spLocks noGrp="1"/>
          </p:cNvSpPr>
          <p:nvPr>
            <p:ph idx="1"/>
          </p:nvPr>
        </p:nvSpPr>
        <p:spPr>
          <a:xfrm>
            <a:off x="304800" y="3938081"/>
            <a:ext cx="8229600" cy="2081719"/>
          </a:xfrm>
        </p:spPr>
        <p:txBody>
          <a:bodyPr/>
          <a:lstStyle/>
          <a:p>
            <a:r>
              <a:rPr lang="en-US" dirty="0" smtClean="0"/>
              <a:t>At the end of the day, enter </a:t>
            </a:r>
            <a:r>
              <a:rPr lang="en-US" dirty="0"/>
              <a:t>the time you </a:t>
            </a:r>
            <a:r>
              <a:rPr lang="en-US" dirty="0" smtClean="0"/>
              <a:t>stopped working.</a:t>
            </a:r>
            <a:endParaRPr lang="en-US" dirty="0"/>
          </a:p>
          <a:p>
            <a:r>
              <a:rPr lang="en-US" dirty="0" smtClean="0"/>
              <a:t>Hit </a:t>
            </a:r>
            <a:r>
              <a:rPr lang="en-US" dirty="0"/>
              <a:t>the save button to save your time entries logged for the day.</a:t>
            </a:r>
          </a:p>
          <a:p>
            <a:endParaRPr lang="en-US" dirty="0" smtClean="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2600"/>
            <a:ext cx="9144000" cy="2156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eft Arrow 3"/>
          <p:cNvSpPr/>
          <p:nvPr/>
        </p:nvSpPr>
        <p:spPr>
          <a:xfrm>
            <a:off x="3276600" y="3505200"/>
            <a:ext cx="6096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886200" y="3320534"/>
            <a:ext cx="3200400" cy="369332"/>
          </a:xfrm>
          <a:prstGeom prst="rect">
            <a:avLst/>
          </a:prstGeom>
          <a:noFill/>
        </p:spPr>
        <p:txBody>
          <a:bodyPr wrap="square" rtlCol="0">
            <a:spAutoFit/>
          </a:bodyPr>
          <a:lstStyle/>
          <a:p>
            <a:r>
              <a:rPr lang="en-US" b="1" dirty="0" smtClean="0">
                <a:solidFill>
                  <a:srgbClr val="0070C0"/>
                </a:solidFill>
              </a:rPr>
              <a:t>Finished work at 3:30pm</a:t>
            </a:r>
            <a:endParaRPr lang="en-US" b="1" dirty="0">
              <a:solidFill>
                <a:srgbClr val="0070C0"/>
              </a:solidFill>
            </a:endParaRPr>
          </a:p>
        </p:txBody>
      </p:sp>
      <p:sp>
        <p:nvSpPr>
          <p:cNvPr id="10" name="Oval 9"/>
          <p:cNvSpPr/>
          <p:nvPr/>
        </p:nvSpPr>
        <p:spPr>
          <a:xfrm>
            <a:off x="1981200" y="1676400"/>
            <a:ext cx="609600" cy="4572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3048000" y="3657600"/>
            <a:ext cx="381000" cy="25160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028645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572064" cy="1143000"/>
          </a:xfrm>
        </p:spPr>
        <p:txBody>
          <a:bodyPr>
            <a:normAutofit fontScale="90000"/>
          </a:bodyPr>
          <a:lstStyle/>
          <a:p>
            <a:r>
              <a:rPr lang="en-US" dirty="0" smtClean="0"/>
              <a:t>Earn Code Options</a:t>
            </a:r>
            <a:r>
              <a:rPr lang="en-US" dirty="0"/>
              <a:t/>
            </a:r>
            <a:br>
              <a:rPr lang="en-US" dirty="0"/>
            </a:br>
            <a:r>
              <a:rPr lang="en-US" sz="3100" dirty="0" smtClean="0"/>
              <a:t>Non-Exempt (hourly) </a:t>
            </a:r>
            <a:r>
              <a:rPr lang="en-US" sz="3100" dirty="0"/>
              <a:t>employees</a:t>
            </a:r>
          </a:p>
        </p:txBody>
      </p:sp>
      <p:sp>
        <p:nvSpPr>
          <p:cNvPr id="3" name="Content Placeholder 2"/>
          <p:cNvSpPr>
            <a:spLocks noGrp="1"/>
          </p:cNvSpPr>
          <p:nvPr>
            <p:ph idx="1"/>
          </p:nvPr>
        </p:nvSpPr>
        <p:spPr>
          <a:xfrm>
            <a:off x="76200" y="1828800"/>
            <a:ext cx="8610600" cy="4234217"/>
          </a:xfrm>
        </p:spPr>
        <p:txBody>
          <a:bodyPr/>
          <a:lstStyle/>
          <a:p>
            <a:pPr marL="0" indent="0">
              <a:buNone/>
            </a:pPr>
            <a:r>
              <a:rPr lang="en-US" dirty="0" smtClean="0"/>
              <a:t>Additional earn codes are listed on the drop down menu and can be used to record the following:</a:t>
            </a:r>
          </a:p>
          <a:p>
            <a:pPr lvl="1" indent="-274320">
              <a:lnSpc>
                <a:spcPts val="0"/>
              </a:lnSpc>
              <a:buFont typeface="Arial" panose="020B0604020202020204" pitchFamily="34" charset="0"/>
              <a:buChar char="•"/>
            </a:pPr>
            <a:endParaRPr lang="en-US" sz="1800" dirty="0" smtClean="0"/>
          </a:p>
          <a:p>
            <a:pPr lvl="1" indent="-274320">
              <a:lnSpc>
                <a:spcPts val="0"/>
              </a:lnSpc>
              <a:buFont typeface="Arial" panose="020B0604020202020204" pitchFamily="34" charset="0"/>
              <a:buChar char="•"/>
            </a:pPr>
            <a:r>
              <a:rPr lang="en-US" sz="1800" dirty="0" smtClean="0"/>
              <a:t>Vacation Non Exempt Hourly</a:t>
            </a:r>
          </a:p>
          <a:p>
            <a:pPr lvl="1" indent="-274320">
              <a:lnSpc>
                <a:spcPts val="0"/>
              </a:lnSpc>
              <a:buFont typeface="Arial" panose="020B0604020202020204" pitchFamily="34" charset="0"/>
              <a:buChar char="•"/>
            </a:pPr>
            <a:r>
              <a:rPr lang="en-US" sz="1800" dirty="0" smtClean="0"/>
              <a:t>Unpaid Leave</a:t>
            </a:r>
          </a:p>
          <a:p>
            <a:pPr lvl="1" indent="-274320">
              <a:lnSpc>
                <a:spcPts val="0"/>
              </a:lnSpc>
              <a:buFont typeface="Arial" panose="020B0604020202020204" pitchFamily="34" charset="0"/>
              <a:buChar char="•"/>
            </a:pPr>
            <a:r>
              <a:rPr lang="en-US" sz="1800" dirty="0" smtClean="0"/>
              <a:t>Sick Leave Non Exempt Hourly</a:t>
            </a:r>
          </a:p>
          <a:p>
            <a:pPr lvl="1" indent="-274320">
              <a:lnSpc>
                <a:spcPts val="0"/>
              </a:lnSpc>
              <a:buFont typeface="Arial" panose="020B0604020202020204" pitchFamily="34" charset="0"/>
              <a:buChar char="•"/>
            </a:pPr>
            <a:r>
              <a:rPr lang="en-US" sz="1800" dirty="0" smtClean="0"/>
              <a:t>Personal Holiday Non Exempt Hourly</a:t>
            </a:r>
          </a:p>
          <a:p>
            <a:pPr lvl="1" indent="-274320">
              <a:lnSpc>
                <a:spcPts val="0"/>
              </a:lnSpc>
              <a:buFont typeface="Arial" panose="020B0604020202020204" pitchFamily="34" charset="0"/>
              <a:buChar char="•"/>
            </a:pPr>
            <a:r>
              <a:rPr lang="en-US" sz="1800" dirty="0" smtClean="0"/>
              <a:t>Make up time (worked)</a:t>
            </a:r>
          </a:p>
          <a:p>
            <a:pPr lvl="1" indent="-274320">
              <a:lnSpc>
                <a:spcPts val="0"/>
              </a:lnSpc>
              <a:buFont typeface="Arial" panose="020B0604020202020204" pitchFamily="34" charset="0"/>
              <a:buChar char="•"/>
            </a:pPr>
            <a:r>
              <a:rPr lang="en-US" sz="1800" dirty="0" smtClean="0"/>
              <a:t>Make up time (out)</a:t>
            </a:r>
          </a:p>
          <a:p>
            <a:pPr lvl="1" indent="-274320">
              <a:lnSpc>
                <a:spcPts val="0"/>
              </a:lnSpc>
              <a:buFont typeface="Arial" panose="020B0604020202020204" pitchFamily="34" charset="0"/>
              <a:buChar char="•"/>
            </a:pPr>
            <a:r>
              <a:rPr lang="en-US" sz="1800" dirty="0" smtClean="0"/>
              <a:t>Jury/Witness Duty Non-Exempt Hourly</a:t>
            </a:r>
          </a:p>
          <a:p>
            <a:pPr lvl="1" indent="-274320">
              <a:lnSpc>
                <a:spcPts val="0"/>
              </a:lnSpc>
              <a:buFont typeface="Arial" panose="020B0604020202020204" pitchFamily="34" charset="0"/>
              <a:buChar char="•"/>
            </a:pPr>
            <a:r>
              <a:rPr lang="en-US" sz="1800" dirty="0" smtClean="0"/>
              <a:t>Holiday Worked Non Exempt Hourly</a:t>
            </a:r>
          </a:p>
          <a:p>
            <a:pPr lvl="1" indent="-274320">
              <a:lnSpc>
                <a:spcPts val="0"/>
              </a:lnSpc>
              <a:buFont typeface="Arial" panose="020B0604020202020204" pitchFamily="34" charset="0"/>
              <a:buChar char="•"/>
            </a:pPr>
            <a:r>
              <a:rPr lang="en-US" sz="1800" dirty="0" smtClean="0"/>
              <a:t>Hourly Hours Banked</a:t>
            </a:r>
          </a:p>
          <a:p>
            <a:pPr lvl="1" indent="-274320">
              <a:lnSpc>
                <a:spcPts val="0"/>
              </a:lnSpc>
              <a:buFont typeface="Arial" panose="020B0604020202020204" pitchFamily="34" charset="0"/>
              <a:buChar char="•"/>
            </a:pPr>
            <a:r>
              <a:rPr lang="en-US" sz="1800" dirty="0" smtClean="0"/>
              <a:t>Bereavement Leave Non Exempt Hourly</a:t>
            </a:r>
          </a:p>
          <a:p>
            <a:pPr marL="640080" lvl="1" indent="0">
              <a:lnSpc>
                <a:spcPts val="0"/>
              </a:lnSpc>
              <a:buNone/>
            </a:pPr>
            <a:endParaRPr lang="en-US" sz="1400" dirty="0" smtClean="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666998"/>
            <a:ext cx="3810000" cy="2243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8153400" y="4343400"/>
            <a:ext cx="533400" cy="381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p:cNvSpPr/>
          <p:nvPr/>
        </p:nvSpPr>
        <p:spPr>
          <a:xfrm>
            <a:off x="7315200" y="4402865"/>
            <a:ext cx="685800" cy="2620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2400" y="5440366"/>
            <a:ext cx="7505700" cy="830997"/>
          </a:xfrm>
          <a:prstGeom prst="rect">
            <a:avLst/>
          </a:prstGeom>
          <a:noFill/>
        </p:spPr>
        <p:txBody>
          <a:bodyPr wrap="square" rtlCol="0">
            <a:spAutoFit/>
          </a:bodyPr>
          <a:lstStyle/>
          <a:p>
            <a:r>
              <a:rPr lang="en-US" sz="1600" b="1" i="1" dirty="0" smtClean="0">
                <a:solidFill>
                  <a:srgbClr val="FF0000"/>
                </a:solidFill>
              </a:rPr>
              <a:t>Note:  Not all options shown above are available for every employee</a:t>
            </a:r>
          </a:p>
          <a:p>
            <a:r>
              <a:rPr lang="en-US" sz="1600" b="1" i="1" dirty="0" smtClean="0">
                <a:solidFill>
                  <a:srgbClr val="FF0000"/>
                </a:solidFill>
              </a:rPr>
              <a:t>Only TB, RN &amp; PT non-exempt/hourly job classifications earn paid time off</a:t>
            </a:r>
          </a:p>
          <a:p>
            <a:endParaRPr lang="en-US" sz="1600" b="1" i="1" dirty="0">
              <a:solidFill>
                <a:srgbClr val="FF0000"/>
              </a:solidFill>
            </a:endParaRPr>
          </a:p>
        </p:txBody>
      </p:sp>
    </p:spTree>
    <p:extLst>
      <p:ext uri="{BB962C8B-B14F-4D97-AF65-F5344CB8AC3E}">
        <p14:creationId xmlns:p14="http://schemas.microsoft.com/office/powerpoint/2010/main" val="21114661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1143000"/>
          </a:xfrm>
        </p:spPr>
        <p:txBody>
          <a:bodyPr>
            <a:normAutofit fontScale="90000"/>
          </a:bodyPr>
          <a:lstStyle/>
          <a:p>
            <a:r>
              <a:rPr lang="en-US" dirty="0" smtClean="0"/>
              <a:t>Reporting paid time </a:t>
            </a:r>
            <a:r>
              <a:rPr lang="en-US" dirty="0"/>
              <a:t>off</a:t>
            </a:r>
            <a:br>
              <a:rPr lang="en-US" dirty="0"/>
            </a:br>
            <a:r>
              <a:rPr lang="en-US" sz="3600" dirty="0" smtClean="0"/>
              <a:t>Non-Exempt (hourly) employees – </a:t>
            </a:r>
            <a:r>
              <a:rPr lang="en-US" sz="3100" dirty="0" smtClean="0"/>
              <a:t>TB, RN, PT</a:t>
            </a:r>
            <a:endParaRPr lang="en-US" sz="31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9144000" cy="2689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 y="4390881"/>
            <a:ext cx="7696200" cy="2323713"/>
          </a:xfrm>
          <a:prstGeom prst="rect">
            <a:avLst/>
          </a:prstGeom>
          <a:noFill/>
        </p:spPr>
        <p:txBody>
          <a:bodyPr wrap="square" rtlCol="0">
            <a:spAutoFit/>
          </a:bodyPr>
          <a:lstStyle/>
          <a:p>
            <a:pPr>
              <a:spcBef>
                <a:spcPts val="1800"/>
              </a:spcBef>
              <a:buClr>
                <a:srgbClr val="FF0000"/>
              </a:buClr>
              <a:buSzPct val="80000"/>
            </a:pPr>
            <a:r>
              <a:rPr lang="en-US" sz="2000" dirty="0" smtClean="0">
                <a:latin typeface="+mn-lt"/>
                <a:cs typeface="+mn-cs"/>
              </a:rPr>
              <a:t>For those hourly/non-exempt employees whose job classifications include paid time off, the time off can be logged by:</a:t>
            </a:r>
          </a:p>
          <a:p>
            <a:pPr marL="914400" lvl="1" indent="-457200">
              <a:spcBef>
                <a:spcPts val="1800"/>
              </a:spcBef>
              <a:buClr>
                <a:srgbClr val="FF0000"/>
              </a:buClr>
              <a:buSzPct val="80000"/>
              <a:buFont typeface="Wingdings" pitchFamily="2" charset="2"/>
              <a:buChar char=""/>
            </a:pPr>
            <a:r>
              <a:rPr lang="en-US" sz="2000" dirty="0" smtClean="0">
                <a:latin typeface="+mn-lt"/>
                <a:cs typeface="+mn-cs"/>
              </a:rPr>
              <a:t>Click </a:t>
            </a:r>
            <a:r>
              <a:rPr lang="en-US" sz="2000" dirty="0">
                <a:latin typeface="+mn-lt"/>
                <a:cs typeface="+mn-cs"/>
              </a:rPr>
              <a:t>on the green “plus” symbol to add a row to the </a:t>
            </a:r>
            <a:r>
              <a:rPr lang="en-US" sz="2000" dirty="0" smtClean="0">
                <a:latin typeface="+mn-lt"/>
                <a:cs typeface="+mn-cs"/>
              </a:rPr>
              <a:t>time sheet</a:t>
            </a:r>
          </a:p>
          <a:p>
            <a:pPr marL="914400" lvl="1" indent="-457200">
              <a:spcBef>
                <a:spcPts val="1800"/>
              </a:spcBef>
              <a:buClr>
                <a:srgbClr val="FF0000"/>
              </a:buClr>
              <a:buSzPct val="80000"/>
              <a:buFont typeface="Wingdings" pitchFamily="2" charset="2"/>
              <a:buChar char=""/>
            </a:pPr>
            <a:r>
              <a:rPr lang="en-US" sz="2000" dirty="0" smtClean="0">
                <a:latin typeface="+mn-lt"/>
                <a:cs typeface="+mn-cs"/>
              </a:rPr>
              <a:t>Select the earn code from the drop down menu</a:t>
            </a:r>
          </a:p>
          <a:p>
            <a:pPr marL="914400" lvl="1" indent="-457200">
              <a:spcBef>
                <a:spcPts val="1800"/>
              </a:spcBef>
              <a:buClr>
                <a:srgbClr val="FF0000"/>
              </a:buClr>
              <a:buSzPct val="80000"/>
              <a:buFont typeface="Wingdings" pitchFamily="2" charset="2"/>
              <a:buChar char=""/>
            </a:pPr>
            <a:r>
              <a:rPr lang="en-US" sz="2000" dirty="0" smtClean="0">
                <a:latin typeface="+mn-lt"/>
                <a:cs typeface="+mn-cs"/>
              </a:rPr>
              <a:t>Log the total hours on the appropriate day</a:t>
            </a:r>
            <a:endParaRPr lang="en-US" sz="2000" dirty="0">
              <a:latin typeface="+mn-lt"/>
              <a:cs typeface="+mn-cs"/>
            </a:endParaRPr>
          </a:p>
        </p:txBody>
      </p:sp>
      <p:sp>
        <p:nvSpPr>
          <p:cNvPr id="8" name="Oval 7"/>
          <p:cNvSpPr/>
          <p:nvPr/>
        </p:nvSpPr>
        <p:spPr>
          <a:xfrm>
            <a:off x="3352800" y="3352800"/>
            <a:ext cx="685800" cy="304800"/>
          </a:xfrm>
          <a:prstGeom prst="ellipse">
            <a:avLst/>
          </a:prstGeom>
          <a:noFill/>
          <a:ln w="19050">
            <a:solidFill>
              <a:srgbClr val="B818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800600" y="3657600"/>
            <a:ext cx="685800" cy="304800"/>
          </a:xfrm>
          <a:prstGeom prst="ellipse">
            <a:avLst/>
          </a:prstGeom>
          <a:noFill/>
          <a:ln w="19050">
            <a:solidFill>
              <a:srgbClr val="B818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Up Arrow 9"/>
          <p:cNvSpPr/>
          <p:nvPr/>
        </p:nvSpPr>
        <p:spPr>
          <a:xfrm>
            <a:off x="107815" y="3954294"/>
            <a:ext cx="228600" cy="327266"/>
          </a:xfrm>
          <a:prstGeom prst="upArrow">
            <a:avLst/>
          </a:prstGeom>
          <a:solidFill>
            <a:srgbClr val="B818A1"/>
          </a:solidFill>
          <a:ln>
            <a:solidFill>
              <a:srgbClr val="B818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42938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1143000"/>
          </a:xfrm>
        </p:spPr>
        <p:txBody>
          <a:bodyPr>
            <a:normAutofit fontScale="90000"/>
          </a:bodyPr>
          <a:lstStyle/>
          <a:p>
            <a:r>
              <a:rPr lang="en-US" dirty="0" smtClean="0"/>
              <a:t/>
            </a:r>
            <a:br>
              <a:rPr lang="en-US" dirty="0" smtClean="0"/>
            </a:br>
            <a:r>
              <a:rPr lang="en-US" dirty="0"/>
              <a:t/>
            </a:r>
            <a:br>
              <a:rPr lang="en-US" dirty="0"/>
            </a:br>
            <a:r>
              <a:rPr lang="en-US" dirty="0" smtClean="0"/>
              <a:t>Reporting paid time off: </a:t>
            </a:r>
            <a:r>
              <a:rPr lang="en-US" dirty="0"/>
              <a:t>partial days</a:t>
            </a:r>
            <a:br>
              <a:rPr lang="en-US" dirty="0"/>
            </a:br>
            <a:r>
              <a:rPr lang="en-US" sz="3100" dirty="0" smtClean="0"/>
              <a:t>Non-Exempt (hourly) employees – TB, RN, PT</a:t>
            </a: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a:xfrm>
            <a:off x="381000" y="4267200"/>
            <a:ext cx="7848600" cy="1676400"/>
          </a:xfrm>
        </p:spPr>
        <p:txBody>
          <a:bodyPr/>
          <a:lstStyle/>
          <a:p>
            <a:r>
              <a:rPr lang="en-US" sz="1800" dirty="0" smtClean="0"/>
              <a:t>Enter the actual time your started work and the actual time you stopped work for the day using the “Work In/Out” earn codes</a:t>
            </a:r>
          </a:p>
          <a:p>
            <a:r>
              <a:rPr lang="en-US" sz="1800" dirty="0" smtClean="0"/>
              <a:t>Add a row to the time sheet and select the earn code </a:t>
            </a:r>
          </a:p>
          <a:p>
            <a:r>
              <a:rPr lang="en-US" sz="1800" dirty="0" smtClean="0"/>
              <a:t> Enter the number of number of hours used for the day and “save”</a:t>
            </a:r>
            <a:endParaRPr lang="en-US" sz="18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30542"/>
            <a:ext cx="9144000" cy="2580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Brace 3"/>
          <p:cNvSpPr/>
          <p:nvPr/>
        </p:nvSpPr>
        <p:spPr>
          <a:xfrm>
            <a:off x="3905656" y="3077599"/>
            <a:ext cx="152400" cy="277729"/>
          </a:xfrm>
          <a:prstGeom prst="rightBrace">
            <a:avLst/>
          </a:prstGeom>
          <a:ln w="28575">
            <a:solidFill>
              <a:srgbClr val="B818A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Box 5"/>
          <p:cNvSpPr txBox="1"/>
          <p:nvPr/>
        </p:nvSpPr>
        <p:spPr>
          <a:xfrm>
            <a:off x="4191000" y="3077599"/>
            <a:ext cx="3886200" cy="307777"/>
          </a:xfrm>
          <a:prstGeom prst="rect">
            <a:avLst/>
          </a:prstGeom>
          <a:noFill/>
        </p:spPr>
        <p:txBody>
          <a:bodyPr wrap="square" rtlCol="0">
            <a:spAutoFit/>
          </a:bodyPr>
          <a:lstStyle/>
          <a:p>
            <a:r>
              <a:rPr lang="en-US" sz="1400" b="1" dirty="0" smtClean="0">
                <a:solidFill>
                  <a:srgbClr val="B818A1"/>
                </a:solidFill>
              </a:rPr>
              <a:t>Enter In/Out times for hours worked</a:t>
            </a:r>
            <a:endParaRPr lang="en-US" sz="1400" b="1" dirty="0">
              <a:solidFill>
                <a:srgbClr val="B818A1"/>
              </a:solidFill>
            </a:endParaRPr>
          </a:p>
        </p:txBody>
      </p:sp>
      <p:sp>
        <p:nvSpPr>
          <p:cNvPr id="7" name="Oval 6"/>
          <p:cNvSpPr/>
          <p:nvPr/>
        </p:nvSpPr>
        <p:spPr>
          <a:xfrm>
            <a:off x="3454941" y="3656789"/>
            <a:ext cx="476656" cy="228600"/>
          </a:xfrm>
          <a:prstGeom prst="ellipse">
            <a:avLst/>
          </a:prstGeom>
          <a:noFill/>
          <a:ln w="19050">
            <a:solidFill>
              <a:srgbClr val="B818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4153711" y="3578028"/>
            <a:ext cx="3886200" cy="307777"/>
          </a:xfrm>
          <a:prstGeom prst="rect">
            <a:avLst/>
          </a:prstGeom>
          <a:noFill/>
        </p:spPr>
        <p:txBody>
          <a:bodyPr wrap="square" rtlCol="0">
            <a:spAutoFit/>
          </a:bodyPr>
          <a:lstStyle/>
          <a:p>
            <a:r>
              <a:rPr lang="en-US" sz="1400" b="1" dirty="0" smtClean="0">
                <a:solidFill>
                  <a:srgbClr val="B818A1"/>
                </a:solidFill>
              </a:rPr>
              <a:t>Enter number of vacation hours </a:t>
            </a:r>
            <a:endParaRPr lang="en-US" sz="1400" b="1" dirty="0">
              <a:solidFill>
                <a:srgbClr val="B818A1"/>
              </a:solidFill>
            </a:endParaRPr>
          </a:p>
        </p:txBody>
      </p:sp>
      <p:sp>
        <p:nvSpPr>
          <p:cNvPr id="5" name="Oval 4"/>
          <p:cNvSpPr/>
          <p:nvPr/>
        </p:nvSpPr>
        <p:spPr>
          <a:xfrm>
            <a:off x="1905000" y="1730542"/>
            <a:ext cx="685800" cy="2506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560923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620000" cy="1143000"/>
          </a:xfrm>
        </p:spPr>
        <p:txBody>
          <a:bodyPr>
            <a:normAutofit fontScale="90000"/>
          </a:bodyPr>
          <a:lstStyle/>
          <a:p>
            <a:r>
              <a:rPr lang="en-US" altLang="en-US" dirty="0" smtClean="0"/>
              <a:t>California Labor Law - Overtime </a:t>
            </a:r>
            <a:br>
              <a:rPr lang="en-US" altLang="en-US" dirty="0" smtClean="0"/>
            </a:br>
            <a:r>
              <a:rPr lang="en-US" sz="3100" dirty="0" smtClean="0"/>
              <a:t>Non-Exempt (hourly) </a:t>
            </a:r>
            <a:r>
              <a:rPr lang="en-US" sz="3100" dirty="0"/>
              <a:t>employees</a:t>
            </a:r>
          </a:p>
        </p:txBody>
      </p:sp>
      <p:sp>
        <p:nvSpPr>
          <p:cNvPr id="3" name="Content Placeholder 2"/>
          <p:cNvSpPr>
            <a:spLocks noGrp="1"/>
          </p:cNvSpPr>
          <p:nvPr>
            <p:ph idx="1"/>
          </p:nvPr>
        </p:nvSpPr>
        <p:spPr>
          <a:xfrm>
            <a:off x="152400" y="1828800"/>
            <a:ext cx="8915400" cy="4093701"/>
          </a:xfrm>
        </p:spPr>
        <p:txBody>
          <a:bodyPr/>
          <a:lstStyle/>
          <a:p>
            <a:r>
              <a:rPr lang="en-US" altLang="en-US" sz="2000" dirty="0" smtClean="0"/>
              <a:t>Employees will be paid at 1.5 </a:t>
            </a:r>
            <a:r>
              <a:rPr lang="en-US" altLang="en-US" sz="2000" dirty="0"/>
              <a:t>times </a:t>
            </a:r>
            <a:r>
              <a:rPr lang="en-US" altLang="en-US" sz="2000" dirty="0" smtClean="0"/>
              <a:t>their regular </a:t>
            </a:r>
            <a:r>
              <a:rPr lang="en-US" altLang="en-US" sz="2000" dirty="0"/>
              <a:t>rate of pay </a:t>
            </a:r>
            <a:r>
              <a:rPr lang="en-US" altLang="en-US" sz="2000" dirty="0" smtClean="0"/>
              <a:t>for:</a:t>
            </a:r>
          </a:p>
          <a:p>
            <a:pPr lvl="1">
              <a:buFont typeface="Wingdings" pitchFamily="2" charset="2"/>
              <a:buChar char="ü"/>
            </a:pPr>
            <a:r>
              <a:rPr lang="en-US" altLang="en-US" dirty="0" smtClean="0"/>
              <a:t>All hours worked in excess of eight hours up to and including 12 hours in any work day </a:t>
            </a:r>
          </a:p>
          <a:p>
            <a:pPr lvl="1">
              <a:buFont typeface="Wingdings" pitchFamily="2" charset="2"/>
              <a:buChar char="ü"/>
            </a:pPr>
            <a:r>
              <a:rPr lang="en-US" altLang="en-US" dirty="0" smtClean="0"/>
              <a:t>The </a:t>
            </a:r>
            <a:r>
              <a:rPr lang="en-US" altLang="en-US" dirty="0"/>
              <a:t>first </a:t>
            </a:r>
            <a:r>
              <a:rPr lang="en-US" altLang="en-US" dirty="0" smtClean="0"/>
              <a:t>8 hours </a:t>
            </a:r>
            <a:r>
              <a:rPr lang="en-US" altLang="en-US" dirty="0"/>
              <a:t>worked on the seventh consecutive day worked in a single </a:t>
            </a:r>
            <a:r>
              <a:rPr lang="en-US" altLang="en-US" dirty="0" smtClean="0"/>
              <a:t>work week</a:t>
            </a:r>
            <a:endParaRPr lang="en-US" altLang="en-US" dirty="0"/>
          </a:p>
          <a:p>
            <a:pPr lvl="1">
              <a:buFont typeface="Wingdings" pitchFamily="2" charset="2"/>
              <a:buChar char="ü"/>
            </a:pPr>
            <a:r>
              <a:rPr lang="en-US" altLang="en-US" dirty="0"/>
              <a:t>Double the </a:t>
            </a:r>
            <a:r>
              <a:rPr lang="en-US" altLang="en-US" dirty="0" smtClean="0"/>
              <a:t>employee’s </a:t>
            </a:r>
            <a:r>
              <a:rPr lang="en-US" altLang="en-US" dirty="0"/>
              <a:t>regular rate of pay for all hours worked in excess of </a:t>
            </a:r>
            <a:r>
              <a:rPr lang="en-US" altLang="en-US" dirty="0" smtClean="0"/>
              <a:t>12 hours </a:t>
            </a:r>
            <a:r>
              <a:rPr lang="en-US" altLang="en-US" dirty="0"/>
              <a:t>in any </a:t>
            </a:r>
            <a:r>
              <a:rPr lang="en-US" altLang="en-US" dirty="0" smtClean="0"/>
              <a:t>work day </a:t>
            </a:r>
            <a:endParaRPr lang="en-US" altLang="en-US" dirty="0"/>
          </a:p>
          <a:p>
            <a:r>
              <a:rPr lang="en-US" altLang="en-US" sz="2000" b="1" dirty="0" smtClean="0"/>
              <a:t>Weekly </a:t>
            </a:r>
            <a:r>
              <a:rPr lang="en-US" altLang="en-US" sz="2000" b="1" dirty="0"/>
              <a:t>Overtime</a:t>
            </a:r>
            <a:r>
              <a:rPr lang="en-US" altLang="en-US" sz="2000" dirty="0"/>
              <a:t>: </a:t>
            </a:r>
            <a:r>
              <a:rPr lang="en-US" altLang="en-US" sz="2000" dirty="0" smtClean="0"/>
              <a:t>Employees will be paid at 1.5 </a:t>
            </a:r>
            <a:r>
              <a:rPr lang="en-US" altLang="en-US" sz="2000" dirty="0"/>
              <a:t>times the employee’s rate of pay for all hours worked beyond 40 </a:t>
            </a:r>
            <a:r>
              <a:rPr lang="en-US" altLang="en-US" sz="2000" dirty="0" smtClean="0"/>
              <a:t>straight time </a:t>
            </a:r>
            <a:r>
              <a:rPr lang="en-US" altLang="en-US" sz="2000" dirty="0"/>
              <a:t>hours in a </a:t>
            </a:r>
            <a:r>
              <a:rPr lang="en-US" altLang="en-US" sz="2000" dirty="0" smtClean="0"/>
              <a:t>work week</a:t>
            </a:r>
            <a:endParaRPr lang="en-US" altLang="en-US" sz="2000" dirty="0"/>
          </a:p>
          <a:p>
            <a:endParaRPr lang="en-US" dirty="0"/>
          </a:p>
        </p:txBody>
      </p:sp>
    </p:spTree>
    <p:extLst>
      <p:ext uri="{BB962C8B-B14F-4D97-AF65-F5344CB8AC3E}">
        <p14:creationId xmlns:p14="http://schemas.microsoft.com/office/powerpoint/2010/main" val="5115745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882" y="228600"/>
            <a:ext cx="7789982" cy="1143000"/>
          </a:xfrm>
        </p:spPr>
        <p:txBody>
          <a:bodyPr>
            <a:normAutofit fontScale="90000"/>
          </a:bodyPr>
          <a:lstStyle/>
          <a:p>
            <a:r>
              <a:rPr lang="en-US" dirty="0" smtClean="0"/>
              <a:t>Overtime in EmpCenter</a:t>
            </a:r>
            <a:r>
              <a:rPr lang="en-US" dirty="0"/>
              <a:t/>
            </a:r>
            <a:br>
              <a:rPr lang="en-US" dirty="0"/>
            </a:br>
            <a:r>
              <a:rPr lang="en-US" sz="3100" dirty="0" smtClean="0"/>
              <a:t>Non-Exempt (hourly) </a:t>
            </a:r>
            <a:r>
              <a:rPr lang="en-US" sz="3100" dirty="0"/>
              <a:t>employees</a:t>
            </a:r>
          </a:p>
        </p:txBody>
      </p:sp>
      <p:sp>
        <p:nvSpPr>
          <p:cNvPr id="3" name="Content Placeholder 2"/>
          <p:cNvSpPr>
            <a:spLocks noGrp="1"/>
          </p:cNvSpPr>
          <p:nvPr>
            <p:ph idx="1"/>
          </p:nvPr>
        </p:nvSpPr>
        <p:spPr>
          <a:xfrm>
            <a:off x="113489" y="4182286"/>
            <a:ext cx="8534400" cy="1752600"/>
          </a:xfrm>
        </p:spPr>
        <p:txBody>
          <a:bodyPr/>
          <a:lstStyle/>
          <a:p>
            <a:r>
              <a:rPr lang="en-US" sz="1800" dirty="0" smtClean="0"/>
              <a:t>Employees should log actual “In/Out” times for the day and “Save”</a:t>
            </a:r>
          </a:p>
          <a:p>
            <a:r>
              <a:rPr lang="en-US" sz="1800" dirty="0" smtClean="0"/>
              <a:t>EmpCenter will automatically calculate the hours worked for the day</a:t>
            </a:r>
          </a:p>
          <a:p>
            <a:r>
              <a:rPr lang="en-US" sz="1800" dirty="0" smtClean="0"/>
              <a:t>A Yellow “Pin” will appear on the timesheet to designate overtime hours worked</a:t>
            </a:r>
          </a:p>
          <a:p>
            <a:endParaRPr lang="en-US" sz="1800" dirty="0" smtClean="0"/>
          </a:p>
          <a:p>
            <a:endParaRPr lang="en-US" sz="18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26" y="1752599"/>
            <a:ext cx="9067800"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3200400" y="3581400"/>
            <a:ext cx="457200"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346643" y="3471604"/>
            <a:ext cx="4054814" cy="369332"/>
          </a:xfrm>
          <a:prstGeom prst="rect">
            <a:avLst/>
          </a:prstGeom>
          <a:noFill/>
        </p:spPr>
        <p:txBody>
          <a:bodyPr wrap="square" rtlCol="0">
            <a:spAutoFit/>
          </a:bodyPr>
          <a:lstStyle/>
          <a:p>
            <a:r>
              <a:rPr lang="en-US" b="1" dirty="0" smtClean="0">
                <a:solidFill>
                  <a:srgbClr val="0070C0"/>
                </a:solidFill>
              </a:rPr>
              <a:t>Indicates exception message</a:t>
            </a:r>
            <a:endParaRPr lang="en-US" b="1" dirty="0">
              <a:solidFill>
                <a:srgbClr val="0070C0"/>
              </a:solidFill>
            </a:endParaRPr>
          </a:p>
        </p:txBody>
      </p:sp>
      <p:sp>
        <p:nvSpPr>
          <p:cNvPr id="7" name="Left Arrow 6"/>
          <p:cNvSpPr/>
          <p:nvPr/>
        </p:nvSpPr>
        <p:spPr>
          <a:xfrm>
            <a:off x="3657600" y="3612085"/>
            <a:ext cx="685800" cy="16723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536532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Welcome to EmpCenter</a:t>
            </a:r>
            <a:endParaRPr lang="en-US" dirty="0"/>
          </a:p>
        </p:txBody>
      </p:sp>
      <p:sp>
        <p:nvSpPr>
          <p:cNvPr id="3" name="Content Placeholder 2"/>
          <p:cNvSpPr>
            <a:spLocks noGrp="1"/>
          </p:cNvSpPr>
          <p:nvPr>
            <p:ph idx="1"/>
          </p:nvPr>
        </p:nvSpPr>
        <p:spPr>
          <a:xfrm>
            <a:off x="304800" y="1981200"/>
            <a:ext cx="8534400" cy="4419881"/>
          </a:xfrm>
        </p:spPr>
        <p:txBody>
          <a:bodyPr/>
          <a:lstStyle/>
          <a:p>
            <a:r>
              <a:rPr lang="en-US" sz="2000" dirty="0" smtClean="0"/>
              <a:t>EmpCenter is SDSU Research Foundation’s  web-based time reporting system that automates and standardizes the time collection and approval processes.</a:t>
            </a:r>
          </a:p>
          <a:p>
            <a:r>
              <a:rPr lang="en-US" sz="2000" dirty="0" smtClean="0"/>
              <a:t>For the pay period starting  May 16</a:t>
            </a:r>
            <a:r>
              <a:rPr lang="en-US" sz="2000" baseline="30000" dirty="0" smtClean="0"/>
              <a:t>th</a:t>
            </a:r>
            <a:r>
              <a:rPr lang="en-US" sz="2000" dirty="0" smtClean="0"/>
              <a:t>, employees will no longer receive paper time sheets and will start using EmpCenter to record their time.</a:t>
            </a:r>
          </a:p>
          <a:p>
            <a:r>
              <a:rPr lang="en-US" sz="2000" dirty="0" smtClean="0"/>
              <a:t>Employees must submit their EmpCenter timesheets to their supervisors for approval by June 1st to receive a paycheck</a:t>
            </a:r>
            <a:r>
              <a:rPr lang="en-US" sz="2000" dirty="0"/>
              <a:t> </a:t>
            </a:r>
            <a:r>
              <a:rPr lang="en-US" sz="2000" dirty="0" smtClean="0"/>
              <a:t>on the June 10</a:t>
            </a:r>
            <a:r>
              <a:rPr lang="en-US" sz="2000" baseline="30000" dirty="0" smtClean="0"/>
              <a:t>th</a:t>
            </a:r>
            <a:r>
              <a:rPr lang="en-US" sz="2000" dirty="0" smtClean="0"/>
              <a:t> pay date. </a:t>
            </a:r>
            <a:endParaRPr lang="en-US" sz="2000" dirty="0"/>
          </a:p>
          <a:p>
            <a:r>
              <a:rPr lang="en-US" sz="2000" dirty="0" smtClean="0"/>
              <a:t>The system can be accessed through your work station, your personal computer, or a mobile device.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9589" y="5943600"/>
            <a:ext cx="2615409" cy="692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84505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800664" cy="1143000"/>
          </a:xfrm>
        </p:spPr>
        <p:txBody>
          <a:bodyPr>
            <a:normAutofit fontScale="90000"/>
          </a:bodyPr>
          <a:lstStyle/>
          <a:p>
            <a:r>
              <a:rPr lang="en-US" dirty="0" smtClean="0"/>
              <a:t>Overtime in EmpCenter</a:t>
            </a:r>
            <a:r>
              <a:rPr lang="en-US" dirty="0"/>
              <a:t/>
            </a:r>
            <a:br>
              <a:rPr lang="en-US" dirty="0"/>
            </a:br>
            <a:r>
              <a:rPr lang="en-US" sz="3100" dirty="0" smtClean="0"/>
              <a:t>Non-Exempt (hourly) </a:t>
            </a:r>
            <a:r>
              <a:rPr lang="en-US" sz="3100" dirty="0"/>
              <a:t>employees</a:t>
            </a:r>
          </a:p>
        </p:txBody>
      </p:sp>
      <p:sp>
        <p:nvSpPr>
          <p:cNvPr id="3" name="Content Placeholder 2"/>
          <p:cNvSpPr>
            <a:spLocks noGrp="1"/>
          </p:cNvSpPr>
          <p:nvPr>
            <p:ph idx="1"/>
          </p:nvPr>
        </p:nvSpPr>
        <p:spPr>
          <a:xfrm>
            <a:off x="76200" y="1981200"/>
            <a:ext cx="8848725" cy="1524000"/>
          </a:xfrm>
        </p:spPr>
        <p:txBody>
          <a:bodyPr/>
          <a:lstStyle/>
          <a:p>
            <a:r>
              <a:rPr lang="en-US" sz="2000" dirty="0" smtClean="0"/>
              <a:t>Check </a:t>
            </a:r>
            <a:r>
              <a:rPr lang="en-US" sz="2000" dirty="0"/>
              <a:t>the “Exceptions” </a:t>
            </a:r>
            <a:r>
              <a:rPr lang="en-US" sz="2000" dirty="0" smtClean="0"/>
              <a:t>tab at </a:t>
            </a:r>
            <a:r>
              <a:rPr lang="en-US" sz="2000" dirty="0"/>
              <a:t>the bottom portion of the time </a:t>
            </a:r>
            <a:r>
              <a:rPr lang="en-US" sz="2000" dirty="0" smtClean="0"/>
              <a:t>sheet for information</a:t>
            </a:r>
          </a:p>
          <a:p>
            <a:r>
              <a:rPr lang="en-US" sz="2000" dirty="0" smtClean="0"/>
              <a:t>Your supervisor will review these exception messages when approving your time sheet</a:t>
            </a:r>
          </a:p>
          <a:p>
            <a:endParaRPr lang="en-US" sz="1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657600"/>
            <a:ext cx="694372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685800" y="3810000"/>
            <a:ext cx="1676400" cy="4572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056568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Exempt Employees</a:t>
            </a:r>
            <a:endParaRPr lang="en-US" dirty="0"/>
          </a:p>
        </p:txBody>
      </p:sp>
      <p:sp>
        <p:nvSpPr>
          <p:cNvPr id="3" name="Content Placeholder 2"/>
          <p:cNvSpPr>
            <a:spLocks noGrp="1"/>
          </p:cNvSpPr>
          <p:nvPr>
            <p:ph idx="1"/>
          </p:nvPr>
        </p:nvSpPr>
        <p:spPr>
          <a:xfrm>
            <a:off x="578285" y="2743200"/>
            <a:ext cx="7724464" cy="3276600"/>
          </a:xfrm>
        </p:spPr>
        <p:txBody>
          <a:bodyPr/>
          <a:lstStyle/>
          <a:p>
            <a:pPr marL="0" indent="0">
              <a:buNone/>
            </a:pPr>
            <a:r>
              <a:rPr lang="en-US" dirty="0"/>
              <a:t>Your job classification is listed at the top of your time sheet. </a:t>
            </a:r>
            <a:r>
              <a:rPr lang="en-US" dirty="0" smtClean="0"/>
              <a:t>Exempt employee </a:t>
            </a:r>
            <a:r>
              <a:rPr lang="en-US" dirty="0"/>
              <a:t>classifications include those which start with:</a:t>
            </a:r>
          </a:p>
          <a:p>
            <a:pPr lvl="1"/>
            <a:r>
              <a:rPr lang="en-US" sz="2200" dirty="0" smtClean="0"/>
              <a:t>OO</a:t>
            </a:r>
          </a:p>
          <a:p>
            <a:pPr lvl="1"/>
            <a:r>
              <a:rPr lang="en-US" sz="2200" dirty="0" smtClean="0"/>
              <a:t>SE</a:t>
            </a:r>
            <a:endParaRPr lang="en-US" sz="2200" dirty="0"/>
          </a:p>
          <a:p>
            <a:pPr lvl="1"/>
            <a:r>
              <a:rPr lang="en-US" sz="2200" dirty="0" smtClean="0"/>
              <a:t>RE, RM, RA</a:t>
            </a:r>
            <a:endParaRPr lang="en-US" sz="2200" dirty="0"/>
          </a:p>
          <a:p>
            <a:endParaRPr lang="en-US"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863" y="1941576"/>
            <a:ext cx="8686801"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5791200" y="2067948"/>
            <a:ext cx="762000" cy="3733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385882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45" y="1645591"/>
            <a:ext cx="8839199" cy="1935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Completing your time </a:t>
            </a:r>
            <a:r>
              <a:rPr lang="en-US" dirty="0"/>
              <a:t>sheet</a:t>
            </a:r>
            <a:br>
              <a:rPr lang="en-US" dirty="0"/>
            </a:br>
            <a:r>
              <a:rPr lang="en-US" sz="3100" dirty="0"/>
              <a:t>Exempt </a:t>
            </a:r>
            <a:r>
              <a:rPr lang="en-US" sz="3100" dirty="0" smtClean="0"/>
              <a:t>employees</a:t>
            </a:r>
            <a:endParaRPr lang="en-US" sz="3100" i="1" dirty="0"/>
          </a:p>
        </p:txBody>
      </p:sp>
      <p:sp>
        <p:nvSpPr>
          <p:cNvPr id="14" name="Content Placeholder 2"/>
          <p:cNvSpPr txBox="1">
            <a:spLocks/>
          </p:cNvSpPr>
          <p:nvPr/>
        </p:nvSpPr>
        <p:spPr bwMode="auto">
          <a:xfrm>
            <a:off x="381000" y="3581399"/>
            <a:ext cx="4876800" cy="289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ts val="1800"/>
              </a:spcBef>
              <a:spcAft>
                <a:spcPct val="0"/>
              </a:spcAft>
              <a:buClr>
                <a:srgbClr val="FF0000"/>
              </a:buClr>
              <a:buSzPct val="80000"/>
              <a:buFont typeface="Wingdings" pitchFamily="2" charset="2"/>
              <a:buChar char=""/>
              <a:defRPr sz="2200" kern="1200">
                <a:solidFill>
                  <a:schemeClr val="tx1"/>
                </a:solidFill>
                <a:latin typeface="+mn-lt"/>
                <a:ea typeface="+mn-ea"/>
                <a:cs typeface="+mn-cs"/>
              </a:defRPr>
            </a:lvl1pPr>
            <a:lvl2pPr marL="914400" indent="-457200" algn="l" rtl="0" eaLnBrk="1" fontAlgn="base" hangingPunct="1">
              <a:spcBef>
                <a:spcPts val="1800"/>
              </a:spcBef>
              <a:spcAft>
                <a:spcPct val="0"/>
              </a:spcAft>
              <a:buClr>
                <a:srgbClr val="FF0000"/>
              </a:buClr>
              <a:buSzPct val="80000"/>
              <a:buFont typeface="Wingdings" pitchFamily="2" charset="2"/>
              <a:buChar char=""/>
              <a:defRPr sz="2000" kern="1200">
                <a:solidFill>
                  <a:schemeClr val="tx1"/>
                </a:solidFill>
                <a:latin typeface="+mn-lt"/>
                <a:ea typeface="+mn-ea"/>
                <a:cs typeface="+mn-cs"/>
              </a:defRPr>
            </a:lvl2pPr>
            <a:lvl3pPr marL="1371600" indent="-457200" algn="l" rtl="0" eaLnBrk="1" fontAlgn="base" hangingPunct="1">
              <a:spcBef>
                <a:spcPts val="1200"/>
              </a:spcBef>
              <a:spcAft>
                <a:spcPct val="0"/>
              </a:spcAft>
              <a:buClr>
                <a:srgbClr val="FF0000"/>
              </a:buClr>
              <a:buSzPct val="80000"/>
              <a:buFont typeface="Wingdings" pitchFamily="2" charset="2"/>
              <a:buChar char=""/>
              <a:defRPr kern="1200">
                <a:solidFill>
                  <a:schemeClr val="tx1"/>
                </a:solidFill>
                <a:latin typeface="+mn-lt"/>
                <a:ea typeface="+mn-ea"/>
                <a:cs typeface="+mn-cs"/>
              </a:defRPr>
            </a:lvl3pPr>
            <a:lvl4pPr marL="1828800" indent="-457200" algn="l" rtl="0" eaLnBrk="1" fontAlgn="base" hangingPunct="1">
              <a:spcBef>
                <a:spcPts val="1200"/>
              </a:spcBef>
              <a:spcAft>
                <a:spcPct val="0"/>
              </a:spcAft>
              <a:buClr>
                <a:srgbClr val="FF0000"/>
              </a:buClr>
              <a:buSzPct val="80000"/>
              <a:buFont typeface="Wingdings" pitchFamily="2" charset="2"/>
              <a:buChar char=""/>
              <a:defRPr sz="1600" kern="1200">
                <a:solidFill>
                  <a:schemeClr val="tx1"/>
                </a:solidFill>
                <a:latin typeface="+mn-lt"/>
                <a:ea typeface="+mn-ea"/>
                <a:cs typeface="+mn-cs"/>
              </a:defRPr>
            </a:lvl4pPr>
            <a:lvl5pPr marL="2286000" indent="-457200" algn="l" rtl="0" eaLnBrk="1" fontAlgn="base" hangingPunct="1">
              <a:spcBef>
                <a:spcPts val="1200"/>
              </a:spcBef>
              <a:spcAft>
                <a:spcPct val="0"/>
              </a:spcAft>
              <a:buClr>
                <a:srgbClr val="FF0000"/>
              </a:buClr>
              <a:buSzPct val="80000"/>
              <a:buFont typeface="Wingdings" pitchFamily="2" charset="2"/>
              <a:buChar char=""/>
              <a:defRPr sz="1600" kern="1200">
                <a:solidFill>
                  <a:schemeClr val="tx1"/>
                </a:solidFill>
                <a:latin typeface="+mn-lt"/>
                <a:ea typeface="+mn-ea"/>
                <a:cs typeface="+mn-cs"/>
              </a:defRPr>
            </a:lvl5pPr>
            <a:lvl6pPr marL="2743200" indent="-457200" algn="l" defTabSz="914400" rtl="0" eaLnBrk="1" latinLnBrk="0" hangingPunct="1">
              <a:spcBef>
                <a:spcPts val="1200"/>
              </a:spcBef>
              <a:buClr>
                <a:schemeClr val="accent6"/>
              </a:buClr>
              <a:buSzPct val="90000"/>
              <a:buFont typeface="Wingdings" pitchFamily="2" charset="2"/>
              <a:buChar char=""/>
              <a:defRPr sz="1600" kern="1200">
                <a:solidFill>
                  <a:schemeClr val="tx1"/>
                </a:solidFill>
                <a:latin typeface="+mn-lt"/>
                <a:ea typeface="+mn-ea"/>
                <a:cs typeface="+mn-cs"/>
              </a:defRPr>
            </a:lvl6pPr>
            <a:lvl7pPr marL="3200400" indent="-457200" algn="l" defTabSz="914400" rtl="0" eaLnBrk="1" latinLnBrk="0" hangingPunct="1">
              <a:spcBef>
                <a:spcPts val="1200"/>
              </a:spcBef>
              <a:buClr>
                <a:schemeClr val="accent1"/>
              </a:buClr>
              <a:buSzPct val="70000"/>
              <a:buFont typeface="Wingdings" pitchFamily="2" charset="2"/>
              <a:buChar char="¢"/>
              <a:defRPr sz="1600" kern="1200" baseline="0">
                <a:solidFill>
                  <a:schemeClr val="tx1"/>
                </a:solidFill>
                <a:latin typeface="+mn-lt"/>
                <a:ea typeface="+mn-ea"/>
                <a:cs typeface="+mn-cs"/>
              </a:defRPr>
            </a:lvl7pPr>
            <a:lvl8pPr marL="3657600" indent="-457200" algn="l" defTabSz="914400" rtl="0" eaLnBrk="1" latinLnBrk="0" hangingPunct="1">
              <a:spcBef>
                <a:spcPts val="1200"/>
              </a:spcBef>
              <a:buClr>
                <a:schemeClr val="accent3"/>
              </a:buClr>
              <a:buFont typeface="Courier New" pitchFamily="49" charset="0"/>
              <a:buChar char="o"/>
              <a:defRPr sz="1600" kern="1200" baseline="0">
                <a:solidFill>
                  <a:schemeClr val="tx1"/>
                </a:solidFill>
                <a:latin typeface="+mn-lt"/>
                <a:ea typeface="+mn-ea"/>
                <a:cs typeface="+mn-cs"/>
              </a:defRPr>
            </a:lvl8pPr>
            <a:lvl9pPr marL="4114800" indent="-457200" algn="l" defTabSz="914400" rtl="0" eaLnBrk="1" latinLnBrk="0" hangingPunct="1">
              <a:spcBef>
                <a:spcPts val="1200"/>
              </a:spcBef>
              <a:buClr>
                <a:schemeClr val="accent5"/>
              </a:buClr>
              <a:buFont typeface="Arial" pitchFamily="34" charset="0"/>
              <a:buChar char="•"/>
              <a:defRPr sz="1600" kern="1200" baseline="0">
                <a:solidFill>
                  <a:schemeClr val="tx1"/>
                </a:solidFill>
                <a:latin typeface="+mn-lt"/>
                <a:ea typeface="+mn-ea"/>
                <a:cs typeface="+mn-cs"/>
              </a:defRPr>
            </a:lvl9pPr>
          </a:lstStyle>
          <a:p>
            <a:pPr marL="457200" lvl="1">
              <a:spcBef>
                <a:spcPts val="300"/>
              </a:spcBef>
              <a:buFont typeface="Wingdings" pitchFamily="2" charset="2"/>
              <a:buChar char=""/>
            </a:pPr>
            <a:r>
              <a:rPr lang="en-US" dirty="0" smtClean="0">
                <a:solidFill>
                  <a:prstClr val="black"/>
                </a:solidFill>
              </a:rPr>
              <a:t>Exempt employees log exception time only. </a:t>
            </a:r>
          </a:p>
          <a:p>
            <a:pPr marL="457200" lvl="1">
              <a:spcBef>
                <a:spcPts val="300"/>
              </a:spcBef>
              <a:buFont typeface="Wingdings" pitchFamily="2" charset="2"/>
              <a:buChar char=""/>
            </a:pPr>
            <a:endParaRPr lang="en-US" dirty="0">
              <a:solidFill>
                <a:prstClr val="black"/>
              </a:solidFill>
            </a:endParaRPr>
          </a:p>
          <a:p>
            <a:pPr marL="457200" lvl="1">
              <a:spcBef>
                <a:spcPts val="300"/>
              </a:spcBef>
              <a:buFont typeface="Wingdings" pitchFamily="2" charset="2"/>
              <a:buChar char=""/>
            </a:pPr>
            <a:r>
              <a:rPr lang="en-US" dirty="0" smtClean="0">
                <a:solidFill>
                  <a:prstClr val="black"/>
                </a:solidFill>
              </a:rPr>
              <a:t>Click </a:t>
            </a:r>
            <a:r>
              <a:rPr lang="en-US" dirty="0">
                <a:solidFill>
                  <a:prstClr val="black"/>
                </a:solidFill>
              </a:rPr>
              <a:t>on “Please Select” down arrow under “Earn </a:t>
            </a:r>
            <a:r>
              <a:rPr lang="en-US" dirty="0" smtClean="0">
                <a:solidFill>
                  <a:prstClr val="black"/>
                </a:solidFill>
              </a:rPr>
              <a:t>Code.”</a:t>
            </a:r>
            <a:endParaRPr lang="en-US" dirty="0">
              <a:solidFill>
                <a:prstClr val="black"/>
              </a:solidFill>
            </a:endParaRPr>
          </a:p>
          <a:p>
            <a:pPr>
              <a:spcBef>
                <a:spcPts val="300"/>
              </a:spcBef>
            </a:pPr>
            <a:endParaRPr lang="en-US" sz="2000" dirty="0" smtClean="0">
              <a:solidFill>
                <a:prstClr val="black"/>
              </a:solidFill>
            </a:endParaRPr>
          </a:p>
          <a:p>
            <a:pPr>
              <a:spcBef>
                <a:spcPts val="300"/>
              </a:spcBef>
            </a:pPr>
            <a:r>
              <a:rPr lang="en-US" sz="2000" dirty="0" smtClean="0">
                <a:solidFill>
                  <a:prstClr val="black"/>
                </a:solidFill>
              </a:rPr>
              <a:t>This </a:t>
            </a:r>
            <a:r>
              <a:rPr lang="en-US" sz="2000" dirty="0">
                <a:solidFill>
                  <a:prstClr val="black"/>
                </a:solidFill>
              </a:rPr>
              <a:t>will provide the list of exceptions that can be logged.  </a:t>
            </a:r>
            <a:endParaRPr lang="en-US" sz="2000" dirty="0" smtClean="0">
              <a:solidFill>
                <a:prstClr val="black"/>
              </a:solidFill>
            </a:endParaRPr>
          </a:p>
          <a:p>
            <a:pPr>
              <a:spcBef>
                <a:spcPts val="300"/>
              </a:spcBef>
            </a:pPr>
            <a:endParaRPr lang="en-US" sz="1600" dirty="0" smtClean="0">
              <a:solidFill>
                <a:prstClr val="black"/>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537296"/>
            <a:ext cx="3048000" cy="3095625"/>
          </a:xfrm>
          <a:prstGeom prst="rect">
            <a:avLst/>
          </a:prstGeom>
          <a:noFill/>
          <a:ln w="76200">
            <a:solidFill>
              <a:schemeClr val="accent4">
                <a:lumMod val="40000"/>
                <a:lumOff val="6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4" name="Oval 3"/>
          <p:cNvSpPr/>
          <p:nvPr/>
        </p:nvSpPr>
        <p:spPr>
          <a:xfrm>
            <a:off x="1692067" y="2895600"/>
            <a:ext cx="457200" cy="3048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Down Arrow 6"/>
          <p:cNvSpPr/>
          <p:nvPr/>
        </p:nvSpPr>
        <p:spPr>
          <a:xfrm>
            <a:off x="1722333" y="2194396"/>
            <a:ext cx="396667"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extBox 7"/>
          <p:cNvSpPr txBox="1"/>
          <p:nvPr/>
        </p:nvSpPr>
        <p:spPr>
          <a:xfrm>
            <a:off x="5600700" y="2057400"/>
            <a:ext cx="2819400" cy="369332"/>
          </a:xfrm>
          <a:prstGeom prst="rect">
            <a:avLst/>
          </a:prstGeom>
          <a:solidFill>
            <a:schemeClr val="bg1"/>
          </a:solidFill>
          <a:ln w="57150">
            <a:solidFill>
              <a:schemeClr val="accent4">
                <a:lumMod val="60000"/>
                <a:lumOff val="40000"/>
              </a:schemeClr>
            </a:solidFill>
          </a:ln>
        </p:spPr>
        <p:txBody>
          <a:bodyPr wrap="square" rtlCol="0">
            <a:spAutoFit/>
          </a:bodyPr>
          <a:lstStyle/>
          <a:p>
            <a:pPr algn="ctr"/>
            <a:r>
              <a:rPr lang="en-US" b="1" dirty="0" smtClean="0">
                <a:solidFill>
                  <a:prstClr val="black"/>
                </a:solidFill>
              </a:rPr>
              <a:t>Exception Time Options</a:t>
            </a:r>
            <a:endParaRPr lang="en-US" b="1" dirty="0">
              <a:solidFill>
                <a:prstClr val="black"/>
              </a:solidFill>
            </a:endParaRPr>
          </a:p>
        </p:txBody>
      </p:sp>
    </p:spTree>
    <p:extLst>
      <p:ext uri="{BB962C8B-B14F-4D97-AF65-F5344CB8AC3E}">
        <p14:creationId xmlns:p14="http://schemas.microsoft.com/office/powerpoint/2010/main" val="14078122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267" y="152400"/>
            <a:ext cx="7343464" cy="1143000"/>
          </a:xfrm>
        </p:spPr>
        <p:txBody>
          <a:bodyPr>
            <a:normAutofit fontScale="90000"/>
          </a:bodyPr>
          <a:lstStyle/>
          <a:p>
            <a:r>
              <a:rPr lang="en-US" dirty="0" smtClean="0"/>
              <a:t>Completing your time </a:t>
            </a:r>
            <a:r>
              <a:rPr lang="en-US" dirty="0"/>
              <a:t>sheet</a:t>
            </a:r>
            <a:br>
              <a:rPr lang="en-US" dirty="0"/>
            </a:br>
            <a:r>
              <a:rPr lang="en-US" sz="3100" dirty="0"/>
              <a:t>Exempt </a:t>
            </a:r>
            <a:r>
              <a:rPr lang="en-US" sz="3100" dirty="0" smtClean="0"/>
              <a:t>employees</a:t>
            </a:r>
            <a:endParaRPr lang="en-US" sz="3100" i="1" dirty="0"/>
          </a:p>
        </p:txBody>
      </p:sp>
      <p:sp>
        <p:nvSpPr>
          <p:cNvPr id="3" name="Content Placeholder 2"/>
          <p:cNvSpPr>
            <a:spLocks noGrp="1"/>
          </p:cNvSpPr>
          <p:nvPr>
            <p:ph idx="1"/>
          </p:nvPr>
        </p:nvSpPr>
        <p:spPr>
          <a:xfrm>
            <a:off x="175538" y="3810000"/>
            <a:ext cx="8854162" cy="1828800"/>
          </a:xfrm>
        </p:spPr>
        <p:txBody>
          <a:bodyPr/>
          <a:lstStyle/>
          <a:p>
            <a:pPr>
              <a:spcBef>
                <a:spcPts val="300"/>
              </a:spcBef>
            </a:pPr>
            <a:r>
              <a:rPr lang="en-US" sz="1800" dirty="0" smtClean="0"/>
              <a:t>After selecting your earn code you </a:t>
            </a:r>
            <a:r>
              <a:rPr lang="en-US" sz="1800" dirty="0"/>
              <a:t>will be able to log the hours for the exceptions</a:t>
            </a:r>
            <a:r>
              <a:rPr lang="en-US" sz="1800" dirty="0" smtClean="0"/>
              <a:t>.</a:t>
            </a:r>
          </a:p>
          <a:p>
            <a:pPr marL="0" indent="0">
              <a:spcBef>
                <a:spcPts val="300"/>
              </a:spcBef>
              <a:buNone/>
            </a:pPr>
            <a:r>
              <a:rPr lang="en-US" sz="1800" dirty="0" smtClean="0"/>
              <a:t> </a:t>
            </a:r>
          </a:p>
          <a:p>
            <a:pPr>
              <a:spcBef>
                <a:spcPts val="300"/>
              </a:spcBef>
            </a:pPr>
            <a:r>
              <a:rPr lang="en-US" sz="1800" dirty="0" smtClean="0"/>
              <a:t>To report hours for a different earn code, click the green “plus” sign at the front of a row to add another row to your time sheet.</a:t>
            </a:r>
          </a:p>
          <a:p>
            <a:pPr>
              <a:spcBef>
                <a:spcPts val="300"/>
              </a:spcBef>
            </a:pPr>
            <a:endParaRPr lang="en-US" sz="1800" dirty="0" smtClean="0"/>
          </a:p>
          <a:p>
            <a:pPr>
              <a:spcBef>
                <a:spcPts val="300"/>
              </a:spcBef>
            </a:pPr>
            <a:r>
              <a:rPr lang="en-US" sz="1800" dirty="0" smtClean="0"/>
              <a:t>Select the appropriate earn code and add the hours to your time sheet.</a:t>
            </a:r>
          </a:p>
          <a:p>
            <a:pPr>
              <a:spcBef>
                <a:spcPts val="300"/>
              </a:spcBef>
            </a:pPr>
            <a:endParaRPr lang="en-US" sz="18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38" y="1524000"/>
            <a:ext cx="9082762"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p:cNvSpPr txBox="1">
            <a:spLocks/>
          </p:cNvSpPr>
          <p:nvPr/>
        </p:nvSpPr>
        <p:spPr bwMode="auto">
          <a:xfrm>
            <a:off x="116794" y="5791200"/>
            <a:ext cx="7696199" cy="588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ts val="1800"/>
              </a:spcBef>
              <a:spcAft>
                <a:spcPct val="0"/>
              </a:spcAft>
              <a:buClr>
                <a:srgbClr val="FF0000"/>
              </a:buClr>
              <a:buSzPct val="80000"/>
              <a:buFont typeface="Wingdings" pitchFamily="2" charset="2"/>
              <a:buChar char=""/>
              <a:defRPr sz="2200" kern="1200">
                <a:solidFill>
                  <a:schemeClr val="tx1"/>
                </a:solidFill>
                <a:latin typeface="+mn-lt"/>
                <a:ea typeface="+mn-ea"/>
                <a:cs typeface="+mn-cs"/>
              </a:defRPr>
            </a:lvl1pPr>
            <a:lvl2pPr marL="914400" indent="-457200" algn="l" rtl="0" eaLnBrk="1" fontAlgn="base" hangingPunct="1">
              <a:spcBef>
                <a:spcPts val="1800"/>
              </a:spcBef>
              <a:spcAft>
                <a:spcPct val="0"/>
              </a:spcAft>
              <a:buClr>
                <a:srgbClr val="FF0000"/>
              </a:buClr>
              <a:buSzPct val="80000"/>
              <a:buFont typeface="Wingdings" pitchFamily="2" charset="2"/>
              <a:buChar char=""/>
              <a:defRPr sz="2000" kern="1200">
                <a:solidFill>
                  <a:schemeClr val="tx1"/>
                </a:solidFill>
                <a:latin typeface="+mn-lt"/>
                <a:ea typeface="+mn-ea"/>
                <a:cs typeface="+mn-cs"/>
              </a:defRPr>
            </a:lvl2pPr>
            <a:lvl3pPr marL="1371600" indent="-457200" algn="l" rtl="0" eaLnBrk="1" fontAlgn="base" hangingPunct="1">
              <a:spcBef>
                <a:spcPts val="1200"/>
              </a:spcBef>
              <a:spcAft>
                <a:spcPct val="0"/>
              </a:spcAft>
              <a:buClr>
                <a:srgbClr val="FF0000"/>
              </a:buClr>
              <a:buSzPct val="80000"/>
              <a:buFont typeface="Wingdings" pitchFamily="2" charset="2"/>
              <a:buChar char=""/>
              <a:defRPr kern="1200">
                <a:solidFill>
                  <a:schemeClr val="tx1"/>
                </a:solidFill>
                <a:latin typeface="+mn-lt"/>
                <a:ea typeface="+mn-ea"/>
                <a:cs typeface="+mn-cs"/>
              </a:defRPr>
            </a:lvl3pPr>
            <a:lvl4pPr marL="1828800" indent="-457200" algn="l" rtl="0" eaLnBrk="1" fontAlgn="base" hangingPunct="1">
              <a:spcBef>
                <a:spcPts val="1200"/>
              </a:spcBef>
              <a:spcAft>
                <a:spcPct val="0"/>
              </a:spcAft>
              <a:buClr>
                <a:srgbClr val="FF0000"/>
              </a:buClr>
              <a:buSzPct val="80000"/>
              <a:buFont typeface="Wingdings" pitchFamily="2" charset="2"/>
              <a:buChar char=""/>
              <a:defRPr sz="1600" kern="1200">
                <a:solidFill>
                  <a:schemeClr val="tx1"/>
                </a:solidFill>
                <a:latin typeface="+mn-lt"/>
                <a:ea typeface="+mn-ea"/>
                <a:cs typeface="+mn-cs"/>
              </a:defRPr>
            </a:lvl4pPr>
            <a:lvl5pPr marL="2286000" indent="-457200" algn="l" rtl="0" eaLnBrk="1" fontAlgn="base" hangingPunct="1">
              <a:spcBef>
                <a:spcPts val="1200"/>
              </a:spcBef>
              <a:spcAft>
                <a:spcPct val="0"/>
              </a:spcAft>
              <a:buClr>
                <a:srgbClr val="FF0000"/>
              </a:buClr>
              <a:buSzPct val="80000"/>
              <a:buFont typeface="Wingdings" pitchFamily="2" charset="2"/>
              <a:buChar char=""/>
              <a:defRPr sz="1600" kern="1200">
                <a:solidFill>
                  <a:schemeClr val="tx1"/>
                </a:solidFill>
                <a:latin typeface="+mn-lt"/>
                <a:ea typeface="+mn-ea"/>
                <a:cs typeface="+mn-cs"/>
              </a:defRPr>
            </a:lvl5pPr>
            <a:lvl6pPr marL="2743200" indent="-457200" algn="l" defTabSz="914400" rtl="0" eaLnBrk="1" latinLnBrk="0" hangingPunct="1">
              <a:spcBef>
                <a:spcPts val="1200"/>
              </a:spcBef>
              <a:buClr>
                <a:schemeClr val="accent6"/>
              </a:buClr>
              <a:buSzPct val="90000"/>
              <a:buFont typeface="Wingdings" pitchFamily="2" charset="2"/>
              <a:buChar char=""/>
              <a:defRPr sz="1600" kern="1200">
                <a:solidFill>
                  <a:schemeClr val="tx1"/>
                </a:solidFill>
                <a:latin typeface="+mn-lt"/>
                <a:ea typeface="+mn-ea"/>
                <a:cs typeface="+mn-cs"/>
              </a:defRPr>
            </a:lvl6pPr>
            <a:lvl7pPr marL="3200400" indent="-457200" algn="l" defTabSz="914400" rtl="0" eaLnBrk="1" latinLnBrk="0" hangingPunct="1">
              <a:spcBef>
                <a:spcPts val="1200"/>
              </a:spcBef>
              <a:buClr>
                <a:schemeClr val="accent1"/>
              </a:buClr>
              <a:buSzPct val="70000"/>
              <a:buFont typeface="Wingdings" pitchFamily="2" charset="2"/>
              <a:buChar char="¢"/>
              <a:defRPr sz="1600" kern="1200" baseline="0">
                <a:solidFill>
                  <a:schemeClr val="tx1"/>
                </a:solidFill>
                <a:latin typeface="+mn-lt"/>
                <a:ea typeface="+mn-ea"/>
                <a:cs typeface="+mn-cs"/>
              </a:defRPr>
            </a:lvl7pPr>
            <a:lvl8pPr marL="3657600" indent="-457200" algn="l" defTabSz="914400" rtl="0" eaLnBrk="1" latinLnBrk="0" hangingPunct="1">
              <a:spcBef>
                <a:spcPts val="1200"/>
              </a:spcBef>
              <a:buClr>
                <a:schemeClr val="accent3"/>
              </a:buClr>
              <a:buFont typeface="Courier New" pitchFamily="49" charset="0"/>
              <a:buChar char="o"/>
              <a:defRPr sz="1600" kern="1200" baseline="0">
                <a:solidFill>
                  <a:schemeClr val="tx1"/>
                </a:solidFill>
                <a:latin typeface="+mn-lt"/>
                <a:ea typeface="+mn-ea"/>
                <a:cs typeface="+mn-cs"/>
              </a:defRPr>
            </a:lvl8pPr>
            <a:lvl9pPr marL="4114800" indent="-457200" algn="l" defTabSz="914400" rtl="0" eaLnBrk="1" latinLnBrk="0" hangingPunct="1">
              <a:spcBef>
                <a:spcPts val="1200"/>
              </a:spcBef>
              <a:buClr>
                <a:schemeClr val="accent5"/>
              </a:buClr>
              <a:buFont typeface="Arial" pitchFamily="34" charset="0"/>
              <a:buChar char="•"/>
              <a:defRPr sz="1600" kern="1200" baseline="0">
                <a:solidFill>
                  <a:schemeClr val="tx1"/>
                </a:solidFill>
                <a:latin typeface="+mn-lt"/>
                <a:ea typeface="+mn-ea"/>
                <a:cs typeface="+mn-cs"/>
              </a:defRPr>
            </a:lvl9pPr>
          </a:lstStyle>
          <a:p>
            <a:pPr marL="0" indent="0">
              <a:spcBef>
                <a:spcPts val="300"/>
              </a:spcBef>
              <a:buFont typeface="Wingdings" pitchFamily="2" charset="2"/>
              <a:buNone/>
            </a:pPr>
            <a:endParaRPr lang="en-US" sz="1600" dirty="0">
              <a:solidFill>
                <a:prstClr val="black"/>
              </a:solidFill>
            </a:endParaRPr>
          </a:p>
        </p:txBody>
      </p:sp>
      <p:sp>
        <p:nvSpPr>
          <p:cNvPr id="6" name="Up Arrow 5"/>
          <p:cNvSpPr/>
          <p:nvPr/>
        </p:nvSpPr>
        <p:spPr>
          <a:xfrm>
            <a:off x="61238" y="3319642"/>
            <a:ext cx="324027" cy="26175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Left Arrow 6"/>
          <p:cNvSpPr/>
          <p:nvPr/>
        </p:nvSpPr>
        <p:spPr>
          <a:xfrm>
            <a:off x="5562600" y="2438400"/>
            <a:ext cx="381000" cy="2286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extBox 7"/>
          <p:cNvSpPr txBox="1"/>
          <p:nvPr/>
        </p:nvSpPr>
        <p:spPr>
          <a:xfrm>
            <a:off x="6096000" y="2245707"/>
            <a:ext cx="1905000" cy="646331"/>
          </a:xfrm>
          <a:prstGeom prst="rect">
            <a:avLst/>
          </a:prstGeom>
          <a:solidFill>
            <a:schemeClr val="bg2">
              <a:lumMod val="75000"/>
            </a:schemeClr>
          </a:solidFill>
        </p:spPr>
        <p:txBody>
          <a:bodyPr wrap="square" rtlCol="0">
            <a:spAutoFit/>
          </a:bodyPr>
          <a:lstStyle/>
          <a:p>
            <a:r>
              <a:rPr lang="en-US" dirty="0" smtClean="0">
                <a:solidFill>
                  <a:prstClr val="black"/>
                </a:solidFill>
              </a:rPr>
              <a:t>Enter sick leave hours for 2/20</a:t>
            </a:r>
            <a:endParaRPr lang="en-US" dirty="0">
              <a:solidFill>
                <a:prstClr val="black"/>
              </a:solidFill>
            </a:endParaRPr>
          </a:p>
        </p:txBody>
      </p:sp>
    </p:spTree>
    <p:extLst>
      <p:ext uri="{BB962C8B-B14F-4D97-AF65-F5344CB8AC3E}">
        <p14:creationId xmlns:p14="http://schemas.microsoft.com/office/powerpoint/2010/main" val="40486464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Completing your time </a:t>
            </a:r>
            <a:r>
              <a:rPr lang="en-US" dirty="0"/>
              <a:t>sheet</a:t>
            </a:r>
            <a:br>
              <a:rPr lang="en-US" dirty="0"/>
            </a:br>
            <a:r>
              <a:rPr lang="en-US" sz="3100" dirty="0"/>
              <a:t>Exempt </a:t>
            </a:r>
            <a:r>
              <a:rPr lang="en-US" sz="3100" dirty="0" smtClean="0"/>
              <a:t>employees</a:t>
            </a:r>
            <a:endParaRPr lang="en-US" sz="3100" i="1" dirty="0"/>
          </a:p>
        </p:txBody>
      </p:sp>
      <p:sp>
        <p:nvSpPr>
          <p:cNvPr id="3" name="Content Placeholder 2"/>
          <p:cNvSpPr>
            <a:spLocks noGrp="1"/>
          </p:cNvSpPr>
          <p:nvPr>
            <p:ph idx="1"/>
          </p:nvPr>
        </p:nvSpPr>
        <p:spPr>
          <a:xfrm>
            <a:off x="228600" y="4800600"/>
            <a:ext cx="8534400" cy="1777859"/>
          </a:xfrm>
        </p:spPr>
        <p:txBody>
          <a:bodyPr/>
          <a:lstStyle/>
          <a:p>
            <a:r>
              <a:rPr lang="en-US" sz="2000" dirty="0" smtClean="0"/>
              <a:t>Hit </a:t>
            </a:r>
            <a:r>
              <a:rPr lang="en-US" sz="2000" dirty="0"/>
              <a:t>the “Save” button to </a:t>
            </a:r>
            <a:r>
              <a:rPr lang="en-US" sz="2000" dirty="0" smtClean="0"/>
              <a:t>save the </a:t>
            </a:r>
            <a:r>
              <a:rPr lang="en-US" sz="2000" dirty="0"/>
              <a:t>time logged in your time </a:t>
            </a:r>
            <a:r>
              <a:rPr lang="en-US" sz="2000" dirty="0" smtClean="0"/>
              <a:t>sheet. </a:t>
            </a:r>
          </a:p>
          <a:p>
            <a:r>
              <a:rPr lang="en-US" sz="2000" dirty="0" smtClean="0"/>
              <a:t>A </a:t>
            </a:r>
            <a:r>
              <a:rPr lang="en-US" sz="2000" dirty="0"/>
              <a:t>“Data Saved” notation </a:t>
            </a:r>
            <a:r>
              <a:rPr lang="en-US" sz="2000" dirty="0" smtClean="0"/>
              <a:t>will </a:t>
            </a:r>
            <a:r>
              <a:rPr lang="en-US" sz="2000" dirty="0"/>
              <a:t>appear to show that the information has been retained.</a:t>
            </a:r>
          </a:p>
          <a:p>
            <a:endParaRPr lang="en-US" sz="16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6" y="1707022"/>
            <a:ext cx="9121744" cy="3013593"/>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4" name="Oval 3"/>
          <p:cNvSpPr/>
          <p:nvPr/>
        </p:nvSpPr>
        <p:spPr>
          <a:xfrm>
            <a:off x="1960548" y="1693136"/>
            <a:ext cx="685800"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Left Arrow 4"/>
          <p:cNvSpPr/>
          <p:nvPr/>
        </p:nvSpPr>
        <p:spPr>
          <a:xfrm>
            <a:off x="4495800" y="1635452"/>
            <a:ext cx="1050866" cy="48639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8674726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Exception Messages</a:t>
            </a:r>
            <a:br>
              <a:rPr lang="en-US" dirty="0" smtClean="0"/>
            </a:br>
            <a:r>
              <a:rPr lang="en-US" sz="3600" dirty="0" smtClean="0"/>
              <a:t>All employees</a:t>
            </a:r>
            <a:endParaRPr lang="en-US" sz="3600" dirty="0"/>
          </a:p>
        </p:txBody>
      </p:sp>
      <p:sp>
        <p:nvSpPr>
          <p:cNvPr id="3" name="Content Placeholder 2"/>
          <p:cNvSpPr>
            <a:spLocks noGrp="1"/>
          </p:cNvSpPr>
          <p:nvPr>
            <p:ph idx="1"/>
          </p:nvPr>
        </p:nvSpPr>
        <p:spPr>
          <a:xfrm>
            <a:off x="304800" y="1981201"/>
            <a:ext cx="8458200" cy="4114800"/>
          </a:xfrm>
        </p:spPr>
        <p:txBody>
          <a:bodyPr/>
          <a:lstStyle/>
          <a:p>
            <a:r>
              <a:rPr lang="en-US" sz="2000" dirty="0" smtClean="0"/>
              <a:t>The “Exceptions” area at the bottom of the time sheet will note issues with your time sheet.  </a:t>
            </a:r>
          </a:p>
          <a:p>
            <a:pPr marL="457200" lvl="1" indent="0">
              <a:buNone/>
            </a:pPr>
            <a:r>
              <a:rPr lang="en-US" dirty="0" smtClean="0"/>
              <a:t>Exception </a:t>
            </a:r>
            <a:r>
              <a:rPr lang="en-US" dirty="0"/>
              <a:t>messages are color-coded to identify the level of severity: </a:t>
            </a:r>
          </a:p>
          <a:p>
            <a:pPr lvl="1"/>
            <a:r>
              <a:rPr lang="en-US" b="1" dirty="0"/>
              <a:t>White</a:t>
            </a:r>
            <a:r>
              <a:rPr lang="en-US" dirty="0"/>
              <a:t>: No exceptions or only informational messages present</a:t>
            </a:r>
          </a:p>
          <a:p>
            <a:pPr lvl="1"/>
            <a:r>
              <a:rPr lang="en-US" b="1" dirty="0"/>
              <a:t>Yellow</a:t>
            </a:r>
            <a:r>
              <a:rPr lang="en-US" dirty="0"/>
              <a:t>: Warnings present</a:t>
            </a:r>
          </a:p>
          <a:p>
            <a:pPr lvl="1"/>
            <a:r>
              <a:rPr lang="en-US" b="1" dirty="0"/>
              <a:t>Red</a:t>
            </a:r>
            <a:r>
              <a:rPr lang="en-US" dirty="0"/>
              <a:t>: Errors present</a:t>
            </a:r>
          </a:p>
          <a:p>
            <a:r>
              <a:rPr lang="en-US" sz="2000" dirty="0"/>
              <a:t>Errors </a:t>
            </a:r>
            <a:r>
              <a:rPr lang="en-US" sz="2000" dirty="0" smtClean="0"/>
              <a:t>(</a:t>
            </a:r>
            <a:r>
              <a:rPr lang="en-US" sz="2000" b="1" dirty="0" smtClean="0"/>
              <a:t>Red</a:t>
            </a:r>
            <a:r>
              <a:rPr lang="en-US" sz="2000" dirty="0" smtClean="0"/>
              <a:t>) must </a:t>
            </a:r>
            <a:r>
              <a:rPr lang="en-US" sz="2000" dirty="0"/>
              <a:t>be corrected prior to saving and submitting your time </a:t>
            </a:r>
            <a:r>
              <a:rPr lang="en-US" sz="2000" dirty="0" smtClean="0"/>
              <a:t>sheet.</a:t>
            </a:r>
            <a:endParaRPr lang="en-US" sz="2000" dirty="0"/>
          </a:p>
          <a:p>
            <a:pPr marL="0" indent="0">
              <a:buNone/>
            </a:pPr>
            <a:endParaRPr lang="en-US" dirty="0"/>
          </a:p>
        </p:txBody>
      </p:sp>
    </p:spTree>
    <p:extLst>
      <p:ext uri="{BB962C8B-B14F-4D97-AF65-F5344CB8AC3E}">
        <p14:creationId xmlns:p14="http://schemas.microsoft.com/office/powerpoint/2010/main" val="27467756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rPr>
              <a:t>Exception Messages</a:t>
            </a:r>
            <a:br>
              <a:rPr lang="en-US" dirty="0" smtClean="0">
                <a:effectLst/>
              </a:rPr>
            </a:br>
            <a:r>
              <a:rPr lang="en-US" sz="3100" dirty="0" smtClean="0"/>
              <a:t>All employees</a:t>
            </a:r>
            <a:endParaRPr lang="en-US" sz="3100" dirty="0">
              <a:effectLst/>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1746801"/>
            <a:ext cx="9067800" cy="2506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81000" y="4253768"/>
            <a:ext cx="8153400" cy="1554272"/>
          </a:xfrm>
          <a:prstGeom prst="rect">
            <a:avLst/>
          </a:prstGeom>
        </p:spPr>
        <p:txBody>
          <a:bodyPr wrap="square">
            <a:spAutoFit/>
          </a:bodyPr>
          <a:lstStyle/>
          <a:p>
            <a:pPr marL="457200" indent="-457200">
              <a:spcBef>
                <a:spcPts val="1800"/>
              </a:spcBef>
              <a:buClr>
                <a:srgbClr val="FF0000"/>
              </a:buClr>
              <a:buSzPct val="80000"/>
              <a:buFont typeface="Wingdings" pitchFamily="2" charset="2"/>
              <a:buChar char=""/>
            </a:pPr>
            <a:r>
              <a:rPr lang="en-US" sz="2000" dirty="0" smtClean="0">
                <a:solidFill>
                  <a:prstClr val="black"/>
                </a:solidFill>
                <a:latin typeface="Calibri"/>
              </a:rPr>
              <a:t>A “pin” icon indicates there may be a problem with the information entered on the timesheet</a:t>
            </a:r>
          </a:p>
          <a:p>
            <a:pPr marL="457200" indent="-457200">
              <a:spcBef>
                <a:spcPts val="1800"/>
              </a:spcBef>
              <a:buClr>
                <a:srgbClr val="FF0000"/>
              </a:buClr>
              <a:buSzPct val="80000"/>
              <a:buFont typeface="Wingdings" pitchFamily="2" charset="2"/>
              <a:buChar char=""/>
            </a:pPr>
            <a:r>
              <a:rPr lang="en-US" sz="2000" dirty="0" smtClean="0">
                <a:solidFill>
                  <a:prstClr val="black"/>
                </a:solidFill>
                <a:latin typeface="Calibri"/>
              </a:rPr>
              <a:t>Red level exceptions need to be corrected before the time sheet is submitted</a:t>
            </a:r>
            <a:endParaRPr lang="en-US" sz="2000" dirty="0">
              <a:solidFill>
                <a:prstClr val="black"/>
              </a:solidFill>
              <a:latin typeface="Calibri"/>
            </a:endParaRPr>
          </a:p>
        </p:txBody>
      </p:sp>
      <p:sp>
        <p:nvSpPr>
          <p:cNvPr id="9" name="Oval 8"/>
          <p:cNvSpPr/>
          <p:nvPr/>
        </p:nvSpPr>
        <p:spPr>
          <a:xfrm>
            <a:off x="2438400" y="2965650"/>
            <a:ext cx="710184" cy="40334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Up Arrow 9"/>
          <p:cNvSpPr/>
          <p:nvPr/>
        </p:nvSpPr>
        <p:spPr>
          <a:xfrm>
            <a:off x="6285614" y="2133600"/>
            <a:ext cx="457200" cy="64487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Oval 15"/>
          <p:cNvSpPr/>
          <p:nvPr/>
        </p:nvSpPr>
        <p:spPr>
          <a:xfrm>
            <a:off x="4038600" y="3126539"/>
            <a:ext cx="723900" cy="3894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0071500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rPr>
              <a:t>Exception Messages</a:t>
            </a:r>
            <a:br>
              <a:rPr lang="en-US" dirty="0" smtClean="0">
                <a:effectLst/>
              </a:rPr>
            </a:br>
            <a:r>
              <a:rPr lang="en-US" sz="3100" dirty="0" smtClean="0"/>
              <a:t>All employees</a:t>
            </a:r>
            <a:endParaRPr lang="en-US" sz="3100" dirty="0">
              <a:effectLst/>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25337"/>
            <a:ext cx="8651253" cy="2060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73673" y="4114800"/>
            <a:ext cx="7603527" cy="1554272"/>
          </a:xfrm>
          <a:prstGeom prst="rect">
            <a:avLst/>
          </a:prstGeom>
        </p:spPr>
        <p:txBody>
          <a:bodyPr wrap="square">
            <a:spAutoFit/>
          </a:bodyPr>
          <a:lstStyle/>
          <a:p>
            <a:pPr marL="457200" indent="-457200">
              <a:spcBef>
                <a:spcPts val="1800"/>
              </a:spcBef>
              <a:buClr>
                <a:srgbClr val="FF0000"/>
              </a:buClr>
              <a:buSzPct val="80000"/>
              <a:buFont typeface="Wingdings" pitchFamily="2" charset="2"/>
              <a:buChar char=""/>
            </a:pPr>
            <a:r>
              <a:rPr lang="en-US" sz="2000" dirty="0">
                <a:solidFill>
                  <a:prstClr val="black"/>
                </a:solidFill>
                <a:latin typeface="Calibri"/>
              </a:rPr>
              <a:t>Check the “Exceptions” tab at the bottom portion of the time sheet for information</a:t>
            </a:r>
          </a:p>
          <a:p>
            <a:pPr marL="457200" indent="-457200">
              <a:spcBef>
                <a:spcPts val="1800"/>
              </a:spcBef>
              <a:buClr>
                <a:srgbClr val="FF0000"/>
              </a:buClr>
              <a:buSzPct val="80000"/>
              <a:buFont typeface="Wingdings" pitchFamily="2" charset="2"/>
              <a:buChar char=""/>
            </a:pPr>
            <a:r>
              <a:rPr lang="en-US" sz="2000" dirty="0" smtClean="0">
                <a:solidFill>
                  <a:prstClr val="black"/>
                </a:solidFill>
                <a:latin typeface="Calibri"/>
              </a:rPr>
              <a:t>Your </a:t>
            </a:r>
            <a:r>
              <a:rPr lang="en-US" sz="2000" dirty="0">
                <a:solidFill>
                  <a:prstClr val="black"/>
                </a:solidFill>
                <a:latin typeface="Calibri"/>
              </a:rPr>
              <a:t>supervisor will review these exception messages when approving your time sheet</a:t>
            </a:r>
          </a:p>
        </p:txBody>
      </p:sp>
    </p:spTree>
    <p:extLst>
      <p:ext uri="{BB962C8B-B14F-4D97-AF65-F5344CB8AC3E}">
        <p14:creationId xmlns:p14="http://schemas.microsoft.com/office/powerpoint/2010/main" val="36108691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6" y="1707022"/>
            <a:ext cx="9121744" cy="3017378"/>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normAutofit fontScale="90000"/>
          </a:bodyPr>
          <a:lstStyle/>
          <a:p>
            <a:r>
              <a:rPr lang="en-US" dirty="0" smtClean="0"/>
              <a:t>Submitting your time sheet</a:t>
            </a:r>
            <a:br>
              <a:rPr lang="en-US" dirty="0" smtClean="0"/>
            </a:br>
            <a:r>
              <a:rPr lang="en-US" sz="3100" dirty="0" smtClean="0"/>
              <a:t>All employees</a:t>
            </a:r>
            <a:endParaRPr lang="en-US" sz="3100" dirty="0"/>
          </a:p>
        </p:txBody>
      </p:sp>
      <p:sp>
        <p:nvSpPr>
          <p:cNvPr id="3" name="Content Placeholder 2"/>
          <p:cNvSpPr>
            <a:spLocks noGrp="1"/>
          </p:cNvSpPr>
          <p:nvPr>
            <p:ph idx="1"/>
          </p:nvPr>
        </p:nvSpPr>
        <p:spPr>
          <a:xfrm>
            <a:off x="304800" y="4876800"/>
            <a:ext cx="7696200" cy="1551334"/>
          </a:xfrm>
        </p:spPr>
        <p:txBody>
          <a:bodyPr/>
          <a:lstStyle/>
          <a:p>
            <a:r>
              <a:rPr lang="en-US" dirty="0" smtClean="0"/>
              <a:t>At the end of the pay period, click the </a:t>
            </a:r>
            <a:r>
              <a:rPr lang="en-US" b="1" dirty="0" smtClean="0"/>
              <a:t>Submit </a:t>
            </a:r>
            <a:r>
              <a:rPr lang="en-US" dirty="0" smtClean="0"/>
              <a:t>button to send your time sheet  to your supervisor</a:t>
            </a:r>
          </a:p>
          <a:p>
            <a:r>
              <a:rPr lang="en-US" dirty="0" smtClean="0"/>
              <a:t>You must submit a time sheet every pay period even if you have no hours or time off to report.</a:t>
            </a:r>
          </a:p>
          <a:p>
            <a:endParaRPr lang="en-US" dirty="0" smtClean="0"/>
          </a:p>
          <a:p>
            <a:endParaRPr lang="en-US" dirty="0" smtClean="0"/>
          </a:p>
          <a:p>
            <a:endParaRPr lang="en-US" sz="1800" dirty="0"/>
          </a:p>
        </p:txBody>
      </p:sp>
      <p:sp>
        <p:nvSpPr>
          <p:cNvPr id="4" name="Oval 3"/>
          <p:cNvSpPr/>
          <p:nvPr/>
        </p:nvSpPr>
        <p:spPr>
          <a:xfrm>
            <a:off x="2535253" y="1676400"/>
            <a:ext cx="685800" cy="4572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Down Arrow 5"/>
          <p:cNvSpPr/>
          <p:nvPr/>
        </p:nvSpPr>
        <p:spPr>
          <a:xfrm>
            <a:off x="2556261" y="1371600"/>
            <a:ext cx="685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235678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696" y="1981201"/>
            <a:ext cx="5943600" cy="3276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Submitting your time sheet </a:t>
            </a:r>
            <a:br>
              <a:rPr lang="en-US" dirty="0" smtClean="0"/>
            </a:br>
            <a:r>
              <a:rPr lang="en-US" sz="3100" dirty="0" smtClean="0"/>
              <a:t>All Employees</a:t>
            </a:r>
            <a:endParaRPr lang="en-US" sz="3100" dirty="0"/>
          </a:p>
        </p:txBody>
      </p:sp>
      <p:sp>
        <p:nvSpPr>
          <p:cNvPr id="3" name="Content Placeholder 2"/>
          <p:cNvSpPr>
            <a:spLocks noGrp="1"/>
          </p:cNvSpPr>
          <p:nvPr>
            <p:ph idx="1"/>
          </p:nvPr>
        </p:nvSpPr>
        <p:spPr>
          <a:xfrm>
            <a:off x="1066800" y="2857500"/>
            <a:ext cx="6705600" cy="1024033"/>
          </a:xfrm>
          <a:solidFill>
            <a:schemeClr val="bg2">
              <a:lumMod val="90000"/>
            </a:schemeClr>
          </a:solidFill>
        </p:spPr>
        <p:txBody>
          <a:bodyPr/>
          <a:lstStyle/>
          <a:p>
            <a:pPr marL="0" indent="0">
              <a:buNone/>
            </a:pPr>
            <a:r>
              <a:rPr lang="en-US" dirty="0" smtClean="0"/>
              <a:t>You will be prompted to certify that the time you’ve reported is accurate.  </a:t>
            </a:r>
            <a:endParaRPr lang="en-US" dirty="0"/>
          </a:p>
        </p:txBody>
      </p:sp>
      <p:sp>
        <p:nvSpPr>
          <p:cNvPr id="4" name="Oval 3"/>
          <p:cNvSpPr/>
          <p:nvPr/>
        </p:nvSpPr>
        <p:spPr>
          <a:xfrm flipH="1" flipV="1">
            <a:off x="304800" y="2286000"/>
            <a:ext cx="457200" cy="37672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Left Arrow 5"/>
          <p:cNvSpPr/>
          <p:nvPr/>
        </p:nvSpPr>
        <p:spPr>
          <a:xfrm>
            <a:off x="3733800" y="2628900"/>
            <a:ext cx="9144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394526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After this training, you will be able to:</a:t>
            </a:r>
            <a:endParaRPr lang="en-US" dirty="0"/>
          </a:p>
        </p:txBody>
      </p:sp>
      <p:sp>
        <p:nvSpPr>
          <p:cNvPr id="3" name="Content Placeholder 2"/>
          <p:cNvSpPr>
            <a:spLocks noGrp="1"/>
          </p:cNvSpPr>
          <p:nvPr>
            <p:ph idx="1"/>
          </p:nvPr>
        </p:nvSpPr>
        <p:spPr>
          <a:xfrm>
            <a:off x="914400" y="2230899"/>
            <a:ext cx="7848600" cy="3255501"/>
          </a:xfrm>
        </p:spPr>
        <p:txBody>
          <a:bodyPr/>
          <a:lstStyle/>
          <a:p>
            <a:r>
              <a:rPr lang="en-US" sz="2400" dirty="0" smtClean="0"/>
              <a:t>Log in to EmpCenter and navigate through the system.</a:t>
            </a:r>
          </a:p>
          <a:p>
            <a:r>
              <a:rPr lang="en-US" sz="2400" dirty="0" smtClean="0"/>
              <a:t>Prepare, save, and submit your time sheet.</a:t>
            </a:r>
          </a:p>
          <a:p>
            <a:r>
              <a:rPr lang="en-US" sz="2400" dirty="0" smtClean="0"/>
              <a:t>Review </a:t>
            </a:r>
            <a:r>
              <a:rPr lang="en-US" sz="2400" dirty="0"/>
              <a:t>your </a:t>
            </a:r>
            <a:r>
              <a:rPr lang="en-US" sz="2400" dirty="0" smtClean="0"/>
              <a:t>leave balances</a:t>
            </a:r>
            <a:r>
              <a:rPr lang="en-US" sz="2400" dirty="0"/>
              <a:t>.</a:t>
            </a:r>
          </a:p>
          <a:p>
            <a:r>
              <a:rPr lang="en-US" sz="2400" dirty="0" smtClean="0"/>
              <a:t>Submit Time-Off Requests (TORs).</a:t>
            </a:r>
          </a:p>
        </p:txBody>
      </p:sp>
    </p:spTree>
    <p:extLst>
      <p:ext uri="{BB962C8B-B14F-4D97-AF65-F5344CB8AC3E}">
        <p14:creationId xmlns:p14="http://schemas.microsoft.com/office/powerpoint/2010/main" val="8540897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32" y="1776100"/>
            <a:ext cx="8839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04800" y="228600"/>
            <a:ext cx="8305800" cy="1143000"/>
          </a:xfrm>
        </p:spPr>
        <p:txBody>
          <a:bodyPr>
            <a:normAutofit fontScale="90000"/>
          </a:bodyPr>
          <a:lstStyle/>
          <a:p>
            <a:r>
              <a:rPr lang="en-US" dirty="0" smtClean="0"/>
              <a:t>Submitting/Recalling your </a:t>
            </a:r>
            <a:br>
              <a:rPr lang="en-US" dirty="0" smtClean="0"/>
            </a:br>
            <a:r>
              <a:rPr lang="en-US" dirty="0" smtClean="0"/>
              <a:t>time sheet </a:t>
            </a:r>
            <a:endParaRPr lang="en-US" sz="2200" dirty="0"/>
          </a:p>
        </p:txBody>
      </p:sp>
      <p:sp>
        <p:nvSpPr>
          <p:cNvPr id="3" name="Content Placeholder 2"/>
          <p:cNvSpPr>
            <a:spLocks noGrp="1"/>
          </p:cNvSpPr>
          <p:nvPr>
            <p:ph idx="1"/>
          </p:nvPr>
        </p:nvSpPr>
        <p:spPr>
          <a:xfrm>
            <a:off x="37032" y="2856009"/>
            <a:ext cx="8954568" cy="1193513"/>
          </a:xfrm>
          <a:noFill/>
        </p:spPr>
        <p:txBody>
          <a:bodyPr/>
          <a:lstStyle/>
          <a:p>
            <a:pPr>
              <a:spcBef>
                <a:spcPts val="0"/>
              </a:spcBef>
            </a:pPr>
            <a:r>
              <a:rPr lang="en-US" sz="1400" dirty="0" smtClean="0">
                <a:latin typeface="Arial" panose="020B0604020202020204" pitchFamily="34" charset="0"/>
                <a:cs typeface="Arial" panose="020B0604020202020204" pitchFamily="34" charset="0"/>
              </a:rPr>
              <a:t>A message will appear to confirm that the time sheet has been submitted to your supervisor. </a:t>
            </a:r>
          </a:p>
          <a:p>
            <a:pPr marL="0" indent="0">
              <a:spcBef>
                <a:spcPts val="0"/>
              </a:spcBef>
              <a:buNone/>
            </a:pPr>
            <a:endParaRPr lang="en-US" sz="1400" dirty="0" smtClean="0">
              <a:latin typeface="Arial" panose="020B0604020202020204" pitchFamily="34" charset="0"/>
              <a:cs typeface="Arial" panose="020B0604020202020204" pitchFamily="34" charset="0"/>
            </a:endParaRPr>
          </a:p>
          <a:p>
            <a:pPr>
              <a:spcBef>
                <a:spcPts val="0"/>
              </a:spcBef>
            </a:pPr>
            <a:r>
              <a:rPr lang="en-US" sz="1400" dirty="0" smtClean="0">
                <a:latin typeface="Arial" panose="020B0604020202020204" pitchFamily="34" charset="0"/>
                <a:cs typeface="Arial" panose="020B0604020202020204" pitchFamily="34" charset="0"/>
              </a:rPr>
              <a:t>Once submitted  if a change needs to be made  </a:t>
            </a:r>
            <a:r>
              <a:rPr lang="en-US" sz="1400" dirty="0">
                <a:latin typeface="Arial" panose="020B0604020202020204" pitchFamily="34" charset="0"/>
                <a:cs typeface="Arial" panose="020B0604020202020204" pitchFamily="34" charset="0"/>
              </a:rPr>
              <a:t>your time </a:t>
            </a:r>
            <a:r>
              <a:rPr lang="en-US" sz="1400" dirty="0" smtClean="0">
                <a:latin typeface="Arial" panose="020B0604020202020204" pitchFamily="34" charset="0"/>
                <a:cs typeface="Arial" panose="020B0604020202020204" pitchFamily="34" charset="0"/>
              </a:rPr>
              <a:t>sheet can be recalled  </a:t>
            </a:r>
            <a:r>
              <a:rPr lang="en-US" sz="1400" dirty="0">
                <a:latin typeface="Arial" panose="020B0604020202020204" pitchFamily="34" charset="0"/>
                <a:cs typeface="Arial" panose="020B0604020202020204" pitchFamily="34" charset="0"/>
              </a:rPr>
              <a:t>by clicking on the “Recall” </a:t>
            </a:r>
            <a:r>
              <a:rPr lang="en-US" sz="1400" dirty="0" smtClean="0">
                <a:latin typeface="Arial" panose="020B0604020202020204" pitchFamily="34" charset="0"/>
                <a:cs typeface="Arial" panose="020B0604020202020204" pitchFamily="34" charset="0"/>
              </a:rPr>
              <a:t>button </a:t>
            </a:r>
          </a:p>
          <a:p>
            <a:pPr marL="0" indent="0">
              <a:spcBef>
                <a:spcPts val="0"/>
              </a:spcBef>
              <a:buNone/>
            </a:pPr>
            <a:endParaRPr lang="en-US" sz="1400" dirty="0" smtClean="0">
              <a:latin typeface="Arial" panose="020B0604020202020204" pitchFamily="34" charset="0"/>
              <a:cs typeface="Arial" panose="020B0604020202020204" pitchFamily="34" charset="0"/>
            </a:endParaRPr>
          </a:p>
          <a:p>
            <a:pPr>
              <a:spcBef>
                <a:spcPts val="0"/>
              </a:spcBef>
            </a:pPr>
            <a:r>
              <a:rPr lang="en-US" sz="1400" dirty="0" smtClean="0">
                <a:latin typeface="Arial" panose="020B0604020202020204" pitchFamily="34" charset="0"/>
                <a:cs typeface="Arial" panose="020B0604020202020204" pitchFamily="34" charset="0"/>
              </a:rPr>
              <a:t>The </a:t>
            </a:r>
            <a:r>
              <a:rPr lang="en-US" sz="1400" b="1" dirty="0">
                <a:latin typeface="Arial" panose="020B0604020202020204" pitchFamily="34" charset="0"/>
                <a:cs typeface="Arial" panose="020B0604020202020204" pitchFamily="34" charset="0"/>
              </a:rPr>
              <a:t>Recall</a:t>
            </a:r>
            <a:r>
              <a:rPr lang="en-US" sz="1400" dirty="0">
                <a:latin typeface="Arial" panose="020B0604020202020204" pitchFamily="34" charset="0"/>
                <a:cs typeface="Arial" panose="020B0604020202020204" pitchFamily="34" charset="0"/>
              </a:rPr>
              <a:t> option is only available if your supervisor has not approved your </a:t>
            </a:r>
            <a:r>
              <a:rPr lang="en-US" sz="1400" dirty="0" smtClean="0">
                <a:latin typeface="Arial" panose="020B0604020202020204" pitchFamily="34" charset="0"/>
                <a:cs typeface="Arial" panose="020B0604020202020204" pitchFamily="34" charset="0"/>
              </a:rPr>
              <a:t>time sheet</a:t>
            </a:r>
            <a:r>
              <a:rPr lang="en-US" sz="1400" dirty="0">
                <a:latin typeface="Arial" panose="020B0604020202020204" pitchFamily="34" charset="0"/>
                <a:cs typeface="Arial" panose="020B0604020202020204" pitchFamily="34" charset="0"/>
              </a:rPr>
              <a:t>.</a:t>
            </a:r>
          </a:p>
          <a:p>
            <a:endParaRPr lang="en-US" dirty="0"/>
          </a:p>
          <a:p>
            <a:endParaRPr lang="en-US" dirty="0" smtClean="0"/>
          </a:p>
          <a:p>
            <a:pPr marL="0" indent="0">
              <a:buNone/>
            </a:pPr>
            <a:endParaRPr lang="en-US" dirty="0"/>
          </a:p>
        </p:txBody>
      </p:sp>
      <p:sp>
        <p:nvSpPr>
          <p:cNvPr id="5" name="Oval 4"/>
          <p:cNvSpPr/>
          <p:nvPr/>
        </p:nvSpPr>
        <p:spPr>
          <a:xfrm>
            <a:off x="3200400" y="1743852"/>
            <a:ext cx="762000" cy="44200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9" name="Elbow Connector 8"/>
          <p:cNvCxnSpPr/>
          <p:nvPr/>
        </p:nvCxnSpPr>
        <p:spPr>
          <a:xfrm rot="16200000" flipH="1">
            <a:off x="3897951" y="1905662"/>
            <a:ext cx="128899" cy="685800"/>
          </a:xfrm>
          <a:prstGeom prst="bentConnector2">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322064" y="2184112"/>
            <a:ext cx="1905000" cy="584775"/>
          </a:xfrm>
          <a:prstGeom prst="rect">
            <a:avLst/>
          </a:prstGeom>
          <a:solidFill>
            <a:schemeClr val="bg2">
              <a:lumMod val="90000"/>
            </a:schemeClr>
          </a:solidFill>
        </p:spPr>
        <p:txBody>
          <a:bodyPr wrap="square" rtlCol="0">
            <a:spAutoFit/>
          </a:bodyPr>
          <a:lstStyle/>
          <a:p>
            <a:r>
              <a:rPr lang="en-US" sz="1600" dirty="0" smtClean="0">
                <a:solidFill>
                  <a:prstClr val="black"/>
                </a:solidFill>
              </a:rPr>
              <a:t>Use </a:t>
            </a:r>
            <a:r>
              <a:rPr lang="en-US" sz="1600" b="1" dirty="0" smtClean="0">
                <a:solidFill>
                  <a:prstClr val="black"/>
                </a:solidFill>
              </a:rPr>
              <a:t>Recall</a:t>
            </a:r>
            <a:r>
              <a:rPr lang="en-US" sz="1600" dirty="0" smtClean="0">
                <a:solidFill>
                  <a:prstClr val="black"/>
                </a:solidFill>
              </a:rPr>
              <a:t> to correct errors</a:t>
            </a:r>
            <a:endParaRPr lang="en-US" sz="1600" dirty="0">
              <a:solidFill>
                <a:prstClr val="black"/>
              </a:solidFill>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32" y="4259116"/>
            <a:ext cx="9106968" cy="141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2209800" y="4678690"/>
            <a:ext cx="5181600" cy="307777"/>
          </a:xfrm>
          <a:prstGeom prst="rect">
            <a:avLst/>
          </a:prstGeom>
          <a:solidFill>
            <a:schemeClr val="bg2">
              <a:lumMod val="90000"/>
            </a:schemeClr>
          </a:solidFill>
          <a:ln>
            <a:solidFill>
              <a:schemeClr val="bg2">
                <a:lumMod val="90000"/>
              </a:schemeClr>
            </a:solidFill>
          </a:ln>
        </p:spPr>
        <p:txBody>
          <a:bodyPr wrap="square">
            <a:spAutoFit/>
          </a:bodyPr>
          <a:lstStyle/>
          <a:p>
            <a:pPr fontAlgn="auto">
              <a:spcBef>
                <a:spcPts val="0"/>
              </a:spcBef>
              <a:spcAft>
                <a:spcPts val="0"/>
              </a:spcAft>
              <a:defRPr/>
            </a:pPr>
            <a:r>
              <a:rPr lang="en-US" sz="1400" dirty="0" smtClean="0">
                <a:solidFill>
                  <a:prstClr val="black"/>
                </a:solidFill>
              </a:rPr>
              <a:t>Message indicates that </a:t>
            </a:r>
            <a:r>
              <a:rPr lang="en-US" sz="1400" dirty="0">
                <a:solidFill>
                  <a:prstClr val="black"/>
                </a:solidFill>
              </a:rPr>
              <a:t>the time sheet has been recalled</a:t>
            </a:r>
            <a:r>
              <a:rPr lang="en-US" sz="1400" dirty="0" smtClean="0">
                <a:solidFill>
                  <a:prstClr val="black"/>
                </a:solidFill>
              </a:rPr>
              <a:t>.</a:t>
            </a:r>
            <a:endParaRPr lang="en-US" sz="1400" dirty="0">
              <a:solidFill>
                <a:prstClr val="black"/>
              </a:solidFill>
            </a:endParaRPr>
          </a:p>
        </p:txBody>
      </p:sp>
      <p:sp>
        <p:nvSpPr>
          <p:cNvPr id="4" name="Up Arrow 3"/>
          <p:cNvSpPr/>
          <p:nvPr/>
        </p:nvSpPr>
        <p:spPr>
          <a:xfrm>
            <a:off x="4113048" y="4499556"/>
            <a:ext cx="209016" cy="1791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19100" y="5689586"/>
            <a:ext cx="7086600" cy="892552"/>
          </a:xfrm>
          <a:prstGeom prst="rect">
            <a:avLst/>
          </a:prstGeom>
        </p:spPr>
        <p:txBody>
          <a:bodyPr wrap="square">
            <a:spAutoFit/>
          </a:bodyPr>
          <a:lstStyle/>
          <a:p>
            <a:pPr marL="285750" indent="-285750">
              <a:buClr>
                <a:srgbClr val="FF0000"/>
              </a:buClr>
              <a:buSzPct val="85000"/>
              <a:buFont typeface="Wingdings" panose="05000000000000000000" pitchFamily="2" charset="2"/>
              <a:buChar char="¥"/>
            </a:pPr>
            <a:r>
              <a:rPr lang="en-US" sz="1300" dirty="0"/>
              <a:t>Make changes to the time sheet you have recalled and  hit </a:t>
            </a:r>
            <a:r>
              <a:rPr lang="en-US" sz="1300" dirty="0" smtClean="0"/>
              <a:t>save</a:t>
            </a:r>
          </a:p>
          <a:p>
            <a:pPr marL="285750" indent="-285750">
              <a:buClr>
                <a:srgbClr val="FF0000"/>
              </a:buClr>
              <a:buSzPct val="85000"/>
              <a:buFont typeface="Wingdings" panose="05000000000000000000" pitchFamily="2" charset="2"/>
              <a:buChar char="¥"/>
            </a:pPr>
            <a:endParaRPr lang="en-US" sz="1300" dirty="0"/>
          </a:p>
          <a:p>
            <a:pPr marL="285750" indent="-285750">
              <a:buClr>
                <a:srgbClr val="FF0000"/>
              </a:buClr>
              <a:buSzPct val="85000"/>
              <a:buFont typeface="Wingdings" panose="05000000000000000000" pitchFamily="2" charset="2"/>
              <a:buChar char="¥"/>
            </a:pPr>
            <a:r>
              <a:rPr lang="en-US" sz="1300" dirty="0"/>
              <a:t>Submit your time sheet again by clicking on the submit </a:t>
            </a:r>
            <a:r>
              <a:rPr lang="en-US" sz="1300" dirty="0" smtClean="0"/>
              <a:t>button</a:t>
            </a:r>
          </a:p>
          <a:p>
            <a:pPr>
              <a:buClr>
                <a:srgbClr val="FF0000"/>
              </a:buClr>
              <a:buSzPct val="85000"/>
            </a:pPr>
            <a:endParaRPr lang="en-US" sz="1300" dirty="0"/>
          </a:p>
        </p:txBody>
      </p:sp>
    </p:spTree>
    <p:extLst>
      <p:ext uri="{BB962C8B-B14F-4D97-AF65-F5344CB8AC3E}">
        <p14:creationId xmlns:p14="http://schemas.microsoft.com/office/powerpoint/2010/main" val="33930158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Rejection?</a:t>
            </a:r>
            <a:endParaRPr lang="en-US" dirty="0"/>
          </a:p>
        </p:txBody>
      </p:sp>
      <p:sp>
        <p:nvSpPr>
          <p:cNvPr id="3" name="Content Placeholder 2"/>
          <p:cNvSpPr>
            <a:spLocks noGrp="1"/>
          </p:cNvSpPr>
          <p:nvPr>
            <p:ph idx="1"/>
          </p:nvPr>
        </p:nvSpPr>
        <p:spPr>
          <a:xfrm>
            <a:off x="166687" y="3746421"/>
            <a:ext cx="8810625" cy="2882979"/>
          </a:xfrm>
        </p:spPr>
        <p:txBody>
          <a:bodyPr/>
          <a:lstStyle/>
          <a:p>
            <a:r>
              <a:rPr lang="en-US" sz="2000" dirty="0" smtClean="0"/>
              <a:t>If your supervisor cannot approve your time sheet,  she/he will “reject” the time sheet and you will receive an email alert.</a:t>
            </a:r>
          </a:p>
          <a:p>
            <a:r>
              <a:rPr lang="en-US" sz="2000" dirty="0"/>
              <a:t>The email subject indicates which time </a:t>
            </a:r>
            <a:r>
              <a:rPr lang="en-US" sz="2000" dirty="0" smtClean="0"/>
              <a:t>sheet </a:t>
            </a:r>
            <a:r>
              <a:rPr lang="en-US" sz="2000" dirty="0"/>
              <a:t>has been rejected and the body of the email should indicate why it’s been rejected.  </a:t>
            </a:r>
            <a:endParaRPr lang="en-US" sz="2000" dirty="0" smtClean="0"/>
          </a:p>
          <a:p>
            <a:r>
              <a:rPr lang="en-US" sz="2000" dirty="0" smtClean="0"/>
              <a:t>You </a:t>
            </a:r>
            <a:r>
              <a:rPr lang="en-US" sz="2000" dirty="0"/>
              <a:t>will need to correct the error/omission and re-submit the time </a:t>
            </a:r>
            <a:r>
              <a:rPr lang="en-US" sz="2000" dirty="0" smtClean="0"/>
              <a:t>                sheet to </a:t>
            </a:r>
            <a:r>
              <a:rPr lang="en-US" sz="2000" dirty="0"/>
              <a:t>get paid</a:t>
            </a:r>
            <a:r>
              <a:rPr lang="en-US" sz="2000" dirty="0" smtClean="0"/>
              <a:t>.</a:t>
            </a:r>
            <a:endParaRPr lang="en-US" sz="2000" dirty="0"/>
          </a:p>
        </p:txBody>
      </p:sp>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9144000" cy="2070021"/>
          </a:xfrm>
          <a:prstGeom prst="rect">
            <a:avLst/>
          </a:prstGeom>
          <a:noFill/>
          <a:ln w="9525">
            <a:solidFill>
              <a:schemeClr val="tx1"/>
            </a:solidFill>
            <a:prstDash val="solid"/>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798822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Rejection?</a:t>
            </a:r>
            <a:endParaRPr lang="en-US" dirty="0"/>
          </a:p>
        </p:txBody>
      </p:sp>
      <p:sp>
        <p:nvSpPr>
          <p:cNvPr id="3" name="Content Placeholder 2"/>
          <p:cNvSpPr>
            <a:spLocks noGrp="1"/>
          </p:cNvSpPr>
          <p:nvPr>
            <p:ph idx="1"/>
          </p:nvPr>
        </p:nvSpPr>
        <p:spPr>
          <a:xfrm>
            <a:off x="914400" y="2230899"/>
            <a:ext cx="7315200" cy="1121901"/>
          </a:xfrm>
        </p:spPr>
        <p:txBody>
          <a:bodyPr/>
          <a:lstStyle/>
          <a:p>
            <a:endParaRPr lang="en-US" sz="48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41510"/>
            <a:ext cx="9156970" cy="4021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5486400" y="1267691"/>
            <a:ext cx="1673251" cy="2036618"/>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black"/>
                </a:solidFill>
              </a:rPr>
              <a:t>Rejected time sheet shown as not processed</a:t>
            </a:r>
            <a:endParaRPr lang="en-US" sz="1600" dirty="0">
              <a:solidFill>
                <a:prstClr val="black"/>
              </a:solidFill>
            </a:endParaRPr>
          </a:p>
        </p:txBody>
      </p:sp>
      <p:sp>
        <p:nvSpPr>
          <p:cNvPr id="6" name="TextBox 5"/>
          <p:cNvSpPr txBox="1"/>
          <p:nvPr/>
        </p:nvSpPr>
        <p:spPr>
          <a:xfrm>
            <a:off x="152744" y="5582056"/>
            <a:ext cx="7239002" cy="938719"/>
          </a:xfrm>
          <a:prstGeom prst="rect">
            <a:avLst/>
          </a:prstGeom>
          <a:noFill/>
        </p:spPr>
        <p:txBody>
          <a:bodyPr wrap="square" rtlCol="0">
            <a:spAutoFit/>
          </a:bodyPr>
          <a:lstStyle/>
          <a:p>
            <a:pPr marL="457200" indent="-457200">
              <a:spcBef>
                <a:spcPts val="1800"/>
              </a:spcBef>
              <a:buClr>
                <a:srgbClr val="FF0000"/>
              </a:buClr>
              <a:buSzPct val="80000"/>
              <a:buFont typeface="Wingdings" pitchFamily="2" charset="2"/>
              <a:buChar char=""/>
            </a:pPr>
            <a:r>
              <a:rPr lang="en-US" sz="2000" dirty="0" smtClean="0">
                <a:solidFill>
                  <a:prstClr val="black"/>
                </a:solidFill>
                <a:latin typeface="Calibri"/>
              </a:rPr>
              <a:t>The rejected time sheet will display again as “unsubmitted”</a:t>
            </a:r>
          </a:p>
          <a:p>
            <a:pPr marL="457200" indent="-457200">
              <a:spcBef>
                <a:spcPts val="1800"/>
              </a:spcBef>
              <a:buClr>
                <a:srgbClr val="FF0000"/>
              </a:buClr>
              <a:buSzPct val="80000"/>
              <a:buFont typeface="Wingdings" pitchFamily="2" charset="2"/>
              <a:buChar char=""/>
            </a:pPr>
            <a:r>
              <a:rPr lang="en-US" sz="2000" dirty="0" smtClean="0">
                <a:solidFill>
                  <a:prstClr val="black"/>
                </a:solidFill>
                <a:latin typeface="Calibri"/>
              </a:rPr>
              <a:t>Make corrections needed and re-submit to your supervisor</a:t>
            </a:r>
            <a:r>
              <a:rPr lang="en-US" sz="2000" dirty="0" smtClean="0">
                <a:solidFill>
                  <a:prstClr val="black"/>
                </a:solidFill>
              </a:rPr>
              <a:t> </a:t>
            </a:r>
            <a:endParaRPr lang="en-US" sz="2000" dirty="0">
              <a:solidFill>
                <a:prstClr val="black"/>
              </a:solidFill>
            </a:endParaRPr>
          </a:p>
        </p:txBody>
      </p:sp>
      <p:sp>
        <p:nvSpPr>
          <p:cNvPr id="8" name="Up Arrow 7"/>
          <p:cNvSpPr/>
          <p:nvPr/>
        </p:nvSpPr>
        <p:spPr>
          <a:xfrm>
            <a:off x="2700236" y="1945532"/>
            <a:ext cx="381000" cy="5334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108723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Approval! </a:t>
            </a:r>
            <a:endParaRPr lang="en-US" dirty="0"/>
          </a:p>
        </p:txBody>
      </p:sp>
      <p:sp>
        <p:nvSpPr>
          <p:cNvPr id="3" name="Content Placeholder 2"/>
          <p:cNvSpPr>
            <a:spLocks noGrp="1"/>
          </p:cNvSpPr>
          <p:nvPr>
            <p:ph idx="1"/>
          </p:nvPr>
        </p:nvSpPr>
        <p:spPr>
          <a:xfrm>
            <a:off x="228600" y="4114800"/>
            <a:ext cx="8458200" cy="1752600"/>
          </a:xfrm>
        </p:spPr>
        <p:txBody>
          <a:bodyPr/>
          <a:lstStyle/>
          <a:p>
            <a:r>
              <a:rPr lang="en-US" dirty="0" smtClean="0"/>
              <a:t>Once your time sheet has been submitted and approved by your supervisor it is submitted to payroll to be processed.  </a:t>
            </a:r>
          </a:p>
          <a:p>
            <a:r>
              <a:rPr lang="en-US" dirty="0" smtClean="0"/>
              <a:t>The time sheet for that pay period will reflect this at the top of the “Enter My Hours” screen for that pay period.</a:t>
            </a:r>
            <a:endParaRPr lang="en-US" dirty="0"/>
          </a:p>
        </p:txBody>
      </p:sp>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9144000" cy="209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Up Arrow 4"/>
          <p:cNvSpPr/>
          <p:nvPr/>
        </p:nvSpPr>
        <p:spPr>
          <a:xfrm>
            <a:off x="6096000" y="1981200"/>
            <a:ext cx="685800" cy="8382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1805265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Off Requests</a:t>
            </a:r>
            <a:endParaRPr lang="en-US" dirty="0"/>
          </a:p>
        </p:txBody>
      </p:sp>
      <p:sp>
        <p:nvSpPr>
          <p:cNvPr id="3" name="Content Placeholder 2"/>
          <p:cNvSpPr>
            <a:spLocks noGrp="1"/>
          </p:cNvSpPr>
          <p:nvPr>
            <p:ph idx="1"/>
          </p:nvPr>
        </p:nvSpPr>
        <p:spPr>
          <a:xfrm>
            <a:off x="33528" y="1371600"/>
            <a:ext cx="8881872" cy="5105400"/>
          </a:xfrm>
          <a:noFill/>
        </p:spPr>
        <p:txBody>
          <a:bodyPr/>
          <a:lstStyle/>
          <a:p>
            <a:endParaRPr lang="en-US" dirty="0" smtClean="0"/>
          </a:p>
          <a:p>
            <a:r>
              <a:rPr lang="en-US" sz="2300" dirty="0"/>
              <a:t>EmpCenter can also be used to request and manage time off </a:t>
            </a:r>
            <a:r>
              <a:rPr lang="en-US" sz="2300" dirty="0" smtClean="0"/>
              <a:t>requests (TORs.)</a:t>
            </a:r>
            <a:endParaRPr lang="en-US" sz="2300" dirty="0"/>
          </a:p>
          <a:p>
            <a:r>
              <a:rPr lang="en-US" sz="2300" dirty="0"/>
              <a:t>You can submit time-off </a:t>
            </a:r>
            <a:r>
              <a:rPr lang="en-US" sz="2300" dirty="0" smtClean="0"/>
              <a:t>requests, </a:t>
            </a:r>
            <a:r>
              <a:rPr lang="en-US" sz="2300" dirty="0"/>
              <a:t>track the status of your requests, and view the history of past </a:t>
            </a:r>
            <a:r>
              <a:rPr lang="en-US" sz="2300" dirty="0" smtClean="0"/>
              <a:t>requests through the “My </a:t>
            </a:r>
            <a:r>
              <a:rPr lang="en-US" sz="2300" dirty="0"/>
              <a:t>Time Off” box</a:t>
            </a:r>
            <a:r>
              <a:rPr lang="en-US" sz="2300" dirty="0" smtClean="0"/>
              <a:t>.</a:t>
            </a:r>
          </a:p>
          <a:p>
            <a:r>
              <a:rPr lang="en-US" sz="2300" dirty="0" smtClean="0"/>
              <a:t>An </a:t>
            </a:r>
            <a:r>
              <a:rPr lang="en-US" sz="2300" dirty="0"/>
              <a:t>email will be sent to your supervisor notifying </a:t>
            </a:r>
            <a:r>
              <a:rPr lang="en-US" sz="2300" dirty="0" smtClean="0"/>
              <a:t>her/him </a:t>
            </a:r>
            <a:r>
              <a:rPr lang="en-US" sz="2300" dirty="0"/>
              <a:t>that a request for time-off was made</a:t>
            </a:r>
            <a:r>
              <a:rPr lang="en-US" sz="2300" dirty="0" smtClean="0"/>
              <a:t>.</a:t>
            </a:r>
            <a:endParaRPr lang="en-US" sz="2300" dirty="0"/>
          </a:p>
          <a:p>
            <a:r>
              <a:rPr lang="en-US" sz="2300" dirty="0"/>
              <a:t>When requests are approved the hours are populated on the </a:t>
            </a:r>
            <a:r>
              <a:rPr lang="en-US" sz="2300" dirty="0" smtClean="0"/>
              <a:t>time sheet.</a:t>
            </a:r>
          </a:p>
          <a:p>
            <a:r>
              <a:rPr lang="en-US" sz="2300" dirty="0" smtClean="0"/>
              <a:t>Job classifications that earn paid time off will start with                           RE, RM, PT, RN and TB. </a:t>
            </a:r>
            <a:endParaRPr lang="en-US" sz="2300" dirty="0"/>
          </a:p>
          <a:p>
            <a:pPr>
              <a:spcBef>
                <a:spcPts val="300"/>
              </a:spcBef>
            </a:pPr>
            <a:endParaRPr lang="en-US" sz="2400" dirty="0"/>
          </a:p>
        </p:txBody>
      </p:sp>
    </p:spTree>
    <p:extLst>
      <p:ext uri="{BB962C8B-B14F-4D97-AF65-F5344CB8AC3E}">
        <p14:creationId xmlns:p14="http://schemas.microsoft.com/office/powerpoint/2010/main" val="19111087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Requesting Time Off</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2600"/>
            <a:ext cx="8967796" cy="3601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2209800" y="3352800"/>
            <a:ext cx="2057400" cy="914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228600" y="5467236"/>
            <a:ext cx="7162800" cy="769441"/>
          </a:xfrm>
          <a:prstGeom prst="rect">
            <a:avLst/>
          </a:prstGeom>
        </p:spPr>
        <p:txBody>
          <a:bodyPr wrap="square">
            <a:spAutoFit/>
          </a:bodyPr>
          <a:lstStyle/>
          <a:p>
            <a:pPr marL="0" lvl="1" fontAlgn="auto">
              <a:spcBef>
                <a:spcPts val="0"/>
              </a:spcBef>
              <a:spcAft>
                <a:spcPts val="0"/>
              </a:spcAft>
              <a:defRPr/>
            </a:pPr>
            <a:r>
              <a:rPr lang="en-US" sz="2200" dirty="0">
                <a:solidFill>
                  <a:prstClr val="black"/>
                </a:solidFill>
              </a:rPr>
              <a:t>From the dashboard, under the Schedules block click on “My Time </a:t>
            </a:r>
            <a:r>
              <a:rPr lang="en-US" sz="2200" dirty="0" smtClean="0">
                <a:solidFill>
                  <a:prstClr val="black"/>
                </a:solidFill>
              </a:rPr>
              <a:t>Off.”</a:t>
            </a:r>
            <a:endParaRPr lang="en-US" sz="2200" dirty="0">
              <a:solidFill>
                <a:prstClr val="black"/>
              </a:solidFill>
            </a:endParaRPr>
          </a:p>
        </p:txBody>
      </p:sp>
    </p:spTree>
    <p:extLst>
      <p:ext uri="{BB962C8B-B14F-4D97-AF65-F5344CB8AC3E}">
        <p14:creationId xmlns:p14="http://schemas.microsoft.com/office/powerpoint/2010/main" val="33920600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Requesting Time Off </a:t>
            </a:r>
            <a:endParaRPr lang="en-US" dirty="0"/>
          </a:p>
        </p:txBody>
      </p:sp>
      <p:sp>
        <p:nvSpPr>
          <p:cNvPr id="5" name="Content Placeholder 2"/>
          <p:cNvSpPr txBox="1">
            <a:spLocks/>
          </p:cNvSpPr>
          <p:nvPr/>
        </p:nvSpPr>
        <p:spPr bwMode="auto">
          <a:xfrm>
            <a:off x="1524000" y="5486400"/>
            <a:ext cx="4267200" cy="71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ts val="1800"/>
              </a:spcBef>
              <a:spcAft>
                <a:spcPct val="0"/>
              </a:spcAft>
              <a:buClr>
                <a:srgbClr val="FF0000"/>
              </a:buClr>
              <a:buSzPct val="80000"/>
              <a:buFont typeface="Wingdings" pitchFamily="2" charset="2"/>
              <a:buChar char=""/>
              <a:defRPr sz="2200" kern="1200">
                <a:solidFill>
                  <a:schemeClr val="tx1"/>
                </a:solidFill>
                <a:latin typeface="+mn-lt"/>
                <a:ea typeface="+mn-ea"/>
                <a:cs typeface="+mn-cs"/>
              </a:defRPr>
            </a:lvl1pPr>
            <a:lvl2pPr marL="914400" indent="-457200" algn="l" rtl="0" eaLnBrk="1" fontAlgn="base" hangingPunct="1">
              <a:spcBef>
                <a:spcPts val="1800"/>
              </a:spcBef>
              <a:spcAft>
                <a:spcPct val="0"/>
              </a:spcAft>
              <a:buClr>
                <a:srgbClr val="FF0000"/>
              </a:buClr>
              <a:buSzPct val="80000"/>
              <a:buFont typeface="Wingdings" pitchFamily="2" charset="2"/>
              <a:buChar char=""/>
              <a:defRPr sz="2000" kern="1200">
                <a:solidFill>
                  <a:schemeClr val="tx1"/>
                </a:solidFill>
                <a:latin typeface="+mn-lt"/>
                <a:ea typeface="+mn-ea"/>
                <a:cs typeface="+mn-cs"/>
              </a:defRPr>
            </a:lvl2pPr>
            <a:lvl3pPr marL="1371600" indent="-457200" algn="l" rtl="0" eaLnBrk="1" fontAlgn="base" hangingPunct="1">
              <a:spcBef>
                <a:spcPts val="1200"/>
              </a:spcBef>
              <a:spcAft>
                <a:spcPct val="0"/>
              </a:spcAft>
              <a:buClr>
                <a:srgbClr val="FF0000"/>
              </a:buClr>
              <a:buSzPct val="80000"/>
              <a:buFont typeface="Wingdings" pitchFamily="2" charset="2"/>
              <a:buChar char=""/>
              <a:defRPr kern="1200">
                <a:solidFill>
                  <a:schemeClr val="tx1"/>
                </a:solidFill>
                <a:latin typeface="+mn-lt"/>
                <a:ea typeface="+mn-ea"/>
                <a:cs typeface="+mn-cs"/>
              </a:defRPr>
            </a:lvl3pPr>
            <a:lvl4pPr marL="1828800" indent="-457200" algn="l" rtl="0" eaLnBrk="1" fontAlgn="base" hangingPunct="1">
              <a:spcBef>
                <a:spcPts val="1200"/>
              </a:spcBef>
              <a:spcAft>
                <a:spcPct val="0"/>
              </a:spcAft>
              <a:buClr>
                <a:srgbClr val="FF0000"/>
              </a:buClr>
              <a:buSzPct val="80000"/>
              <a:buFont typeface="Wingdings" pitchFamily="2" charset="2"/>
              <a:buChar char=""/>
              <a:defRPr sz="1600" kern="1200">
                <a:solidFill>
                  <a:schemeClr val="tx1"/>
                </a:solidFill>
                <a:latin typeface="+mn-lt"/>
                <a:ea typeface="+mn-ea"/>
                <a:cs typeface="+mn-cs"/>
              </a:defRPr>
            </a:lvl4pPr>
            <a:lvl5pPr marL="2286000" indent="-457200" algn="l" rtl="0" eaLnBrk="1" fontAlgn="base" hangingPunct="1">
              <a:spcBef>
                <a:spcPts val="1200"/>
              </a:spcBef>
              <a:spcAft>
                <a:spcPct val="0"/>
              </a:spcAft>
              <a:buClr>
                <a:srgbClr val="FF0000"/>
              </a:buClr>
              <a:buSzPct val="80000"/>
              <a:buFont typeface="Wingdings" pitchFamily="2" charset="2"/>
              <a:buChar char=""/>
              <a:defRPr sz="1600" kern="1200">
                <a:solidFill>
                  <a:schemeClr val="tx1"/>
                </a:solidFill>
                <a:latin typeface="+mn-lt"/>
                <a:ea typeface="+mn-ea"/>
                <a:cs typeface="+mn-cs"/>
              </a:defRPr>
            </a:lvl5pPr>
            <a:lvl6pPr marL="2743200" indent="-457200" algn="l" defTabSz="914400" rtl="0" eaLnBrk="1" latinLnBrk="0" hangingPunct="1">
              <a:spcBef>
                <a:spcPts val="1200"/>
              </a:spcBef>
              <a:buClr>
                <a:schemeClr val="accent6"/>
              </a:buClr>
              <a:buSzPct val="90000"/>
              <a:buFont typeface="Wingdings" pitchFamily="2" charset="2"/>
              <a:buChar char=""/>
              <a:defRPr sz="1600" kern="1200">
                <a:solidFill>
                  <a:schemeClr val="tx1"/>
                </a:solidFill>
                <a:latin typeface="+mn-lt"/>
                <a:ea typeface="+mn-ea"/>
                <a:cs typeface="+mn-cs"/>
              </a:defRPr>
            </a:lvl6pPr>
            <a:lvl7pPr marL="3200400" indent="-457200" algn="l" defTabSz="914400" rtl="0" eaLnBrk="1" latinLnBrk="0" hangingPunct="1">
              <a:spcBef>
                <a:spcPts val="1200"/>
              </a:spcBef>
              <a:buClr>
                <a:schemeClr val="accent1"/>
              </a:buClr>
              <a:buSzPct val="70000"/>
              <a:buFont typeface="Wingdings" pitchFamily="2" charset="2"/>
              <a:buChar char="¢"/>
              <a:defRPr sz="1600" kern="1200" baseline="0">
                <a:solidFill>
                  <a:schemeClr val="tx1"/>
                </a:solidFill>
                <a:latin typeface="+mn-lt"/>
                <a:ea typeface="+mn-ea"/>
                <a:cs typeface="+mn-cs"/>
              </a:defRPr>
            </a:lvl7pPr>
            <a:lvl8pPr marL="3657600" indent="-457200" algn="l" defTabSz="914400" rtl="0" eaLnBrk="1" latinLnBrk="0" hangingPunct="1">
              <a:spcBef>
                <a:spcPts val="1200"/>
              </a:spcBef>
              <a:buClr>
                <a:schemeClr val="accent3"/>
              </a:buClr>
              <a:buFont typeface="Courier New" pitchFamily="49" charset="0"/>
              <a:buChar char="o"/>
              <a:defRPr sz="1600" kern="1200" baseline="0">
                <a:solidFill>
                  <a:schemeClr val="tx1"/>
                </a:solidFill>
                <a:latin typeface="+mn-lt"/>
                <a:ea typeface="+mn-ea"/>
                <a:cs typeface="+mn-cs"/>
              </a:defRPr>
            </a:lvl8pPr>
            <a:lvl9pPr marL="4114800" indent="-457200" algn="l" defTabSz="914400" rtl="0" eaLnBrk="1" latinLnBrk="0" hangingPunct="1">
              <a:spcBef>
                <a:spcPts val="1200"/>
              </a:spcBef>
              <a:buClr>
                <a:schemeClr val="accent5"/>
              </a:buClr>
              <a:buFont typeface="Arial" pitchFamily="34" charset="0"/>
              <a:buChar char="•"/>
              <a:defRPr sz="1600" kern="1200" baseline="0">
                <a:solidFill>
                  <a:schemeClr val="tx1"/>
                </a:solidFill>
                <a:latin typeface="+mn-lt"/>
                <a:ea typeface="+mn-ea"/>
                <a:cs typeface="+mn-cs"/>
              </a:defRPr>
            </a:lvl9pPr>
          </a:lstStyle>
          <a:p>
            <a:pPr marL="457200" lvl="1" indent="0">
              <a:spcBef>
                <a:spcPts val="300"/>
              </a:spcBef>
              <a:buFont typeface="Wingdings" pitchFamily="2" charset="2"/>
              <a:buNone/>
            </a:pPr>
            <a:r>
              <a:rPr lang="en-US" sz="2200" dirty="0" smtClean="0">
                <a:solidFill>
                  <a:prstClr val="black"/>
                </a:solidFill>
              </a:rPr>
              <a:t>Click on “Create New Request</a:t>
            </a:r>
            <a:r>
              <a:rPr lang="en-US" sz="1600" dirty="0" smtClean="0">
                <a:solidFill>
                  <a:prstClr val="black"/>
                </a:solidFill>
              </a:rPr>
              <a:t>”</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807723"/>
            <a:ext cx="6690540" cy="3415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537453" y="3130685"/>
            <a:ext cx="20574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6770905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52600"/>
            <a:ext cx="9143999"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pPr algn="ctr"/>
            <a:r>
              <a:rPr lang="en-US" dirty="0" smtClean="0"/>
              <a:t>Requesting Time Off </a:t>
            </a:r>
            <a:endParaRPr lang="en-US" dirty="0"/>
          </a:p>
        </p:txBody>
      </p:sp>
      <p:sp>
        <p:nvSpPr>
          <p:cNvPr id="4" name="TextBox 3"/>
          <p:cNvSpPr txBox="1"/>
          <p:nvPr/>
        </p:nvSpPr>
        <p:spPr>
          <a:xfrm>
            <a:off x="381000" y="5379077"/>
            <a:ext cx="3581400" cy="369332"/>
          </a:xfrm>
          <a:prstGeom prst="rect">
            <a:avLst/>
          </a:prstGeom>
          <a:solidFill>
            <a:schemeClr val="tx2">
              <a:lumMod val="25000"/>
              <a:lumOff val="75000"/>
            </a:schemeClr>
          </a:solidFill>
        </p:spPr>
        <p:txBody>
          <a:bodyPr wrap="square" rtlCol="0">
            <a:spAutoFit/>
          </a:bodyPr>
          <a:lstStyle/>
          <a:p>
            <a:r>
              <a:rPr lang="en-US" dirty="0" smtClean="0">
                <a:solidFill>
                  <a:prstClr val="black"/>
                </a:solidFill>
              </a:rPr>
              <a:t>Requests are submitted to HR</a:t>
            </a:r>
            <a:endParaRPr lang="en-US" dirty="0">
              <a:solidFill>
                <a:prstClr val="black"/>
              </a:solidFill>
            </a:endParaRPr>
          </a:p>
        </p:txBody>
      </p:sp>
      <p:sp>
        <p:nvSpPr>
          <p:cNvPr id="5" name="Right Arrow 4"/>
          <p:cNvSpPr/>
          <p:nvPr/>
        </p:nvSpPr>
        <p:spPr>
          <a:xfrm>
            <a:off x="1905000" y="1981200"/>
            <a:ext cx="14478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p:cNvSpPr txBox="1"/>
          <p:nvPr/>
        </p:nvSpPr>
        <p:spPr>
          <a:xfrm>
            <a:off x="5181600" y="5181599"/>
            <a:ext cx="3505200" cy="646331"/>
          </a:xfrm>
          <a:prstGeom prst="rect">
            <a:avLst/>
          </a:prstGeom>
          <a:solidFill>
            <a:schemeClr val="tx2">
              <a:lumMod val="25000"/>
              <a:lumOff val="75000"/>
            </a:schemeClr>
          </a:solidFill>
        </p:spPr>
        <p:txBody>
          <a:bodyPr wrap="square" rtlCol="0">
            <a:spAutoFit/>
          </a:bodyPr>
          <a:lstStyle/>
          <a:p>
            <a:r>
              <a:rPr lang="en-US" dirty="0" smtClean="0">
                <a:solidFill>
                  <a:prstClr val="black"/>
                </a:solidFill>
              </a:rPr>
              <a:t>Requests are submitted to your  Supervisor</a:t>
            </a:r>
            <a:endParaRPr lang="en-US" dirty="0">
              <a:solidFill>
                <a:prstClr val="black"/>
              </a:solidFill>
            </a:endParaRPr>
          </a:p>
        </p:txBody>
      </p:sp>
    </p:spTree>
    <p:extLst>
      <p:ext uri="{BB962C8B-B14F-4D97-AF65-F5344CB8AC3E}">
        <p14:creationId xmlns:p14="http://schemas.microsoft.com/office/powerpoint/2010/main" val="7715037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524000"/>
          </a:xfrm>
        </p:spPr>
        <p:txBody>
          <a:bodyPr>
            <a:normAutofit/>
          </a:bodyPr>
          <a:lstStyle/>
          <a:p>
            <a:pPr algn="ctr"/>
            <a:r>
              <a:rPr lang="en-US" dirty="0"/>
              <a:t>Requesting Time Off </a:t>
            </a:r>
          </a:p>
        </p:txBody>
      </p:sp>
      <p:sp>
        <p:nvSpPr>
          <p:cNvPr id="3" name="Content Placeholder 2"/>
          <p:cNvSpPr>
            <a:spLocks noGrp="1"/>
          </p:cNvSpPr>
          <p:nvPr>
            <p:ph idx="1"/>
          </p:nvPr>
        </p:nvSpPr>
        <p:spPr>
          <a:xfrm>
            <a:off x="152400" y="4495800"/>
            <a:ext cx="7772400" cy="1676400"/>
          </a:xfrm>
        </p:spPr>
        <p:txBody>
          <a:bodyPr/>
          <a:lstStyle/>
          <a:p>
            <a:pPr marL="0" indent="0">
              <a:buNone/>
            </a:pPr>
            <a:endParaRPr lang="en-US" sz="1600" dirty="0" smtClean="0"/>
          </a:p>
          <a:p>
            <a:r>
              <a:rPr lang="en-US" sz="2400" dirty="0" smtClean="0"/>
              <a:t>If you have more than one Assignment the “Choose an Assignment” window will appear.  Select the job that applies to this request.</a:t>
            </a:r>
          </a:p>
          <a:p>
            <a:pPr marL="0" indent="0">
              <a:buNone/>
            </a:pPr>
            <a:endParaRPr lang="en-US" sz="2000" dirty="0" smtClean="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981200"/>
            <a:ext cx="4609293"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eft Arrow 3"/>
          <p:cNvSpPr/>
          <p:nvPr/>
        </p:nvSpPr>
        <p:spPr>
          <a:xfrm>
            <a:off x="4038600" y="3352800"/>
            <a:ext cx="1600200" cy="685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348178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343464" cy="1143000"/>
          </a:xfrm>
        </p:spPr>
        <p:txBody>
          <a:bodyPr>
            <a:normAutofit/>
          </a:bodyPr>
          <a:lstStyle/>
          <a:p>
            <a:pPr algn="ctr"/>
            <a:r>
              <a:rPr lang="en-US" dirty="0"/>
              <a:t>Requesting Time </a:t>
            </a:r>
            <a:r>
              <a:rPr lang="en-US" dirty="0" smtClean="0"/>
              <a:t>Off</a:t>
            </a:r>
            <a:endParaRPr lang="en-US" dirty="0"/>
          </a:p>
        </p:txBody>
      </p:sp>
      <p:sp>
        <p:nvSpPr>
          <p:cNvPr id="3" name="Content Placeholder 2"/>
          <p:cNvSpPr>
            <a:spLocks noGrp="1"/>
          </p:cNvSpPr>
          <p:nvPr>
            <p:ph idx="1"/>
          </p:nvPr>
        </p:nvSpPr>
        <p:spPr>
          <a:xfrm>
            <a:off x="762000" y="1955030"/>
            <a:ext cx="7772400" cy="1189244"/>
          </a:xfrm>
        </p:spPr>
        <p:txBody>
          <a:bodyPr/>
          <a:lstStyle/>
          <a:p>
            <a:pPr>
              <a:spcBef>
                <a:spcPts val="300"/>
              </a:spcBef>
            </a:pPr>
            <a:r>
              <a:rPr lang="en-US" sz="2000" b="1" dirty="0" smtClean="0"/>
              <a:t>Step 1 </a:t>
            </a:r>
            <a:r>
              <a:rPr lang="en-US" sz="2000" dirty="0" smtClean="0"/>
              <a:t>– Using the “Create Time Off Request” block - Select the dates for your request.</a:t>
            </a:r>
          </a:p>
          <a:p>
            <a:pPr marL="0" indent="0">
              <a:spcBef>
                <a:spcPts val="300"/>
              </a:spcBef>
              <a:buNone/>
            </a:pPr>
            <a:r>
              <a:rPr lang="en-US" sz="2000" i="1" dirty="0"/>
              <a:t> </a:t>
            </a:r>
            <a:r>
              <a:rPr lang="en-US" sz="2000" i="1" dirty="0" smtClean="0"/>
              <a:t>         </a:t>
            </a:r>
            <a:endParaRPr lang="en-US" sz="2000" dirty="0"/>
          </a:p>
          <a:p>
            <a:pPr>
              <a:spcBef>
                <a:spcPts val="300"/>
              </a:spcBef>
            </a:pPr>
            <a:r>
              <a:rPr lang="en-US" sz="2000" dirty="0" smtClean="0"/>
              <a:t> Once the information is complete click  “Next” to create your request.</a:t>
            </a:r>
          </a:p>
          <a:p>
            <a:pPr marL="0" indent="0">
              <a:spcBef>
                <a:spcPts val="300"/>
              </a:spcBef>
              <a:buNone/>
            </a:pPr>
            <a:endParaRPr lang="en-US" sz="800" dirty="0"/>
          </a:p>
          <a:p>
            <a:pPr marL="0" indent="0">
              <a:spcBef>
                <a:spcPts val="300"/>
              </a:spcBef>
              <a:buNone/>
            </a:pPr>
            <a:endParaRPr lang="en-US" sz="1600"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1436" y="4056888"/>
            <a:ext cx="3885364"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4724400" y="5943600"/>
            <a:ext cx="1219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TextBox 5"/>
          <p:cNvSpPr txBox="1"/>
          <p:nvPr/>
        </p:nvSpPr>
        <p:spPr>
          <a:xfrm>
            <a:off x="4880393" y="3581400"/>
            <a:ext cx="2532814" cy="369332"/>
          </a:xfrm>
          <a:prstGeom prst="rect">
            <a:avLst/>
          </a:prstGeom>
          <a:noFill/>
        </p:spPr>
        <p:txBody>
          <a:bodyPr wrap="square" rtlCol="0">
            <a:spAutoFit/>
          </a:bodyPr>
          <a:lstStyle/>
          <a:p>
            <a:r>
              <a:rPr lang="en-US" b="1" dirty="0" smtClean="0">
                <a:solidFill>
                  <a:srgbClr val="FF0000"/>
                </a:solidFill>
              </a:rPr>
              <a:t>“Type” of time off</a:t>
            </a:r>
            <a:endParaRPr lang="en-US" b="1" dirty="0">
              <a:solidFill>
                <a:srgbClr val="FF0000"/>
              </a:solidFill>
            </a:endParaRPr>
          </a:p>
        </p:txBody>
      </p:sp>
      <p:sp>
        <p:nvSpPr>
          <p:cNvPr id="7" name="Down Arrow 6"/>
          <p:cNvSpPr/>
          <p:nvPr/>
        </p:nvSpPr>
        <p:spPr>
          <a:xfrm>
            <a:off x="5105400" y="4056888"/>
            <a:ext cx="228600" cy="3627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600196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Let’s Get Started</a:t>
            </a:r>
            <a:br>
              <a:rPr lang="en-US" dirty="0" smtClean="0"/>
            </a:br>
            <a:r>
              <a:rPr lang="en-US" i="1" dirty="0" smtClean="0"/>
              <a:t>Logging In</a:t>
            </a:r>
            <a:endParaRPr lang="en-US" i="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40" y="1664027"/>
            <a:ext cx="89154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2743200" y="2635996"/>
            <a:ext cx="762000"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371600" y="2536231"/>
            <a:ext cx="1371600" cy="369332"/>
          </a:xfrm>
          <a:prstGeom prst="rect">
            <a:avLst/>
          </a:prstGeom>
          <a:noFill/>
        </p:spPr>
        <p:txBody>
          <a:bodyPr wrap="square" rtlCol="0">
            <a:spAutoFit/>
          </a:bodyPr>
          <a:lstStyle/>
          <a:p>
            <a:r>
              <a:rPr lang="en-US" b="1" dirty="0" smtClean="0">
                <a:solidFill>
                  <a:srgbClr val="FF0000"/>
                </a:solidFill>
              </a:rPr>
              <a:t>R + RedID</a:t>
            </a:r>
            <a:endParaRPr lang="en-US" b="1" dirty="0">
              <a:solidFill>
                <a:srgbClr val="FF0000"/>
              </a:solidFill>
            </a:endParaRPr>
          </a:p>
        </p:txBody>
      </p:sp>
      <p:sp>
        <p:nvSpPr>
          <p:cNvPr id="7" name="Left Arrow 6"/>
          <p:cNvSpPr/>
          <p:nvPr/>
        </p:nvSpPr>
        <p:spPr>
          <a:xfrm>
            <a:off x="5577133" y="3048001"/>
            <a:ext cx="838200" cy="25907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6523348" y="2845414"/>
            <a:ext cx="2239652" cy="646331"/>
          </a:xfrm>
          <a:prstGeom prst="rect">
            <a:avLst/>
          </a:prstGeom>
          <a:noFill/>
        </p:spPr>
        <p:txBody>
          <a:bodyPr wrap="square" rtlCol="0">
            <a:spAutoFit/>
          </a:bodyPr>
          <a:lstStyle/>
          <a:p>
            <a:r>
              <a:rPr lang="en-US" b="1" dirty="0" smtClean="0">
                <a:solidFill>
                  <a:srgbClr val="FF0000"/>
                </a:solidFill>
              </a:rPr>
              <a:t>Temp Password is Your R + Red ID</a:t>
            </a:r>
            <a:endParaRPr lang="en-US" b="1" dirty="0">
              <a:solidFill>
                <a:srgbClr val="FF0000"/>
              </a:solidFill>
            </a:endParaRPr>
          </a:p>
        </p:txBody>
      </p:sp>
      <p:sp>
        <p:nvSpPr>
          <p:cNvPr id="3" name="TextBox 2"/>
          <p:cNvSpPr txBox="1"/>
          <p:nvPr/>
        </p:nvSpPr>
        <p:spPr>
          <a:xfrm>
            <a:off x="526185" y="3810000"/>
            <a:ext cx="6019465" cy="1246495"/>
          </a:xfrm>
          <a:prstGeom prst="rect">
            <a:avLst/>
          </a:prstGeom>
          <a:solidFill>
            <a:schemeClr val="bg2">
              <a:lumMod val="90000"/>
            </a:schemeClr>
          </a:solidFill>
        </p:spPr>
        <p:txBody>
          <a:bodyPr wrap="square" rtlCol="0">
            <a:spAutoFit/>
          </a:bodyPr>
          <a:lstStyle/>
          <a:p>
            <a:pPr marL="457200" lvl="0" indent="-457200">
              <a:spcBef>
                <a:spcPts val="1800"/>
              </a:spcBef>
              <a:buClr>
                <a:srgbClr val="FF0000"/>
              </a:buClr>
              <a:buSzPct val="80000"/>
              <a:buFont typeface="Wingdings" pitchFamily="2" charset="2"/>
              <a:buChar char=""/>
            </a:pPr>
            <a:r>
              <a:rPr lang="en-US" sz="2000" dirty="0" smtClean="0">
                <a:solidFill>
                  <a:prstClr val="black"/>
                </a:solidFill>
                <a:latin typeface="Calibri"/>
              </a:rPr>
              <a:t>Users will have access  to EmpCenter on May 16</a:t>
            </a:r>
            <a:r>
              <a:rPr lang="en-US" sz="2000" baseline="30000" dirty="0" smtClean="0">
                <a:solidFill>
                  <a:prstClr val="black"/>
                </a:solidFill>
                <a:latin typeface="Calibri"/>
              </a:rPr>
              <a:t>th</a:t>
            </a:r>
            <a:endParaRPr lang="en-US" sz="2000" dirty="0" smtClean="0">
              <a:solidFill>
                <a:prstClr val="black"/>
              </a:solidFill>
              <a:latin typeface="Calibri"/>
            </a:endParaRPr>
          </a:p>
          <a:p>
            <a:pPr marL="457200" lvl="0" indent="-457200">
              <a:spcBef>
                <a:spcPts val="1800"/>
              </a:spcBef>
              <a:buClr>
                <a:srgbClr val="FF0000"/>
              </a:buClr>
              <a:buSzPct val="80000"/>
              <a:buFont typeface="Wingdings" pitchFamily="2" charset="2"/>
              <a:buChar char=""/>
            </a:pPr>
            <a:r>
              <a:rPr lang="en-US" sz="2000" dirty="0" smtClean="0">
                <a:solidFill>
                  <a:prstClr val="black"/>
                </a:solidFill>
                <a:latin typeface="Calibri"/>
              </a:rPr>
              <a:t>The </a:t>
            </a:r>
            <a:r>
              <a:rPr lang="en-US" sz="2000" dirty="0">
                <a:solidFill>
                  <a:prstClr val="black"/>
                </a:solidFill>
                <a:latin typeface="Calibri"/>
              </a:rPr>
              <a:t>first time you log in you will be prompted to create a new </a:t>
            </a:r>
            <a:r>
              <a:rPr lang="en-US" sz="2000" dirty="0" smtClean="0">
                <a:solidFill>
                  <a:prstClr val="black"/>
                </a:solidFill>
                <a:latin typeface="Calibri"/>
              </a:rPr>
              <a:t>password</a:t>
            </a:r>
          </a:p>
        </p:txBody>
      </p:sp>
    </p:spTree>
    <p:extLst>
      <p:ext uri="{BB962C8B-B14F-4D97-AF65-F5344CB8AC3E}">
        <p14:creationId xmlns:p14="http://schemas.microsoft.com/office/powerpoint/2010/main" val="19508219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343464" cy="1143000"/>
          </a:xfrm>
        </p:spPr>
        <p:txBody>
          <a:bodyPr>
            <a:normAutofit/>
          </a:bodyPr>
          <a:lstStyle/>
          <a:p>
            <a:pPr algn="ctr"/>
            <a:r>
              <a:rPr lang="en-US" dirty="0"/>
              <a:t>Requesting Time </a:t>
            </a:r>
            <a:r>
              <a:rPr lang="en-US" dirty="0" smtClean="0"/>
              <a:t>Off</a:t>
            </a:r>
            <a:endParaRPr lang="en-US" dirty="0"/>
          </a:p>
        </p:txBody>
      </p:sp>
      <p:sp>
        <p:nvSpPr>
          <p:cNvPr id="3" name="Content Placeholder 2"/>
          <p:cNvSpPr>
            <a:spLocks noGrp="1"/>
          </p:cNvSpPr>
          <p:nvPr>
            <p:ph idx="1"/>
          </p:nvPr>
        </p:nvSpPr>
        <p:spPr>
          <a:xfrm>
            <a:off x="609600" y="1981201"/>
            <a:ext cx="8305800" cy="762000"/>
          </a:xfrm>
        </p:spPr>
        <p:txBody>
          <a:bodyPr/>
          <a:lstStyle/>
          <a:p>
            <a:pPr>
              <a:spcBef>
                <a:spcPts val="300"/>
              </a:spcBef>
            </a:pPr>
            <a:r>
              <a:rPr lang="en-US" sz="2000" b="1" dirty="0" smtClean="0"/>
              <a:t>Step 2 </a:t>
            </a:r>
            <a:r>
              <a:rPr lang="en-US" sz="2000" dirty="0" smtClean="0"/>
              <a:t>– Review the time off request. If correct click on the “Submit” button to forward the request to your supervisor.</a:t>
            </a:r>
          </a:p>
          <a:p>
            <a:pPr marL="0" indent="0">
              <a:spcBef>
                <a:spcPts val="300"/>
              </a:spcBef>
              <a:buNone/>
            </a:pPr>
            <a:r>
              <a:rPr lang="en-US" sz="1800" i="1" dirty="0"/>
              <a:t> </a:t>
            </a:r>
            <a:r>
              <a:rPr lang="en-US" sz="1800" i="1" dirty="0" smtClean="0"/>
              <a:t>         </a:t>
            </a:r>
            <a:endParaRPr lang="en-US" sz="1800" dirty="0"/>
          </a:p>
          <a:p>
            <a:pPr marL="0" indent="0">
              <a:spcBef>
                <a:spcPts val="300"/>
              </a:spcBef>
              <a:buNone/>
            </a:pPr>
            <a:endParaRPr lang="en-US" sz="800" dirty="0"/>
          </a:p>
          <a:p>
            <a:pPr marL="0" indent="0">
              <a:spcBef>
                <a:spcPts val="300"/>
              </a:spcBef>
              <a:buNone/>
            </a:pPr>
            <a:endParaRPr lang="en-US" sz="16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819400"/>
            <a:ext cx="8255000"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Up Arrow 4"/>
          <p:cNvSpPr/>
          <p:nvPr/>
        </p:nvSpPr>
        <p:spPr>
          <a:xfrm>
            <a:off x="3505200" y="5508594"/>
            <a:ext cx="435561"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Oval 3"/>
          <p:cNvSpPr/>
          <p:nvPr/>
        </p:nvSpPr>
        <p:spPr>
          <a:xfrm>
            <a:off x="533400" y="3276600"/>
            <a:ext cx="762000"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94270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52600"/>
            <a:ext cx="7039628"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pPr algn="ctr"/>
            <a:r>
              <a:rPr lang="en-US" dirty="0" smtClean="0"/>
              <a:t>Cancelling a Time Off Request</a:t>
            </a:r>
            <a:endParaRPr lang="en-US" dirty="0"/>
          </a:p>
        </p:txBody>
      </p:sp>
      <p:sp>
        <p:nvSpPr>
          <p:cNvPr id="10" name="TextBox 9"/>
          <p:cNvSpPr txBox="1"/>
          <p:nvPr/>
        </p:nvSpPr>
        <p:spPr>
          <a:xfrm>
            <a:off x="-228600" y="4781550"/>
            <a:ext cx="3539478" cy="307777"/>
          </a:xfrm>
          <a:prstGeom prst="rect">
            <a:avLst/>
          </a:prstGeom>
          <a:noFill/>
        </p:spPr>
        <p:txBody>
          <a:bodyPr wrap="square" rtlCol="0">
            <a:spAutoFit/>
          </a:bodyPr>
          <a:lstStyle/>
          <a:p>
            <a:pPr lvl="2">
              <a:buClr>
                <a:srgbClr val="C00000"/>
              </a:buClr>
            </a:pPr>
            <a:r>
              <a:rPr lang="en-US" sz="1400" dirty="0" smtClean="0">
                <a:solidFill>
                  <a:prstClr val="black"/>
                </a:solidFill>
                <a:latin typeface="Calibri"/>
              </a:rPr>
              <a:t>.</a:t>
            </a:r>
            <a:endParaRPr lang="en-US" sz="1400" dirty="0">
              <a:solidFill>
                <a:prstClr val="black"/>
              </a:solidFill>
              <a:latin typeface="Calibri"/>
            </a:endParaRPr>
          </a:p>
        </p:txBody>
      </p:sp>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352800"/>
            <a:ext cx="2794588" cy="1904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762000" y="5476858"/>
            <a:ext cx="7111706" cy="1477328"/>
          </a:xfrm>
          <a:prstGeom prst="rect">
            <a:avLst/>
          </a:prstGeom>
        </p:spPr>
        <p:txBody>
          <a:bodyPr wrap="square">
            <a:spAutoFit/>
          </a:bodyPr>
          <a:lstStyle/>
          <a:p>
            <a:pPr marL="457200" indent="-457200">
              <a:spcBef>
                <a:spcPts val="1800"/>
              </a:spcBef>
              <a:buClr>
                <a:srgbClr val="FF0000"/>
              </a:buClr>
              <a:buSzPct val="80000"/>
              <a:buFont typeface="Wingdings" pitchFamily="2" charset="2"/>
              <a:buChar char=""/>
            </a:pPr>
            <a:r>
              <a:rPr lang="en-US" sz="2000" dirty="0" smtClean="0">
                <a:solidFill>
                  <a:prstClr val="black"/>
                </a:solidFill>
                <a:latin typeface="Calibri"/>
              </a:rPr>
              <a:t>A request can be cancelled before or after it’s approved</a:t>
            </a:r>
          </a:p>
          <a:p>
            <a:pPr marL="457200" indent="-457200">
              <a:spcBef>
                <a:spcPts val="1800"/>
              </a:spcBef>
              <a:buClr>
                <a:srgbClr val="FF0000"/>
              </a:buClr>
              <a:buSzPct val="80000"/>
              <a:buFont typeface="Wingdings" pitchFamily="2" charset="2"/>
              <a:buChar char=""/>
            </a:pPr>
            <a:r>
              <a:rPr lang="en-US" sz="2000" dirty="0" smtClean="0">
                <a:solidFill>
                  <a:prstClr val="black"/>
                </a:solidFill>
                <a:latin typeface="Calibri"/>
              </a:rPr>
              <a:t>Select the request and click “Cancel Request”</a:t>
            </a:r>
          </a:p>
          <a:p>
            <a:pPr marL="457200" indent="-457200">
              <a:spcBef>
                <a:spcPts val="1800"/>
              </a:spcBef>
              <a:buClr>
                <a:srgbClr val="FF0000"/>
              </a:buClr>
              <a:buSzPct val="80000"/>
              <a:buFont typeface="Wingdings" pitchFamily="2" charset="2"/>
              <a:buChar char=""/>
            </a:pPr>
            <a:endParaRPr lang="en-US" sz="2000" dirty="0">
              <a:solidFill>
                <a:prstClr val="black"/>
              </a:solidFill>
              <a:latin typeface="Calibri"/>
            </a:endParaRPr>
          </a:p>
        </p:txBody>
      </p:sp>
      <p:sp>
        <p:nvSpPr>
          <p:cNvPr id="8" name="Left Arrow 7"/>
          <p:cNvSpPr/>
          <p:nvPr/>
        </p:nvSpPr>
        <p:spPr>
          <a:xfrm>
            <a:off x="6096000" y="4038600"/>
            <a:ext cx="9144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extBox 10"/>
          <p:cNvSpPr txBox="1"/>
          <p:nvPr/>
        </p:nvSpPr>
        <p:spPr>
          <a:xfrm>
            <a:off x="7010400" y="3767435"/>
            <a:ext cx="1905000" cy="923330"/>
          </a:xfrm>
          <a:prstGeom prst="rect">
            <a:avLst/>
          </a:prstGeom>
          <a:noFill/>
        </p:spPr>
        <p:txBody>
          <a:bodyPr wrap="square" rtlCol="0">
            <a:spAutoFit/>
          </a:bodyPr>
          <a:lstStyle/>
          <a:p>
            <a:r>
              <a:rPr lang="en-US" dirty="0" smtClean="0">
                <a:solidFill>
                  <a:prstClr val="black"/>
                </a:solidFill>
              </a:rPr>
              <a:t>Enter the reason for cancelling your request</a:t>
            </a:r>
            <a:endParaRPr lang="en-US" dirty="0">
              <a:solidFill>
                <a:prstClr val="black"/>
              </a:solidFill>
            </a:endParaRPr>
          </a:p>
        </p:txBody>
      </p:sp>
      <p:sp>
        <p:nvSpPr>
          <p:cNvPr id="13" name="Left Arrow 12"/>
          <p:cNvSpPr/>
          <p:nvPr/>
        </p:nvSpPr>
        <p:spPr>
          <a:xfrm>
            <a:off x="2396478" y="1845013"/>
            <a:ext cx="9144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9930680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EmpCenter Resources</a:t>
            </a:r>
            <a:endParaRPr lang="en-US" i="1" dirty="0"/>
          </a:p>
        </p:txBody>
      </p:sp>
      <p:sp>
        <p:nvSpPr>
          <p:cNvPr id="3" name="Content Placeholder 2"/>
          <p:cNvSpPr>
            <a:spLocks noGrp="1"/>
          </p:cNvSpPr>
          <p:nvPr>
            <p:ph idx="1"/>
          </p:nvPr>
        </p:nvSpPr>
        <p:spPr>
          <a:xfrm>
            <a:off x="152400" y="1981200"/>
            <a:ext cx="8915400" cy="4267199"/>
          </a:xfrm>
        </p:spPr>
        <p:txBody>
          <a:bodyPr/>
          <a:lstStyle/>
          <a:p>
            <a:pPr>
              <a:spcBef>
                <a:spcPts val="600"/>
              </a:spcBef>
            </a:pPr>
            <a:r>
              <a:rPr lang="en-US" sz="2000" dirty="0"/>
              <a:t>Information on EmpCenter is currently available </a:t>
            </a:r>
            <a:r>
              <a:rPr lang="en-US" sz="2000" dirty="0" smtClean="0"/>
              <a:t>on the Research Foundation’s website:  </a:t>
            </a:r>
            <a:r>
              <a:rPr lang="en-US" sz="2000" u="sng" dirty="0" smtClean="0">
                <a:hlinkClick r:id="rId3"/>
              </a:rPr>
              <a:t>www.foundation.sdsu.edu</a:t>
            </a:r>
            <a:endParaRPr lang="en-US" sz="2000" u="sng" dirty="0" smtClean="0"/>
          </a:p>
          <a:p>
            <a:pPr>
              <a:spcBef>
                <a:spcPts val="600"/>
              </a:spcBef>
            </a:pPr>
            <a:endParaRPr lang="en-US" sz="2000" u="sng" dirty="0"/>
          </a:p>
          <a:p>
            <a:pPr>
              <a:spcBef>
                <a:spcPts val="600"/>
              </a:spcBef>
            </a:pPr>
            <a:endParaRPr lang="en-US" sz="2000" dirty="0" smtClean="0"/>
          </a:p>
          <a:p>
            <a:pPr>
              <a:spcBef>
                <a:spcPts val="600"/>
              </a:spcBef>
            </a:pPr>
            <a:endParaRPr lang="en-US" sz="2000" dirty="0" smtClean="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743200"/>
            <a:ext cx="7086600" cy="377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eft Arrow 3"/>
          <p:cNvSpPr/>
          <p:nvPr/>
        </p:nvSpPr>
        <p:spPr>
          <a:xfrm>
            <a:off x="7790985" y="4364487"/>
            <a:ext cx="914400"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6787188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Supervisor Training</a:t>
            </a:r>
          </a:p>
        </p:txBody>
      </p:sp>
      <p:sp>
        <p:nvSpPr>
          <p:cNvPr id="3" name="Title 2"/>
          <p:cNvSpPr>
            <a:spLocks noGrp="1"/>
          </p:cNvSpPr>
          <p:nvPr>
            <p:ph type="ctrTitle"/>
          </p:nvPr>
        </p:nvSpPr>
        <p:spPr/>
        <p:txBody>
          <a:bodyPr/>
          <a:lstStyle/>
          <a:p>
            <a:r>
              <a:rPr lang="en-US" dirty="0" smtClean="0"/>
              <a:t>EmpCenter Time &amp; Attendance</a:t>
            </a:r>
            <a:endParaRPr lang="en-US" dirty="0"/>
          </a:p>
        </p:txBody>
      </p:sp>
    </p:spTree>
    <p:extLst>
      <p:ext uri="{BB962C8B-B14F-4D97-AF65-F5344CB8AC3E}">
        <p14:creationId xmlns:p14="http://schemas.microsoft.com/office/powerpoint/2010/main" val="16793021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After this training, you will be able to:</a:t>
            </a:r>
            <a:endParaRPr lang="en-US" dirty="0"/>
          </a:p>
        </p:txBody>
      </p:sp>
      <p:sp>
        <p:nvSpPr>
          <p:cNvPr id="3" name="Content Placeholder 2"/>
          <p:cNvSpPr>
            <a:spLocks noGrp="1"/>
          </p:cNvSpPr>
          <p:nvPr>
            <p:ph idx="1"/>
          </p:nvPr>
        </p:nvSpPr>
        <p:spPr/>
        <p:txBody>
          <a:bodyPr/>
          <a:lstStyle/>
          <a:p>
            <a:r>
              <a:rPr lang="en-US" dirty="0" smtClean="0"/>
              <a:t>Log in to EmpCenter and navigate through the system as a manager/supervisor.</a:t>
            </a:r>
          </a:p>
          <a:p>
            <a:r>
              <a:rPr lang="en-US" dirty="0" smtClean="0"/>
              <a:t>Review, approve, edit, and submit employee timesheet information for your staff.</a:t>
            </a:r>
          </a:p>
          <a:p>
            <a:r>
              <a:rPr lang="en-US" dirty="0" smtClean="0"/>
              <a:t>Review Leave Balances for your staff.</a:t>
            </a:r>
          </a:p>
          <a:p>
            <a:r>
              <a:rPr lang="en-US" dirty="0" smtClean="0"/>
              <a:t>Process Time Off Requests (TORs.)</a:t>
            </a:r>
          </a:p>
          <a:p>
            <a:r>
              <a:rPr lang="en-US" dirty="0" smtClean="0"/>
              <a:t>Delegate approval authority to other supervisors.</a:t>
            </a:r>
            <a:endParaRPr lang="en-US" dirty="0"/>
          </a:p>
        </p:txBody>
      </p:sp>
    </p:spTree>
    <p:extLst>
      <p:ext uri="{BB962C8B-B14F-4D97-AF65-F5344CB8AC3E}">
        <p14:creationId xmlns:p14="http://schemas.microsoft.com/office/powerpoint/2010/main" val="23758235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Manager Dashboard</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41500"/>
            <a:ext cx="8077200" cy="410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82742" y="2216150"/>
            <a:ext cx="4038600" cy="3352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Rectangle 3"/>
          <p:cNvSpPr/>
          <p:nvPr/>
        </p:nvSpPr>
        <p:spPr>
          <a:xfrm>
            <a:off x="4648200" y="2200729"/>
            <a:ext cx="3429000" cy="2813050"/>
          </a:xfrm>
          <a:prstGeom prst="rect">
            <a:avLst/>
          </a:prstGeom>
          <a:noFill/>
          <a:ln>
            <a:solidFill>
              <a:srgbClr val="B92D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a:off x="685800" y="5912037"/>
            <a:ext cx="2971800" cy="369332"/>
          </a:xfrm>
          <a:prstGeom prst="rect">
            <a:avLst/>
          </a:prstGeom>
          <a:noFill/>
        </p:spPr>
        <p:txBody>
          <a:bodyPr wrap="square" lIns="91440" tIns="45720" rIns="91440" bIns="45720">
            <a:spAutoFit/>
          </a:bodyPr>
          <a:lstStyle/>
          <a:p>
            <a:pPr algn="ctr"/>
            <a:r>
              <a:rPr lang="en-US" b="1" cap="all" dirty="0" smtClean="0">
                <a:ln w="9000" cmpd="sng">
                  <a:solidFill>
                    <a:srgbClr val="0C8228">
                      <a:shade val="50000"/>
                      <a:satMod val="120000"/>
                    </a:srgbClr>
                  </a:solidFill>
                  <a:prstDash val="solid"/>
                </a:ln>
                <a:gradFill>
                  <a:gsLst>
                    <a:gs pos="0">
                      <a:srgbClr val="0C8228">
                        <a:shade val="20000"/>
                        <a:satMod val="245000"/>
                      </a:srgbClr>
                    </a:gs>
                    <a:gs pos="43000">
                      <a:srgbClr val="0C8228">
                        <a:satMod val="255000"/>
                      </a:srgbClr>
                    </a:gs>
                    <a:gs pos="48000">
                      <a:srgbClr val="0C8228">
                        <a:shade val="85000"/>
                        <a:satMod val="255000"/>
                      </a:srgbClr>
                    </a:gs>
                    <a:gs pos="100000">
                      <a:srgbClr val="0C8228">
                        <a:shade val="20000"/>
                        <a:satMod val="245000"/>
                      </a:srgbClr>
                    </a:gs>
                  </a:gsLst>
                  <a:lin ang="5400000"/>
                </a:gradFill>
                <a:effectLst>
                  <a:reflection blurRad="12700" stA="28000" endPos="45000" dist="1000" dir="5400000" sy="-100000" algn="bl" rotWithShape="0"/>
                </a:effectLst>
              </a:rPr>
              <a:t>Primary</a:t>
            </a:r>
            <a:r>
              <a:rPr lang="en-US" sz="1200" b="1" cap="all" dirty="0" smtClean="0">
                <a:ln w="9000" cmpd="sng">
                  <a:solidFill>
                    <a:srgbClr val="0C8228">
                      <a:shade val="50000"/>
                      <a:satMod val="120000"/>
                    </a:srgbClr>
                  </a:solidFill>
                  <a:prstDash val="solid"/>
                </a:ln>
                <a:gradFill>
                  <a:gsLst>
                    <a:gs pos="0">
                      <a:srgbClr val="0C8228">
                        <a:shade val="20000"/>
                        <a:satMod val="245000"/>
                      </a:srgbClr>
                    </a:gs>
                    <a:gs pos="43000">
                      <a:srgbClr val="0C8228">
                        <a:satMod val="255000"/>
                      </a:srgbClr>
                    </a:gs>
                    <a:gs pos="48000">
                      <a:srgbClr val="0C8228">
                        <a:shade val="85000"/>
                        <a:satMod val="255000"/>
                      </a:srgbClr>
                    </a:gs>
                    <a:gs pos="100000">
                      <a:srgbClr val="0C8228">
                        <a:shade val="20000"/>
                        <a:satMod val="245000"/>
                      </a:srgbClr>
                    </a:gs>
                  </a:gsLst>
                  <a:lin ang="5400000"/>
                </a:gradFill>
                <a:effectLst>
                  <a:reflection blurRad="12700" stA="28000" endPos="45000" dist="1000" dir="5400000" sy="-100000" algn="bl" rotWithShape="0"/>
                </a:effectLst>
              </a:rPr>
              <a:t> </a:t>
            </a:r>
            <a:r>
              <a:rPr lang="en-US" b="1" cap="all" dirty="0" smtClean="0">
                <a:ln w="9000" cmpd="sng">
                  <a:solidFill>
                    <a:srgbClr val="0C8228">
                      <a:shade val="50000"/>
                      <a:satMod val="120000"/>
                    </a:srgbClr>
                  </a:solidFill>
                  <a:prstDash val="solid"/>
                </a:ln>
                <a:gradFill>
                  <a:gsLst>
                    <a:gs pos="0">
                      <a:srgbClr val="0C8228">
                        <a:shade val="20000"/>
                        <a:satMod val="245000"/>
                      </a:srgbClr>
                    </a:gs>
                    <a:gs pos="43000">
                      <a:srgbClr val="0C8228">
                        <a:satMod val="255000"/>
                      </a:srgbClr>
                    </a:gs>
                    <a:gs pos="48000">
                      <a:srgbClr val="0C8228">
                        <a:shade val="85000"/>
                        <a:satMod val="255000"/>
                      </a:srgbClr>
                    </a:gs>
                    <a:gs pos="100000">
                      <a:srgbClr val="0C8228">
                        <a:shade val="20000"/>
                        <a:satMod val="245000"/>
                      </a:srgbClr>
                    </a:gs>
                  </a:gsLst>
                  <a:lin ang="5400000"/>
                </a:gradFill>
                <a:effectLst>
                  <a:reflection blurRad="12700" stA="28000" endPos="45000" dist="1000" dir="5400000" sy="-100000" algn="bl" rotWithShape="0"/>
                </a:effectLst>
              </a:rPr>
              <a:t>Blocks</a:t>
            </a:r>
            <a:endParaRPr lang="en-US" b="1" cap="all" dirty="0">
              <a:ln w="9000" cmpd="sng">
                <a:solidFill>
                  <a:srgbClr val="0C8228">
                    <a:shade val="50000"/>
                    <a:satMod val="120000"/>
                  </a:srgbClr>
                </a:solidFill>
                <a:prstDash val="solid"/>
              </a:ln>
              <a:gradFill>
                <a:gsLst>
                  <a:gs pos="0">
                    <a:srgbClr val="0C8228">
                      <a:shade val="20000"/>
                      <a:satMod val="245000"/>
                    </a:srgbClr>
                  </a:gs>
                  <a:gs pos="43000">
                    <a:srgbClr val="0C8228">
                      <a:satMod val="255000"/>
                    </a:srgbClr>
                  </a:gs>
                  <a:gs pos="48000">
                    <a:srgbClr val="0C8228">
                      <a:shade val="85000"/>
                      <a:satMod val="255000"/>
                    </a:srgbClr>
                  </a:gs>
                  <a:gs pos="100000">
                    <a:srgbClr val="0C8228">
                      <a:shade val="20000"/>
                      <a:satMod val="245000"/>
                    </a:srgbClr>
                  </a:gs>
                </a:gsLst>
                <a:lin ang="5400000"/>
              </a:gradFill>
              <a:effectLst>
                <a:reflection blurRad="12700" stA="28000" endPos="45000" dist="1000" dir="5400000" sy="-100000" algn="bl" rotWithShape="0"/>
              </a:effectLst>
            </a:endParaRPr>
          </a:p>
        </p:txBody>
      </p:sp>
      <p:sp>
        <p:nvSpPr>
          <p:cNvPr id="7" name="Rectangle 6"/>
          <p:cNvSpPr/>
          <p:nvPr/>
        </p:nvSpPr>
        <p:spPr>
          <a:xfrm>
            <a:off x="5029200" y="5243161"/>
            <a:ext cx="2667000" cy="369332"/>
          </a:xfrm>
          <a:prstGeom prst="rect">
            <a:avLst/>
          </a:prstGeom>
          <a:noFill/>
        </p:spPr>
        <p:txBody>
          <a:bodyPr wrap="square" lIns="91440" tIns="45720" rIns="91440" bIns="45720">
            <a:spAutoFit/>
          </a:bodyPr>
          <a:lstStyle/>
          <a:p>
            <a:pPr algn="ctr"/>
            <a:r>
              <a:rPr lang="en-US" b="1" cap="all" dirty="0" smtClean="0">
                <a:ln w="9000" cmpd="sng">
                  <a:solidFill>
                    <a:srgbClr val="0C8228">
                      <a:shade val="50000"/>
                      <a:satMod val="120000"/>
                    </a:srgbClr>
                  </a:solidFill>
                  <a:prstDash val="solid"/>
                </a:ln>
                <a:solidFill>
                  <a:srgbClr val="B818A1"/>
                </a:solidFill>
                <a:effectLst>
                  <a:reflection blurRad="12700" stA="28000" endPos="45000" dist="1000" dir="5400000" sy="-100000" algn="bl" rotWithShape="0"/>
                </a:effectLst>
              </a:rPr>
              <a:t>Secondary Blocks</a:t>
            </a:r>
            <a:endParaRPr lang="en-US" b="1" cap="all" dirty="0">
              <a:ln w="9000" cmpd="sng">
                <a:solidFill>
                  <a:srgbClr val="0C8228">
                    <a:shade val="50000"/>
                    <a:satMod val="120000"/>
                  </a:srgbClr>
                </a:solidFill>
                <a:prstDash val="solid"/>
              </a:ln>
              <a:solidFill>
                <a:srgbClr val="B818A1"/>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6143904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43" y="1752600"/>
            <a:ext cx="8991600" cy="4873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04800" y="228600"/>
            <a:ext cx="8458200" cy="1143000"/>
          </a:xfrm>
        </p:spPr>
        <p:txBody>
          <a:bodyPr>
            <a:normAutofit/>
          </a:bodyPr>
          <a:lstStyle/>
          <a:p>
            <a:r>
              <a:rPr lang="en-US" dirty="0" smtClean="0"/>
              <a:t>Approving Employee Time Sheets</a:t>
            </a:r>
            <a:endParaRPr lang="en-US" dirty="0"/>
          </a:p>
        </p:txBody>
      </p:sp>
      <p:sp>
        <p:nvSpPr>
          <p:cNvPr id="3" name="Rectangle 2"/>
          <p:cNvSpPr/>
          <p:nvPr/>
        </p:nvSpPr>
        <p:spPr>
          <a:xfrm>
            <a:off x="101943" y="2281881"/>
            <a:ext cx="20574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Left Arrow 7"/>
          <p:cNvSpPr/>
          <p:nvPr/>
        </p:nvSpPr>
        <p:spPr>
          <a:xfrm>
            <a:off x="1676400" y="3348681"/>
            <a:ext cx="7620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TextBox 8"/>
          <p:cNvSpPr txBox="1"/>
          <p:nvPr/>
        </p:nvSpPr>
        <p:spPr>
          <a:xfrm>
            <a:off x="2438400" y="3288268"/>
            <a:ext cx="3352800" cy="369332"/>
          </a:xfrm>
          <a:prstGeom prst="rect">
            <a:avLst/>
          </a:prstGeom>
          <a:solidFill>
            <a:schemeClr val="bg2">
              <a:lumMod val="75000"/>
            </a:schemeClr>
          </a:solidFill>
        </p:spPr>
        <p:txBody>
          <a:bodyPr wrap="square" rtlCol="0">
            <a:spAutoFit/>
          </a:bodyPr>
          <a:lstStyle/>
          <a:p>
            <a:r>
              <a:rPr lang="en-US" dirty="0" smtClean="0">
                <a:solidFill>
                  <a:prstClr val="black"/>
                </a:solidFill>
              </a:rPr>
              <a:t>Select Approve Time Sheets </a:t>
            </a:r>
            <a:endParaRPr lang="en-US" dirty="0">
              <a:solidFill>
                <a:prstClr val="black"/>
              </a:solidFill>
            </a:endParaRPr>
          </a:p>
        </p:txBody>
      </p:sp>
      <p:sp>
        <p:nvSpPr>
          <p:cNvPr id="10" name="Rectangle 9"/>
          <p:cNvSpPr/>
          <p:nvPr/>
        </p:nvSpPr>
        <p:spPr>
          <a:xfrm>
            <a:off x="4800600" y="4724400"/>
            <a:ext cx="3886200" cy="1902124"/>
          </a:xfrm>
          <a:prstGeom prst="rect">
            <a:avLst/>
          </a:prstGeom>
          <a:noFill/>
          <a:ln>
            <a:solidFill>
              <a:srgbClr val="B92D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TextBox 12"/>
          <p:cNvSpPr txBox="1"/>
          <p:nvPr/>
        </p:nvSpPr>
        <p:spPr>
          <a:xfrm>
            <a:off x="422188" y="6159577"/>
            <a:ext cx="3581400" cy="369332"/>
          </a:xfrm>
          <a:prstGeom prst="rect">
            <a:avLst/>
          </a:prstGeom>
          <a:solidFill>
            <a:schemeClr val="bg2">
              <a:lumMod val="75000"/>
            </a:schemeClr>
          </a:solidFill>
        </p:spPr>
        <p:txBody>
          <a:bodyPr wrap="square" rtlCol="0">
            <a:spAutoFit/>
          </a:bodyPr>
          <a:lstStyle/>
          <a:p>
            <a:r>
              <a:rPr lang="en-US" dirty="0" smtClean="0">
                <a:solidFill>
                  <a:prstClr val="black"/>
                </a:solidFill>
              </a:rPr>
              <a:t>Status of Employee Timesheets</a:t>
            </a:r>
            <a:endParaRPr lang="en-US" dirty="0">
              <a:solidFill>
                <a:prstClr val="black"/>
              </a:solidFill>
            </a:endParaRPr>
          </a:p>
        </p:txBody>
      </p:sp>
      <p:sp>
        <p:nvSpPr>
          <p:cNvPr id="11" name="Right Arrow 10"/>
          <p:cNvSpPr/>
          <p:nvPr/>
        </p:nvSpPr>
        <p:spPr>
          <a:xfrm>
            <a:off x="4043748" y="6160740"/>
            <a:ext cx="604451" cy="369332"/>
          </a:xfrm>
          <a:prstGeom prst="rightArrow">
            <a:avLst>
              <a:gd name="adj1" fmla="val 5669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8177637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1143000"/>
          </a:xfrm>
        </p:spPr>
        <p:txBody>
          <a:bodyPr>
            <a:normAutofit/>
          </a:bodyPr>
          <a:lstStyle/>
          <a:p>
            <a:r>
              <a:rPr lang="en-US" dirty="0" smtClean="0"/>
              <a:t>Approving Employee Time Sheets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306" y="2209800"/>
            <a:ext cx="3124199"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eft Arrow 3"/>
          <p:cNvSpPr/>
          <p:nvPr/>
        </p:nvSpPr>
        <p:spPr>
          <a:xfrm>
            <a:off x="2645079" y="3505200"/>
            <a:ext cx="1041915"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TextBox 5"/>
          <p:cNvSpPr txBox="1"/>
          <p:nvPr/>
        </p:nvSpPr>
        <p:spPr>
          <a:xfrm>
            <a:off x="3886200" y="2068830"/>
            <a:ext cx="4648200" cy="3939540"/>
          </a:xfrm>
          <a:prstGeom prst="rect">
            <a:avLst/>
          </a:prstGeom>
          <a:noFill/>
        </p:spPr>
        <p:txBody>
          <a:bodyPr wrap="square" rtlCol="0">
            <a:spAutoFit/>
          </a:bodyPr>
          <a:lstStyle/>
          <a:p>
            <a:pPr marL="457200" indent="-457200">
              <a:spcBef>
                <a:spcPts val="1800"/>
              </a:spcBef>
              <a:buClr>
                <a:srgbClr val="FF0000"/>
              </a:buClr>
              <a:buSzPct val="80000"/>
              <a:buFont typeface="Wingdings" pitchFamily="2" charset="2"/>
              <a:buChar char=""/>
            </a:pPr>
            <a:r>
              <a:rPr lang="en-US" sz="2200" dirty="0">
                <a:solidFill>
                  <a:prstClr val="black"/>
                </a:solidFill>
              </a:rPr>
              <a:t>All employees or groups that are assigned to you will appear in the window.</a:t>
            </a:r>
          </a:p>
          <a:p>
            <a:pPr marL="457200" indent="-457200">
              <a:spcBef>
                <a:spcPts val="1800"/>
              </a:spcBef>
              <a:buClr>
                <a:srgbClr val="FF0000"/>
              </a:buClr>
              <a:buSzPct val="80000"/>
              <a:buFont typeface="Wingdings" pitchFamily="2" charset="2"/>
              <a:buChar char=""/>
            </a:pPr>
            <a:r>
              <a:rPr lang="en-US" sz="2200" dirty="0" smtClean="0">
                <a:solidFill>
                  <a:prstClr val="black"/>
                </a:solidFill>
              </a:rPr>
              <a:t>Select the group of employees whose timesheets you want to review from the groups listed under </a:t>
            </a:r>
            <a:r>
              <a:rPr lang="en-US" sz="2200" dirty="0" smtClean="0">
                <a:solidFill>
                  <a:srgbClr val="0070C0"/>
                </a:solidFill>
              </a:rPr>
              <a:t>Assignments</a:t>
            </a:r>
          </a:p>
          <a:p>
            <a:pPr marL="457200" indent="-457200">
              <a:spcBef>
                <a:spcPts val="1800"/>
              </a:spcBef>
              <a:buClr>
                <a:srgbClr val="FF0000"/>
              </a:buClr>
              <a:buSzPct val="80000"/>
              <a:buFont typeface="Wingdings" pitchFamily="2" charset="2"/>
              <a:buChar char=""/>
            </a:pPr>
            <a:r>
              <a:rPr lang="en-US" sz="2200" dirty="0" smtClean="0">
                <a:solidFill>
                  <a:prstClr val="black"/>
                </a:solidFill>
              </a:rPr>
              <a:t>The employee timesheets will populate on the right side of the screen</a:t>
            </a:r>
            <a:endParaRPr lang="en-US" sz="2200" dirty="0">
              <a:solidFill>
                <a:prstClr val="black"/>
              </a:solidFill>
            </a:endParaRPr>
          </a:p>
        </p:txBody>
      </p:sp>
    </p:spTree>
    <p:extLst>
      <p:ext uri="{BB962C8B-B14F-4D97-AF65-F5344CB8AC3E}">
        <p14:creationId xmlns:p14="http://schemas.microsoft.com/office/powerpoint/2010/main" val="27962427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1143000"/>
          </a:xfrm>
        </p:spPr>
        <p:txBody>
          <a:bodyPr>
            <a:normAutofit/>
          </a:bodyPr>
          <a:lstStyle/>
          <a:p>
            <a:r>
              <a:rPr lang="en-US" dirty="0" smtClean="0"/>
              <a:t>Approving Employee Time Sheets</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0" y="1616296"/>
            <a:ext cx="9144000" cy="379494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5943600" y="2618362"/>
            <a:ext cx="381000"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Oval 6"/>
          <p:cNvSpPr/>
          <p:nvPr/>
        </p:nvSpPr>
        <p:spPr>
          <a:xfrm flipV="1">
            <a:off x="6096000" y="4648200"/>
            <a:ext cx="381000" cy="3048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152400" y="5401514"/>
            <a:ext cx="7239000" cy="1785104"/>
          </a:xfrm>
          <a:prstGeom prst="rect">
            <a:avLst/>
          </a:prstGeom>
        </p:spPr>
        <p:txBody>
          <a:bodyPr wrap="square">
            <a:spAutoFit/>
          </a:bodyPr>
          <a:lstStyle/>
          <a:p>
            <a:pPr marL="457200" indent="-457200">
              <a:spcBef>
                <a:spcPts val="1800"/>
              </a:spcBef>
              <a:buClr>
                <a:srgbClr val="FF0000"/>
              </a:buClr>
              <a:buSzPct val="80000"/>
              <a:buFont typeface="Wingdings" pitchFamily="2" charset="2"/>
              <a:buChar char=""/>
            </a:pPr>
            <a:r>
              <a:rPr lang="en-US" sz="2000" dirty="0" smtClean="0">
                <a:solidFill>
                  <a:prstClr val="black"/>
                </a:solidFill>
              </a:rPr>
              <a:t>Employee </a:t>
            </a:r>
            <a:r>
              <a:rPr lang="en-US" sz="2000" dirty="0">
                <a:solidFill>
                  <a:prstClr val="black"/>
                </a:solidFill>
              </a:rPr>
              <a:t>timesheets </a:t>
            </a:r>
            <a:r>
              <a:rPr lang="en-US" sz="2000" dirty="0" smtClean="0">
                <a:solidFill>
                  <a:prstClr val="black"/>
                </a:solidFill>
              </a:rPr>
              <a:t>are grouped by type of position</a:t>
            </a:r>
          </a:p>
          <a:p>
            <a:pPr marL="457200" indent="-457200">
              <a:spcBef>
                <a:spcPts val="1800"/>
              </a:spcBef>
              <a:buClr>
                <a:srgbClr val="FF0000"/>
              </a:buClr>
              <a:buSzPct val="80000"/>
              <a:buFont typeface="Wingdings" pitchFamily="2" charset="2"/>
              <a:buChar char=""/>
            </a:pPr>
            <a:r>
              <a:rPr lang="en-US" sz="2000" dirty="0" smtClean="0">
                <a:solidFill>
                  <a:prstClr val="black"/>
                </a:solidFill>
              </a:rPr>
              <a:t>Timesheet submitted column indicates what timesheets are ready for review</a:t>
            </a:r>
          </a:p>
          <a:p>
            <a:pPr>
              <a:spcBef>
                <a:spcPts val="1800"/>
              </a:spcBef>
              <a:buClr>
                <a:srgbClr val="FF0000"/>
              </a:buClr>
              <a:buSzPct val="80000"/>
            </a:pPr>
            <a:endParaRPr lang="en-US" sz="2000" dirty="0">
              <a:solidFill>
                <a:prstClr val="black"/>
              </a:solidFill>
            </a:endParaRPr>
          </a:p>
        </p:txBody>
      </p:sp>
    </p:spTree>
    <p:extLst>
      <p:ext uri="{BB962C8B-B14F-4D97-AF65-F5344CB8AC3E}">
        <p14:creationId xmlns:p14="http://schemas.microsoft.com/office/powerpoint/2010/main" val="17601707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1143000"/>
          </a:xfrm>
        </p:spPr>
        <p:txBody>
          <a:bodyPr>
            <a:normAutofit/>
          </a:bodyPr>
          <a:lstStyle/>
          <a:p>
            <a:r>
              <a:rPr lang="en-US" dirty="0" smtClean="0"/>
              <a:t>Approving Employee Time Sheets</a:t>
            </a:r>
            <a:endParaRPr lang="en-US" dirty="0"/>
          </a:p>
        </p:txBody>
      </p:sp>
      <p:sp>
        <p:nvSpPr>
          <p:cNvPr id="3" name="Oval 2"/>
          <p:cNvSpPr/>
          <p:nvPr/>
        </p:nvSpPr>
        <p:spPr>
          <a:xfrm>
            <a:off x="5943600" y="2618362"/>
            <a:ext cx="381000"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Oval 6"/>
          <p:cNvSpPr/>
          <p:nvPr/>
        </p:nvSpPr>
        <p:spPr>
          <a:xfrm flipV="1">
            <a:off x="6096000" y="4648200"/>
            <a:ext cx="381000" cy="3048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174661" y="5199455"/>
            <a:ext cx="7239000" cy="938719"/>
          </a:xfrm>
          <a:prstGeom prst="rect">
            <a:avLst/>
          </a:prstGeom>
        </p:spPr>
        <p:txBody>
          <a:bodyPr wrap="square">
            <a:spAutoFit/>
          </a:bodyPr>
          <a:lstStyle/>
          <a:p>
            <a:pPr marL="457200" indent="-457200">
              <a:spcBef>
                <a:spcPts val="1800"/>
              </a:spcBef>
              <a:buClr>
                <a:srgbClr val="FF0000"/>
              </a:buClr>
              <a:buSzPct val="80000"/>
              <a:buFont typeface="Wingdings" pitchFamily="2" charset="2"/>
              <a:buChar char=""/>
            </a:pPr>
            <a:r>
              <a:rPr lang="en-US" sz="2000" dirty="0" smtClean="0">
                <a:solidFill>
                  <a:prstClr val="black"/>
                </a:solidFill>
              </a:rPr>
              <a:t>If timesheet is accurate, click on the  “Approve Box”</a:t>
            </a:r>
          </a:p>
          <a:p>
            <a:pPr marL="457200" indent="-457200">
              <a:spcBef>
                <a:spcPts val="1800"/>
              </a:spcBef>
              <a:buClr>
                <a:srgbClr val="FF0000"/>
              </a:buClr>
              <a:buSzPct val="80000"/>
              <a:buFont typeface="Wingdings" pitchFamily="2" charset="2"/>
              <a:buChar char=""/>
            </a:pPr>
            <a:r>
              <a:rPr lang="en-US" sz="2000" dirty="0" smtClean="0">
                <a:solidFill>
                  <a:prstClr val="black"/>
                </a:solidFill>
              </a:rPr>
              <a:t>Select “Save Approvals” to finalize and submit timesheet </a:t>
            </a:r>
            <a:endParaRPr lang="en-US" sz="2000" dirty="0">
              <a:solidFill>
                <a:prstClr val="black"/>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87516"/>
            <a:ext cx="9144000" cy="3494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7772400" y="2618362"/>
            <a:ext cx="762000"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Right Arrow 4"/>
          <p:cNvSpPr/>
          <p:nvPr/>
        </p:nvSpPr>
        <p:spPr>
          <a:xfrm>
            <a:off x="7061771" y="2555943"/>
            <a:ext cx="609600" cy="353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Oval 5"/>
          <p:cNvSpPr/>
          <p:nvPr/>
        </p:nvSpPr>
        <p:spPr>
          <a:xfrm>
            <a:off x="-76200" y="1687516"/>
            <a:ext cx="1066800" cy="2936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extBox 7"/>
          <p:cNvSpPr txBox="1"/>
          <p:nvPr/>
        </p:nvSpPr>
        <p:spPr>
          <a:xfrm>
            <a:off x="4572000" y="2555943"/>
            <a:ext cx="2362200" cy="369332"/>
          </a:xfrm>
          <a:prstGeom prst="rect">
            <a:avLst/>
          </a:prstGeom>
          <a:solidFill>
            <a:schemeClr val="bg2">
              <a:lumMod val="75000"/>
            </a:schemeClr>
          </a:solidFill>
        </p:spPr>
        <p:txBody>
          <a:bodyPr wrap="square" rtlCol="0">
            <a:spAutoFit/>
          </a:bodyPr>
          <a:lstStyle/>
          <a:p>
            <a:r>
              <a:rPr lang="en-US" dirty="0" smtClean="0">
                <a:solidFill>
                  <a:prstClr val="black"/>
                </a:solidFill>
              </a:rPr>
              <a:t>Check Approve box</a:t>
            </a:r>
            <a:endParaRPr lang="en-US" dirty="0">
              <a:solidFill>
                <a:prstClr val="black"/>
              </a:solidFill>
            </a:endParaRPr>
          </a:p>
        </p:txBody>
      </p:sp>
      <p:sp>
        <p:nvSpPr>
          <p:cNvPr id="9" name="Left Arrow 8"/>
          <p:cNvSpPr/>
          <p:nvPr/>
        </p:nvSpPr>
        <p:spPr>
          <a:xfrm>
            <a:off x="1219200" y="1687516"/>
            <a:ext cx="838200" cy="29368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extBox 10"/>
          <p:cNvSpPr txBox="1"/>
          <p:nvPr/>
        </p:nvSpPr>
        <p:spPr>
          <a:xfrm>
            <a:off x="2069387" y="1649692"/>
            <a:ext cx="3276600" cy="369332"/>
          </a:xfrm>
          <a:prstGeom prst="rect">
            <a:avLst/>
          </a:prstGeom>
          <a:solidFill>
            <a:schemeClr val="bg2">
              <a:lumMod val="75000"/>
            </a:schemeClr>
          </a:solidFill>
        </p:spPr>
        <p:txBody>
          <a:bodyPr wrap="square" rtlCol="0">
            <a:spAutoFit/>
          </a:bodyPr>
          <a:lstStyle/>
          <a:p>
            <a:r>
              <a:rPr lang="en-US" dirty="0" smtClean="0">
                <a:solidFill>
                  <a:prstClr val="black"/>
                </a:solidFill>
              </a:rPr>
              <a:t>“Save Approvals” to finalize</a:t>
            </a:r>
            <a:endParaRPr lang="en-US" dirty="0">
              <a:solidFill>
                <a:prstClr val="black"/>
              </a:solidFill>
            </a:endParaRPr>
          </a:p>
        </p:txBody>
      </p:sp>
    </p:spTree>
    <p:extLst>
      <p:ext uri="{BB962C8B-B14F-4D97-AF65-F5344CB8AC3E}">
        <p14:creationId xmlns:p14="http://schemas.microsoft.com/office/powerpoint/2010/main" val="6069447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Employee Dashboard</a:t>
            </a:r>
            <a:endParaRPr lang="en-US" dirty="0"/>
          </a:p>
        </p:txBody>
      </p:sp>
      <p:sp>
        <p:nvSpPr>
          <p:cNvPr id="6" name="Rectangle 5"/>
          <p:cNvSpPr/>
          <p:nvPr/>
        </p:nvSpPr>
        <p:spPr>
          <a:xfrm>
            <a:off x="1219200" y="5916933"/>
            <a:ext cx="2971800" cy="369332"/>
          </a:xfrm>
          <a:prstGeom prst="rect">
            <a:avLst/>
          </a:prstGeom>
          <a:noFill/>
        </p:spPr>
        <p:txBody>
          <a:bodyPr wrap="square" lIns="91440" tIns="45720" rIns="91440" bIns="45720">
            <a:spAutoFit/>
          </a:bodyPr>
          <a:lstStyle/>
          <a:p>
            <a:pPr algn="ctr"/>
            <a:r>
              <a:rPr lang="en-US"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Primary</a:t>
            </a:r>
            <a:r>
              <a:rPr lang="en-US" sz="1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Blocks</a:t>
            </a:r>
            <a:endParaRPr lang="en-US"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cxnSp>
        <p:nvCxnSpPr>
          <p:cNvPr id="33" name="Straight Arrow Connector 32"/>
          <p:cNvCxnSpPr/>
          <p:nvPr/>
        </p:nvCxnSpPr>
        <p:spPr>
          <a:xfrm>
            <a:off x="4316083" y="3880446"/>
            <a:ext cx="1581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510" y="1828799"/>
            <a:ext cx="8962490" cy="3818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 name="Rectangle 47"/>
          <p:cNvSpPr/>
          <p:nvPr/>
        </p:nvSpPr>
        <p:spPr>
          <a:xfrm>
            <a:off x="5943600" y="4343400"/>
            <a:ext cx="2667000" cy="369332"/>
          </a:xfrm>
          <a:prstGeom prst="rect">
            <a:avLst/>
          </a:prstGeom>
          <a:noFill/>
        </p:spPr>
        <p:txBody>
          <a:bodyPr wrap="square" lIns="91440" tIns="45720" rIns="91440" bIns="45720">
            <a:spAutoFit/>
          </a:bodyPr>
          <a:lstStyle/>
          <a:p>
            <a:pPr algn="ctr"/>
            <a:r>
              <a:rPr lang="en-US" b="1" cap="all" spc="0" dirty="0" smtClean="0">
                <a:ln w="9000" cmpd="sng">
                  <a:solidFill>
                    <a:schemeClr val="accent4">
                      <a:shade val="50000"/>
                      <a:satMod val="120000"/>
                    </a:schemeClr>
                  </a:solidFill>
                  <a:prstDash val="solid"/>
                </a:ln>
                <a:solidFill>
                  <a:srgbClr val="B818A1"/>
                </a:solidFill>
                <a:effectLst>
                  <a:reflection blurRad="12700" stA="28000" endPos="45000" dist="1000" dir="5400000" sy="-100000" algn="bl" rotWithShape="0"/>
                </a:effectLst>
              </a:rPr>
              <a:t>Secondary Blocks</a:t>
            </a:r>
            <a:endParaRPr lang="en-US" b="1" cap="all" spc="0" dirty="0">
              <a:ln w="9000" cmpd="sng">
                <a:solidFill>
                  <a:schemeClr val="accent4">
                    <a:shade val="50000"/>
                    <a:satMod val="120000"/>
                  </a:schemeClr>
                </a:solidFill>
                <a:prstDash val="solid"/>
              </a:ln>
              <a:solidFill>
                <a:srgbClr val="B818A1"/>
              </a:solidFill>
              <a:effectLst>
                <a:reflection blurRad="12700" stA="28000" endPos="45000" dist="1000" dir="5400000" sy="-100000" algn="bl" rotWithShape="0"/>
              </a:effectLst>
            </a:endParaRPr>
          </a:p>
        </p:txBody>
      </p:sp>
      <p:sp>
        <p:nvSpPr>
          <p:cNvPr id="13" name="Action Button: Custom 12">
            <a:hlinkClick r:id="" action="ppaction://noaction" highlightClick="1"/>
          </p:cNvPr>
          <p:cNvSpPr/>
          <p:nvPr/>
        </p:nvSpPr>
        <p:spPr>
          <a:xfrm>
            <a:off x="109650" y="2362200"/>
            <a:ext cx="4847690" cy="3505200"/>
          </a:xfrm>
          <a:prstGeom prst="actionButtonBlan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ction Button: Custom 14">
            <a:hlinkClick r:id="" action="ppaction://noaction" highlightClick="1"/>
          </p:cNvPr>
          <p:cNvSpPr/>
          <p:nvPr/>
        </p:nvSpPr>
        <p:spPr>
          <a:xfrm>
            <a:off x="5181600" y="2362200"/>
            <a:ext cx="3886200" cy="1752600"/>
          </a:xfrm>
          <a:prstGeom prst="actionButtonBlank">
            <a:avLst/>
          </a:prstGeom>
          <a:noFill/>
          <a:ln>
            <a:solidFill>
              <a:srgbClr val="B818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204689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fontScale="90000"/>
          </a:bodyPr>
          <a:lstStyle/>
          <a:p>
            <a:r>
              <a:rPr lang="en-US" dirty="0" smtClean="0"/>
              <a:t>Approving Employee Time Sheets</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08935"/>
            <a:ext cx="9144000" cy="381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4083121" y="2057400"/>
            <a:ext cx="381000" cy="3048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Box 3"/>
          <p:cNvSpPr txBox="1"/>
          <p:nvPr/>
        </p:nvSpPr>
        <p:spPr>
          <a:xfrm>
            <a:off x="304800" y="2098178"/>
            <a:ext cx="2895600" cy="646331"/>
          </a:xfrm>
          <a:prstGeom prst="rect">
            <a:avLst/>
          </a:prstGeom>
          <a:solidFill>
            <a:schemeClr val="bg2">
              <a:lumMod val="90000"/>
            </a:schemeClr>
          </a:solidFill>
        </p:spPr>
        <p:txBody>
          <a:bodyPr wrap="square" rtlCol="0">
            <a:spAutoFit/>
          </a:bodyPr>
          <a:lstStyle/>
          <a:p>
            <a:r>
              <a:rPr lang="en-US" dirty="0" smtClean="0">
                <a:solidFill>
                  <a:prstClr val="black"/>
                </a:solidFill>
              </a:rPr>
              <a:t>Pin “icon” indicates an exception on a work day</a:t>
            </a:r>
            <a:endParaRPr lang="en-US" dirty="0">
              <a:solidFill>
                <a:prstClr val="black"/>
              </a:solidFill>
            </a:endParaRPr>
          </a:p>
        </p:txBody>
      </p:sp>
      <p:sp>
        <p:nvSpPr>
          <p:cNvPr id="6" name="Right Arrow 5"/>
          <p:cNvSpPr/>
          <p:nvPr/>
        </p:nvSpPr>
        <p:spPr>
          <a:xfrm>
            <a:off x="3200400" y="2209799"/>
            <a:ext cx="457200" cy="211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Oval 8"/>
          <p:cNvSpPr/>
          <p:nvPr/>
        </p:nvSpPr>
        <p:spPr>
          <a:xfrm>
            <a:off x="0" y="3848100"/>
            <a:ext cx="838200" cy="381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TextBox 9"/>
          <p:cNvSpPr txBox="1"/>
          <p:nvPr/>
        </p:nvSpPr>
        <p:spPr>
          <a:xfrm>
            <a:off x="990600" y="3848100"/>
            <a:ext cx="3581400" cy="646331"/>
          </a:xfrm>
          <a:prstGeom prst="rect">
            <a:avLst/>
          </a:prstGeom>
          <a:solidFill>
            <a:schemeClr val="bg2">
              <a:lumMod val="90000"/>
            </a:schemeClr>
          </a:solidFill>
        </p:spPr>
        <p:txBody>
          <a:bodyPr wrap="square" rtlCol="0">
            <a:spAutoFit/>
          </a:bodyPr>
          <a:lstStyle/>
          <a:p>
            <a:r>
              <a:rPr lang="en-US" dirty="0" smtClean="0">
                <a:solidFill>
                  <a:prstClr val="black"/>
                </a:solidFill>
              </a:rPr>
              <a:t>Exceptions Tab provides details on the issue that has occurred</a:t>
            </a:r>
            <a:endParaRPr lang="en-US" dirty="0">
              <a:solidFill>
                <a:prstClr val="black"/>
              </a:solidFill>
            </a:endParaRPr>
          </a:p>
        </p:txBody>
      </p:sp>
      <p:sp>
        <p:nvSpPr>
          <p:cNvPr id="11" name="TextBox 10"/>
          <p:cNvSpPr txBox="1"/>
          <p:nvPr/>
        </p:nvSpPr>
        <p:spPr>
          <a:xfrm>
            <a:off x="304800" y="5715000"/>
            <a:ext cx="6629400" cy="646331"/>
          </a:xfrm>
          <a:prstGeom prst="rect">
            <a:avLst/>
          </a:prstGeom>
          <a:noFill/>
        </p:spPr>
        <p:txBody>
          <a:bodyPr wrap="square" rtlCol="0">
            <a:spAutoFit/>
          </a:bodyPr>
          <a:lstStyle/>
          <a:p>
            <a:pPr marL="457200" indent="-457200">
              <a:spcBef>
                <a:spcPts val="1800"/>
              </a:spcBef>
              <a:buClr>
                <a:srgbClr val="FF0000"/>
              </a:buClr>
              <a:buSzPct val="80000"/>
              <a:buFont typeface="Wingdings" pitchFamily="2" charset="2"/>
              <a:buChar char=""/>
            </a:pPr>
            <a:r>
              <a:rPr lang="en-US" dirty="0" smtClean="0">
                <a:solidFill>
                  <a:prstClr val="black"/>
                </a:solidFill>
              </a:rPr>
              <a:t>In this example, the employee worked more than 2 hours per day, which generated an exception message</a:t>
            </a:r>
            <a:endParaRPr lang="en-US" dirty="0">
              <a:solidFill>
                <a:prstClr val="black"/>
              </a:solidFill>
            </a:endParaRPr>
          </a:p>
        </p:txBody>
      </p:sp>
    </p:spTree>
    <p:extLst>
      <p:ext uri="{BB962C8B-B14F-4D97-AF65-F5344CB8AC3E}">
        <p14:creationId xmlns:p14="http://schemas.microsoft.com/office/powerpoint/2010/main" val="11356251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343464" cy="1143000"/>
          </a:xfrm>
        </p:spPr>
        <p:txBody>
          <a:bodyPr/>
          <a:lstStyle/>
          <a:p>
            <a:r>
              <a:rPr lang="en-US" dirty="0" smtClean="0"/>
              <a:t>Rejecting a Time Sheet	</a:t>
            </a:r>
            <a:endParaRPr lang="en-US" dirty="0"/>
          </a:p>
        </p:txBody>
      </p:sp>
      <p:sp>
        <p:nvSpPr>
          <p:cNvPr id="3" name="Content Placeholder 2"/>
          <p:cNvSpPr>
            <a:spLocks noGrp="1"/>
          </p:cNvSpPr>
          <p:nvPr>
            <p:ph idx="1"/>
          </p:nvPr>
        </p:nvSpPr>
        <p:spPr>
          <a:xfrm>
            <a:off x="4191000" y="3689278"/>
            <a:ext cx="4572000" cy="2667000"/>
          </a:xfrm>
        </p:spPr>
        <p:txBody>
          <a:bodyPr/>
          <a:lstStyle/>
          <a:p>
            <a:r>
              <a:rPr lang="en-US" dirty="0" smtClean="0"/>
              <a:t>If the timesheet has errors, the supervisor can “Reject” and send back to the employee for corrections</a:t>
            </a:r>
          </a:p>
          <a:p>
            <a:r>
              <a:rPr lang="en-US" dirty="0" smtClean="0"/>
              <a:t>Employee will get an email message</a:t>
            </a:r>
          </a:p>
          <a:p>
            <a:pPr marL="0" indent="0">
              <a:buNone/>
            </a:pPr>
            <a:endParaRPr lang="en-US" dirty="0"/>
          </a:p>
          <a:p>
            <a:pPr marL="0" indent="0">
              <a:buNone/>
            </a:pPr>
            <a:r>
              <a:rPr lang="en-US" dirty="0"/>
              <a:t>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721862"/>
            <a:ext cx="8915400" cy="2011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8534400" y="2895600"/>
            <a:ext cx="457200" cy="3048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ight Arrow 5"/>
          <p:cNvSpPr/>
          <p:nvPr/>
        </p:nvSpPr>
        <p:spPr>
          <a:xfrm>
            <a:off x="7407667" y="2895600"/>
            <a:ext cx="1219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827265"/>
            <a:ext cx="3432592" cy="3529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262080" y="2863334"/>
            <a:ext cx="2133600" cy="369332"/>
          </a:xfrm>
          <a:prstGeom prst="rect">
            <a:avLst/>
          </a:prstGeom>
          <a:solidFill>
            <a:schemeClr val="bg2">
              <a:lumMod val="90000"/>
            </a:schemeClr>
          </a:solidFill>
        </p:spPr>
        <p:txBody>
          <a:bodyPr wrap="square" rtlCol="0">
            <a:spAutoFit/>
          </a:bodyPr>
          <a:lstStyle/>
          <a:p>
            <a:r>
              <a:rPr lang="en-US" dirty="0" smtClean="0">
                <a:solidFill>
                  <a:prstClr val="black"/>
                </a:solidFill>
              </a:rPr>
              <a:t>Reject Time Sheet</a:t>
            </a:r>
            <a:endParaRPr lang="en-US" dirty="0">
              <a:solidFill>
                <a:prstClr val="black"/>
              </a:solidFill>
            </a:endParaRPr>
          </a:p>
        </p:txBody>
      </p:sp>
      <p:sp>
        <p:nvSpPr>
          <p:cNvPr id="8" name="TextBox 7"/>
          <p:cNvSpPr txBox="1"/>
          <p:nvPr/>
        </p:nvSpPr>
        <p:spPr>
          <a:xfrm>
            <a:off x="1676400" y="4291689"/>
            <a:ext cx="1981200" cy="600164"/>
          </a:xfrm>
          <a:prstGeom prst="rect">
            <a:avLst/>
          </a:prstGeom>
          <a:solidFill>
            <a:schemeClr val="bg2">
              <a:lumMod val="90000"/>
            </a:schemeClr>
          </a:solidFill>
        </p:spPr>
        <p:txBody>
          <a:bodyPr wrap="square" rtlCol="0">
            <a:spAutoFit/>
          </a:bodyPr>
          <a:lstStyle/>
          <a:p>
            <a:r>
              <a:rPr lang="en-US" sz="1100" dirty="0" smtClean="0">
                <a:solidFill>
                  <a:prstClr val="black"/>
                </a:solidFill>
              </a:rPr>
              <a:t>You entered sick leave on 4/18 and you were out on 4/17. Please correct.</a:t>
            </a:r>
            <a:endParaRPr lang="en-US" sz="1100" dirty="0">
              <a:solidFill>
                <a:prstClr val="black"/>
              </a:solidFill>
            </a:endParaRPr>
          </a:p>
        </p:txBody>
      </p:sp>
    </p:spTree>
    <p:extLst>
      <p:ext uri="{BB962C8B-B14F-4D97-AF65-F5344CB8AC3E}">
        <p14:creationId xmlns:p14="http://schemas.microsoft.com/office/powerpoint/2010/main" val="8678630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Employee Groups</a:t>
            </a:r>
            <a:endParaRPr lang="en-US" dirty="0"/>
          </a:p>
        </p:txBody>
      </p:sp>
      <p:pic>
        <p:nvPicPr>
          <p:cNvPr id="8" name="Picture 7"/>
          <p:cNvPicPr>
            <a:picLocks noChangeAspect="1"/>
          </p:cNvPicPr>
          <p:nvPr/>
        </p:nvPicPr>
        <p:blipFill>
          <a:blip r:embed="rId3"/>
          <a:stretch>
            <a:fillRect/>
          </a:stretch>
        </p:blipFill>
        <p:spPr>
          <a:xfrm>
            <a:off x="1315780" y="1575390"/>
            <a:ext cx="7819360" cy="4879427"/>
          </a:xfrm>
          <a:prstGeom prst="rect">
            <a:avLst/>
          </a:prstGeom>
        </p:spPr>
      </p:pic>
      <p:sp>
        <p:nvSpPr>
          <p:cNvPr id="5" name="TextBox 4"/>
          <p:cNvSpPr txBox="1"/>
          <p:nvPr/>
        </p:nvSpPr>
        <p:spPr>
          <a:xfrm>
            <a:off x="228600" y="3200400"/>
            <a:ext cx="3429000" cy="1769715"/>
          </a:xfrm>
          <a:prstGeom prst="rect">
            <a:avLst/>
          </a:prstGeom>
          <a:solidFill>
            <a:schemeClr val="bg1"/>
          </a:solidFill>
        </p:spPr>
        <p:txBody>
          <a:bodyPr wrap="square" rtlCol="0">
            <a:spAutoFit/>
          </a:bodyPr>
          <a:lstStyle/>
          <a:p>
            <a:pPr marL="457200" indent="-457200">
              <a:spcBef>
                <a:spcPts val="1800"/>
              </a:spcBef>
              <a:buClr>
                <a:srgbClr val="FF0000"/>
              </a:buClr>
              <a:buSzPct val="80000"/>
              <a:buFont typeface="Wingdings" pitchFamily="2" charset="2"/>
              <a:buChar char=""/>
            </a:pPr>
            <a:r>
              <a:rPr lang="en-US" dirty="0">
                <a:solidFill>
                  <a:prstClr val="black"/>
                </a:solidFill>
              </a:rPr>
              <a:t>Select Manage Groups from the dashboard</a:t>
            </a:r>
          </a:p>
          <a:p>
            <a:pPr marL="457200" indent="-457200">
              <a:spcBef>
                <a:spcPts val="1800"/>
              </a:spcBef>
              <a:buClr>
                <a:srgbClr val="FF0000"/>
              </a:buClr>
              <a:buSzPct val="80000"/>
              <a:buFont typeface="Wingdings" pitchFamily="2" charset="2"/>
              <a:buChar char=""/>
            </a:pPr>
            <a:r>
              <a:rPr lang="en-US" dirty="0" smtClean="0">
                <a:solidFill>
                  <a:prstClr val="black"/>
                </a:solidFill>
              </a:rPr>
              <a:t>Click on the group name  to bring up list of all employees</a:t>
            </a:r>
            <a:endParaRPr lang="en-US" dirty="0">
              <a:solidFill>
                <a:prstClr val="black"/>
              </a:solidFill>
            </a:endParaRPr>
          </a:p>
        </p:txBody>
      </p:sp>
      <p:sp>
        <p:nvSpPr>
          <p:cNvPr id="6" name="Right Arrow 5"/>
          <p:cNvSpPr/>
          <p:nvPr/>
        </p:nvSpPr>
        <p:spPr>
          <a:xfrm>
            <a:off x="509478" y="2286000"/>
            <a:ext cx="762000"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6267962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Employee Groups</a:t>
            </a:r>
            <a:endParaRPr lang="en-US" dirty="0"/>
          </a:p>
        </p:txBody>
      </p:sp>
      <p:pic>
        <p:nvPicPr>
          <p:cNvPr id="4" name="Picture 3"/>
          <p:cNvPicPr>
            <a:picLocks noChangeAspect="1"/>
          </p:cNvPicPr>
          <p:nvPr/>
        </p:nvPicPr>
        <p:blipFill>
          <a:blip r:embed="rId3"/>
          <a:stretch>
            <a:fillRect/>
          </a:stretch>
        </p:blipFill>
        <p:spPr>
          <a:xfrm>
            <a:off x="2464760" y="1752600"/>
            <a:ext cx="6657975" cy="5019675"/>
          </a:xfrm>
          <a:prstGeom prst="rect">
            <a:avLst/>
          </a:prstGeom>
        </p:spPr>
      </p:pic>
      <p:sp>
        <p:nvSpPr>
          <p:cNvPr id="5" name="Oval 4"/>
          <p:cNvSpPr/>
          <p:nvPr/>
        </p:nvSpPr>
        <p:spPr>
          <a:xfrm>
            <a:off x="6019800" y="3746205"/>
            <a:ext cx="1981200" cy="3048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Up Arrow 5"/>
          <p:cNvSpPr/>
          <p:nvPr/>
        </p:nvSpPr>
        <p:spPr>
          <a:xfrm>
            <a:off x="2628900" y="5562600"/>
            <a:ext cx="381000" cy="6096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p:cNvSpPr txBox="1"/>
          <p:nvPr/>
        </p:nvSpPr>
        <p:spPr>
          <a:xfrm>
            <a:off x="2644849" y="6159795"/>
            <a:ext cx="4419600" cy="369332"/>
          </a:xfrm>
          <a:prstGeom prst="rect">
            <a:avLst/>
          </a:prstGeom>
          <a:solidFill>
            <a:schemeClr val="bg2">
              <a:lumMod val="75000"/>
            </a:schemeClr>
          </a:solidFill>
        </p:spPr>
        <p:txBody>
          <a:bodyPr wrap="square" rtlCol="0">
            <a:spAutoFit/>
          </a:bodyPr>
          <a:lstStyle/>
          <a:p>
            <a:r>
              <a:rPr lang="en-US" dirty="0" smtClean="0">
                <a:solidFill>
                  <a:prstClr val="black"/>
                </a:solidFill>
              </a:rPr>
              <a:t>Select the Employees for a new group</a:t>
            </a:r>
            <a:endParaRPr lang="en-US" dirty="0">
              <a:solidFill>
                <a:prstClr val="black"/>
              </a:solidFill>
            </a:endParaRPr>
          </a:p>
        </p:txBody>
      </p:sp>
      <p:sp>
        <p:nvSpPr>
          <p:cNvPr id="8" name="TextBox 7"/>
          <p:cNvSpPr txBox="1"/>
          <p:nvPr/>
        </p:nvSpPr>
        <p:spPr>
          <a:xfrm>
            <a:off x="52055" y="1835014"/>
            <a:ext cx="2592794" cy="1938992"/>
          </a:xfrm>
          <a:prstGeom prst="rect">
            <a:avLst/>
          </a:prstGeom>
          <a:solidFill>
            <a:schemeClr val="bg1"/>
          </a:solidFill>
        </p:spPr>
        <p:txBody>
          <a:bodyPr wrap="square" rtlCol="0">
            <a:spAutoFit/>
          </a:bodyPr>
          <a:lstStyle/>
          <a:p>
            <a:pPr marL="457200" indent="-457200">
              <a:spcBef>
                <a:spcPts val="1800"/>
              </a:spcBef>
              <a:buClr>
                <a:srgbClr val="FF0000"/>
              </a:buClr>
              <a:buSzPct val="80000"/>
              <a:buFont typeface="Wingdings" pitchFamily="2" charset="2"/>
              <a:buChar char=""/>
            </a:pPr>
            <a:r>
              <a:rPr lang="en-US" dirty="0">
                <a:solidFill>
                  <a:prstClr val="black"/>
                </a:solidFill>
              </a:rPr>
              <a:t>Select </a:t>
            </a:r>
            <a:r>
              <a:rPr lang="en-US" dirty="0" smtClean="0">
                <a:solidFill>
                  <a:prstClr val="black"/>
                </a:solidFill>
              </a:rPr>
              <a:t> Employees for new group</a:t>
            </a:r>
          </a:p>
          <a:p>
            <a:pPr marL="457200" indent="-457200">
              <a:spcBef>
                <a:spcPts val="1800"/>
              </a:spcBef>
              <a:buClr>
                <a:srgbClr val="FF0000"/>
              </a:buClr>
              <a:buSzPct val="80000"/>
              <a:buFont typeface="Wingdings" pitchFamily="2" charset="2"/>
              <a:buChar char=""/>
            </a:pPr>
            <a:r>
              <a:rPr lang="en-US" dirty="0" smtClean="0">
                <a:solidFill>
                  <a:prstClr val="black"/>
                </a:solidFill>
              </a:rPr>
              <a:t>Select Copy, to New Group</a:t>
            </a:r>
          </a:p>
          <a:p>
            <a:pPr marL="457200" indent="-457200">
              <a:spcBef>
                <a:spcPts val="1800"/>
              </a:spcBef>
              <a:buClr>
                <a:srgbClr val="FF0000"/>
              </a:buClr>
              <a:buSzPct val="80000"/>
              <a:buFont typeface="Wingdings" pitchFamily="2" charset="2"/>
              <a:buChar char=""/>
            </a:pPr>
            <a:r>
              <a:rPr lang="en-US" dirty="0" smtClean="0">
                <a:solidFill>
                  <a:prstClr val="black"/>
                </a:solidFill>
              </a:rPr>
              <a:t>“Go”</a:t>
            </a:r>
          </a:p>
        </p:txBody>
      </p:sp>
    </p:spTree>
    <p:extLst>
      <p:ext uri="{BB962C8B-B14F-4D97-AF65-F5344CB8AC3E}">
        <p14:creationId xmlns:p14="http://schemas.microsoft.com/office/powerpoint/2010/main" val="24720366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81199"/>
            <a:ext cx="5534025" cy="4495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Managing Employee Groups</a:t>
            </a:r>
            <a:endParaRPr lang="en-US" dirty="0"/>
          </a:p>
        </p:txBody>
      </p:sp>
      <p:sp>
        <p:nvSpPr>
          <p:cNvPr id="5" name="Content Placeholder 4"/>
          <p:cNvSpPr>
            <a:spLocks noGrp="1"/>
          </p:cNvSpPr>
          <p:nvPr>
            <p:ph idx="1"/>
          </p:nvPr>
        </p:nvSpPr>
        <p:spPr>
          <a:xfrm>
            <a:off x="5256276" y="2590800"/>
            <a:ext cx="2666999" cy="458751"/>
          </a:xfrm>
          <a:solidFill>
            <a:schemeClr val="bg2">
              <a:lumMod val="90000"/>
            </a:schemeClr>
          </a:solidFill>
        </p:spPr>
        <p:txBody>
          <a:bodyPr/>
          <a:lstStyle/>
          <a:p>
            <a:pPr marL="0" indent="0">
              <a:buNone/>
            </a:pPr>
            <a:r>
              <a:rPr lang="en-US" dirty="0" smtClean="0"/>
              <a:t>Change Group Name</a:t>
            </a:r>
            <a:endParaRPr lang="en-US" dirty="0"/>
          </a:p>
        </p:txBody>
      </p:sp>
      <p:sp>
        <p:nvSpPr>
          <p:cNvPr id="6" name="Left Arrow 5"/>
          <p:cNvSpPr/>
          <p:nvPr/>
        </p:nvSpPr>
        <p:spPr>
          <a:xfrm>
            <a:off x="3886200" y="2590800"/>
            <a:ext cx="1219200" cy="3810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201168" y="5981700"/>
            <a:ext cx="713232"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621314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153400" cy="1143000"/>
          </a:xfrm>
        </p:spPr>
        <p:txBody>
          <a:bodyPr>
            <a:normAutofit/>
          </a:bodyPr>
          <a:lstStyle/>
          <a:p>
            <a:r>
              <a:rPr lang="en-US" dirty="0" smtClean="0"/>
              <a:t>Delegation of Authority</a:t>
            </a:r>
            <a:endParaRPr lang="en-US" dirty="0"/>
          </a:p>
        </p:txBody>
      </p:sp>
      <p:sp>
        <p:nvSpPr>
          <p:cNvPr id="3" name="Content Placeholder 2"/>
          <p:cNvSpPr>
            <a:spLocks noGrp="1"/>
          </p:cNvSpPr>
          <p:nvPr>
            <p:ph idx="1"/>
          </p:nvPr>
        </p:nvSpPr>
        <p:spPr>
          <a:xfrm>
            <a:off x="304800" y="1981200"/>
            <a:ext cx="8305800" cy="3962400"/>
          </a:xfrm>
        </p:spPr>
        <p:txBody>
          <a:bodyPr/>
          <a:lstStyle/>
          <a:p>
            <a:r>
              <a:rPr lang="en-US" dirty="0" smtClean="0"/>
              <a:t>Delegation is the act of granting someone else authority over your group of employees, typically when you are not available. </a:t>
            </a:r>
          </a:p>
          <a:p>
            <a:r>
              <a:rPr lang="en-US" dirty="0" smtClean="0"/>
              <a:t>Managers must delegate to an individual who is trained to review and certify time sheets for employees. </a:t>
            </a:r>
            <a:endParaRPr lang="en-US" dirty="0" smtClean="0">
              <a:solidFill>
                <a:srgbClr val="FF0000"/>
              </a:solidFill>
            </a:endParaRPr>
          </a:p>
          <a:p>
            <a:r>
              <a:rPr lang="en-US" dirty="0" smtClean="0"/>
              <a:t>Delegation can be given to for a specific group of employees on an on-going basis </a:t>
            </a:r>
          </a:p>
          <a:p>
            <a:r>
              <a:rPr lang="en-US" dirty="0" smtClean="0"/>
              <a:t>Delegation can be given for a set period of time (e.g. while supervisor is out of the office)</a:t>
            </a:r>
          </a:p>
          <a:p>
            <a:endParaRPr lang="en-US" dirty="0"/>
          </a:p>
          <a:p>
            <a:endParaRPr lang="en-US" dirty="0"/>
          </a:p>
        </p:txBody>
      </p:sp>
    </p:spTree>
    <p:extLst>
      <p:ext uri="{BB962C8B-B14F-4D97-AF65-F5344CB8AC3E}">
        <p14:creationId xmlns:p14="http://schemas.microsoft.com/office/powerpoint/2010/main" val="69482235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784" y="1904999"/>
            <a:ext cx="2333625"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09600" y="228600"/>
            <a:ext cx="8001000" cy="1143000"/>
          </a:xfrm>
        </p:spPr>
        <p:txBody>
          <a:bodyPr>
            <a:normAutofit/>
          </a:bodyPr>
          <a:lstStyle/>
          <a:p>
            <a:r>
              <a:rPr lang="en-US" dirty="0" smtClean="0"/>
              <a:t>Delegation of Authority</a:t>
            </a:r>
            <a:endParaRPr lang="en-US" dirty="0"/>
          </a:p>
        </p:txBody>
      </p:sp>
      <p:sp>
        <p:nvSpPr>
          <p:cNvPr id="3" name="Content Placeholder 2"/>
          <p:cNvSpPr>
            <a:spLocks noGrp="1"/>
          </p:cNvSpPr>
          <p:nvPr>
            <p:ph idx="1"/>
          </p:nvPr>
        </p:nvSpPr>
        <p:spPr>
          <a:xfrm>
            <a:off x="228600" y="3346323"/>
            <a:ext cx="7315200" cy="1838325"/>
          </a:xfrm>
        </p:spPr>
        <p:txBody>
          <a:bodyPr/>
          <a:lstStyle/>
          <a:p>
            <a:r>
              <a:rPr lang="en-US" dirty="0" smtClean="0"/>
              <a:t>To delegate, from your dashboard select </a:t>
            </a:r>
            <a:r>
              <a:rPr lang="en-US" dirty="0"/>
              <a:t> </a:t>
            </a:r>
            <a:r>
              <a:rPr lang="en-US" dirty="0" smtClean="0"/>
              <a:t> </a:t>
            </a:r>
            <a:r>
              <a:rPr lang="en-US" b="1" dirty="0" smtClean="0"/>
              <a:t>Settings &gt; Manage Delegation</a:t>
            </a:r>
            <a:r>
              <a:rPr lang="en-US" dirty="0" smtClean="0"/>
              <a:t>.</a:t>
            </a:r>
            <a:endParaRPr lang="en-US" dirty="0"/>
          </a:p>
          <a:p>
            <a:r>
              <a:rPr lang="en-US" dirty="0" smtClean="0"/>
              <a:t>Select </a:t>
            </a:r>
            <a:r>
              <a:rPr lang="en-US" dirty="0"/>
              <a:t>Delegate Authority.</a:t>
            </a: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4724400"/>
            <a:ext cx="5638800"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876300" y="2743200"/>
            <a:ext cx="1371600" cy="4881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Left Arrow 5"/>
          <p:cNvSpPr/>
          <p:nvPr/>
        </p:nvSpPr>
        <p:spPr>
          <a:xfrm>
            <a:off x="2396109" y="5295900"/>
            <a:ext cx="990600" cy="48815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Oval 7"/>
          <p:cNvSpPr/>
          <p:nvPr/>
        </p:nvSpPr>
        <p:spPr>
          <a:xfrm>
            <a:off x="876300" y="5334000"/>
            <a:ext cx="1371600" cy="4119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Left Arrow 8"/>
          <p:cNvSpPr/>
          <p:nvPr/>
        </p:nvSpPr>
        <p:spPr>
          <a:xfrm>
            <a:off x="2400300" y="2768917"/>
            <a:ext cx="990600" cy="48815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241887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56262" y="4373573"/>
            <a:ext cx="8990300" cy="1920854"/>
          </a:xfrm>
          <a:prstGeom prst="rect">
            <a:avLst/>
          </a:prstGeom>
        </p:spPr>
      </p:pic>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914525"/>
            <a:ext cx="3433044"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04800" y="228600"/>
            <a:ext cx="8382000" cy="1143000"/>
          </a:xfrm>
        </p:spPr>
        <p:txBody>
          <a:bodyPr>
            <a:normAutofit/>
          </a:bodyPr>
          <a:lstStyle/>
          <a:p>
            <a:r>
              <a:rPr lang="en-US" dirty="0" smtClean="0"/>
              <a:t>Delegation of Authority</a:t>
            </a:r>
            <a:endParaRPr lang="en-US" dirty="0"/>
          </a:p>
        </p:txBody>
      </p:sp>
      <p:sp>
        <p:nvSpPr>
          <p:cNvPr id="6" name="Oval 5"/>
          <p:cNvSpPr/>
          <p:nvPr/>
        </p:nvSpPr>
        <p:spPr>
          <a:xfrm>
            <a:off x="4572000" y="1752600"/>
            <a:ext cx="2590800" cy="2133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white"/>
                </a:solidFill>
              </a:rPr>
              <a:t>To display all Groups</a:t>
            </a:r>
          </a:p>
          <a:p>
            <a:pPr algn="ctr"/>
            <a:r>
              <a:rPr lang="en-US" sz="2000" b="1" dirty="0" smtClean="0">
                <a:solidFill>
                  <a:prstClr val="white"/>
                </a:solidFill>
              </a:rPr>
              <a:t> click “Search”</a:t>
            </a:r>
            <a:endParaRPr lang="en-US" sz="2000" b="1" dirty="0">
              <a:solidFill>
                <a:prstClr val="white"/>
              </a:solidFill>
            </a:endParaRPr>
          </a:p>
        </p:txBody>
      </p:sp>
      <p:sp>
        <p:nvSpPr>
          <p:cNvPr id="4" name="Left Arrow 3"/>
          <p:cNvSpPr/>
          <p:nvPr/>
        </p:nvSpPr>
        <p:spPr>
          <a:xfrm>
            <a:off x="2438400" y="2639420"/>
            <a:ext cx="1981200" cy="2667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Oval 6"/>
          <p:cNvSpPr/>
          <p:nvPr/>
        </p:nvSpPr>
        <p:spPr>
          <a:xfrm>
            <a:off x="1864625" y="3124200"/>
            <a:ext cx="1143000" cy="492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TextBox 9"/>
          <p:cNvSpPr txBox="1"/>
          <p:nvPr/>
        </p:nvSpPr>
        <p:spPr>
          <a:xfrm>
            <a:off x="609600" y="4343400"/>
            <a:ext cx="6400800" cy="369332"/>
          </a:xfrm>
          <a:prstGeom prst="rect">
            <a:avLst/>
          </a:prstGeom>
          <a:solidFill>
            <a:schemeClr val="bg2">
              <a:lumMod val="90000"/>
            </a:schemeClr>
          </a:solidFill>
        </p:spPr>
        <p:txBody>
          <a:bodyPr wrap="square" rtlCol="0">
            <a:spAutoFit/>
          </a:bodyPr>
          <a:lstStyle/>
          <a:p>
            <a:r>
              <a:rPr lang="en-US" dirty="0" smtClean="0">
                <a:solidFill>
                  <a:prstClr val="black"/>
                </a:solidFill>
              </a:rPr>
              <a:t>Choose the group of  employees to delegate to another user</a:t>
            </a:r>
            <a:endParaRPr lang="en-US" dirty="0">
              <a:solidFill>
                <a:prstClr val="black"/>
              </a:solidFill>
            </a:endParaRPr>
          </a:p>
        </p:txBody>
      </p:sp>
      <p:sp>
        <p:nvSpPr>
          <p:cNvPr id="12" name="Oval 11"/>
          <p:cNvSpPr/>
          <p:nvPr/>
        </p:nvSpPr>
        <p:spPr>
          <a:xfrm>
            <a:off x="166577" y="5385861"/>
            <a:ext cx="457200" cy="3048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TextBox 12"/>
          <p:cNvSpPr txBox="1"/>
          <p:nvPr/>
        </p:nvSpPr>
        <p:spPr>
          <a:xfrm>
            <a:off x="6553200" y="6079588"/>
            <a:ext cx="2438400" cy="369332"/>
          </a:xfrm>
          <a:prstGeom prst="rect">
            <a:avLst/>
          </a:prstGeom>
          <a:solidFill>
            <a:schemeClr val="bg2">
              <a:lumMod val="90000"/>
            </a:schemeClr>
          </a:solidFill>
        </p:spPr>
        <p:txBody>
          <a:bodyPr wrap="square" rtlCol="0">
            <a:spAutoFit/>
          </a:bodyPr>
          <a:lstStyle/>
          <a:p>
            <a:r>
              <a:rPr lang="en-US" dirty="0" smtClean="0">
                <a:solidFill>
                  <a:prstClr val="black"/>
                </a:solidFill>
              </a:rPr>
              <a:t>Do not check this box</a:t>
            </a:r>
            <a:endParaRPr lang="en-US" dirty="0">
              <a:solidFill>
                <a:prstClr val="black"/>
              </a:solidFill>
            </a:endParaRPr>
          </a:p>
        </p:txBody>
      </p:sp>
      <p:sp>
        <p:nvSpPr>
          <p:cNvPr id="14" name="Up Arrow 13"/>
          <p:cNvSpPr/>
          <p:nvPr/>
        </p:nvSpPr>
        <p:spPr>
          <a:xfrm>
            <a:off x="7324101" y="5661374"/>
            <a:ext cx="365078" cy="408522"/>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32704558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588" y="228600"/>
            <a:ext cx="8081012" cy="1143000"/>
          </a:xfrm>
        </p:spPr>
        <p:txBody>
          <a:bodyPr>
            <a:normAutofit/>
          </a:bodyPr>
          <a:lstStyle/>
          <a:p>
            <a:r>
              <a:rPr lang="en-US" dirty="0" smtClean="0"/>
              <a:t>Delegation of Authority</a:t>
            </a:r>
            <a:endParaRPr lang="en-US" dirty="0"/>
          </a:p>
        </p:txBody>
      </p:sp>
      <p:pic>
        <p:nvPicPr>
          <p:cNvPr id="5" name="Picture 4"/>
          <p:cNvPicPr>
            <a:picLocks noChangeAspect="1"/>
          </p:cNvPicPr>
          <p:nvPr/>
        </p:nvPicPr>
        <p:blipFill>
          <a:blip r:embed="rId3"/>
          <a:stretch>
            <a:fillRect/>
          </a:stretch>
        </p:blipFill>
        <p:spPr>
          <a:xfrm>
            <a:off x="529588" y="1938669"/>
            <a:ext cx="2908576" cy="3886200"/>
          </a:xfrm>
          <a:prstGeom prst="rect">
            <a:avLst/>
          </a:prstGeom>
        </p:spPr>
      </p:pic>
      <p:pic>
        <p:nvPicPr>
          <p:cNvPr id="6" name="Picture 5"/>
          <p:cNvPicPr>
            <a:picLocks noChangeAspect="1"/>
          </p:cNvPicPr>
          <p:nvPr/>
        </p:nvPicPr>
        <p:blipFill>
          <a:blip r:embed="rId4"/>
          <a:stretch>
            <a:fillRect/>
          </a:stretch>
        </p:blipFill>
        <p:spPr>
          <a:xfrm>
            <a:off x="4648200" y="2002465"/>
            <a:ext cx="3352800" cy="2417135"/>
          </a:xfrm>
          <a:prstGeom prst="rect">
            <a:avLst/>
          </a:prstGeom>
        </p:spPr>
      </p:pic>
      <p:sp>
        <p:nvSpPr>
          <p:cNvPr id="7" name="Rectangle 6"/>
          <p:cNvSpPr/>
          <p:nvPr/>
        </p:nvSpPr>
        <p:spPr>
          <a:xfrm>
            <a:off x="685800" y="2819400"/>
            <a:ext cx="1524000" cy="1600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Oval 8"/>
          <p:cNvSpPr/>
          <p:nvPr/>
        </p:nvSpPr>
        <p:spPr>
          <a:xfrm>
            <a:off x="5010150" y="3269511"/>
            <a:ext cx="1143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Oval 9"/>
          <p:cNvSpPr/>
          <p:nvPr/>
        </p:nvSpPr>
        <p:spPr>
          <a:xfrm>
            <a:off x="5791200" y="3619500"/>
            <a:ext cx="1066800" cy="4191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a:off x="3309118" y="4419600"/>
            <a:ext cx="5886291" cy="1569660"/>
          </a:xfrm>
          <a:prstGeom prst="rect">
            <a:avLst/>
          </a:prstGeom>
        </p:spPr>
        <p:txBody>
          <a:bodyPr wrap="none">
            <a:spAutoFit/>
          </a:bodyPr>
          <a:lstStyle/>
          <a:p>
            <a:pPr marL="457200" indent="-457200">
              <a:spcBef>
                <a:spcPts val="1800"/>
              </a:spcBef>
              <a:buClr>
                <a:srgbClr val="FF0000"/>
              </a:buClr>
              <a:buSzPct val="80000"/>
              <a:buFont typeface="Wingdings" pitchFamily="2" charset="2"/>
              <a:buChar char=""/>
            </a:pPr>
            <a:r>
              <a:rPr lang="en-US" sz="2200" dirty="0" smtClean="0">
                <a:solidFill>
                  <a:prstClr val="black"/>
                </a:solidFill>
                <a:latin typeface="Calibri"/>
              </a:rPr>
              <a:t>Search for the person you want to delegate to</a:t>
            </a:r>
          </a:p>
          <a:p>
            <a:pPr marL="457200" indent="-457200">
              <a:spcBef>
                <a:spcPts val="1800"/>
              </a:spcBef>
              <a:buClr>
                <a:srgbClr val="FF0000"/>
              </a:buClr>
              <a:buSzPct val="80000"/>
              <a:buFont typeface="Wingdings" pitchFamily="2" charset="2"/>
              <a:buChar char=""/>
            </a:pPr>
            <a:r>
              <a:rPr lang="en-US" sz="2200" dirty="0" smtClean="0">
                <a:solidFill>
                  <a:prstClr val="black"/>
                </a:solidFill>
                <a:latin typeface="Calibri"/>
              </a:rPr>
              <a:t>Search by User ID, Name or wildcard</a:t>
            </a:r>
          </a:p>
          <a:p>
            <a:pPr marL="457200" indent="-457200">
              <a:spcBef>
                <a:spcPts val="1800"/>
              </a:spcBef>
              <a:buClr>
                <a:srgbClr val="FF0000"/>
              </a:buClr>
              <a:buSzPct val="80000"/>
              <a:buFont typeface="Wingdings" pitchFamily="2" charset="2"/>
              <a:buChar char=""/>
            </a:pPr>
            <a:r>
              <a:rPr lang="en-US" sz="2200" dirty="0" smtClean="0">
                <a:solidFill>
                  <a:prstClr val="black"/>
                </a:solidFill>
                <a:latin typeface="Calibri"/>
              </a:rPr>
              <a:t>Select </a:t>
            </a:r>
            <a:r>
              <a:rPr lang="en-US" sz="2200" dirty="0">
                <a:solidFill>
                  <a:prstClr val="black"/>
                </a:solidFill>
                <a:latin typeface="Calibri"/>
              </a:rPr>
              <a:t>Delegate </a:t>
            </a:r>
            <a:r>
              <a:rPr lang="en-US" sz="2200" dirty="0" smtClean="0">
                <a:solidFill>
                  <a:prstClr val="black"/>
                </a:solidFill>
                <a:latin typeface="Calibri"/>
              </a:rPr>
              <a:t>from list</a:t>
            </a:r>
            <a:endParaRPr lang="en-US" sz="2200" dirty="0">
              <a:solidFill>
                <a:prstClr val="black"/>
              </a:solidFill>
              <a:latin typeface="Calibri"/>
            </a:endParaRPr>
          </a:p>
        </p:txBody>
      </p:sp>
    </p:spTree>
    <p:extLst>
      <p:ext uri="{BB962C8B-B14F-4D97-AF65-F5344CB8AC3E}">
        <p14:creationId xmlns:p14="http://schemas.microsoft.com/office/powerpoint/2010/main" val="384766896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Revoking Delegation</a:t>
            </a:r>
            <a:endParaRPr lang="en-US" dirty="0"/>
          </a:p>
        </p:txBody>
      </p:sp>
      <p:sp>
        <p:nvSpPr>
          <p:cNvPr id="3" name="Content Placeholder 2"/>
          <p:cNvSpPr>
            <a:spLocks noGrp="1"/>
          </p:cNvSpPr>
          <p:nvPr>
            <p:ph idx="1"/>
          </p:nvPr>
        </p:nvSpPr>
        <p:spPr>
          <a:xfrm>
            <a:off x="528152" y="3657600"/>
            <a:ext cx="4686300" cy="1905000"/>
          </a:xfrm>
        </p:spPr>
        <p:txBody>
          <a:bodyPr/>
          <a:lstStyle/>
          <a:p>
            <a:pPr lvl="0"/>
            <a:r>
              <a:rPr lang="en-US" dirty="0" smtClean="0">
                <a:solidFill>
                  <a:prstClr val="black"/>
                </a:solidFill>
                <a:cs typeface="Arial" charset="0"/>
              </a:rPr>
              <a:t>Select View/Revoke Delegations from the dashboard</a:t>
            </a:r>
          </a:p>
          <a:p>
            <a:pPr lvl="0"/>
            <a:r>
              <a:rPr lang="en-US" dirty="0" smtClean="0">
                <a:solidFill>
                  <a:prstClr val="black"/>
                </a:solidFill>
                <a:cs typeface="Arial" charset="0"/>
              </a:rPr>
              <a:t>Search to bring up list of your delegates</a:t>
            </a:r>
          </a:p>
          <a:p>
            <a:pPr marL="0" lvl="0" indent="0">
              <a:buNone/>
            </a:pPr>
            <a:endParaRPr lang="en-US" dirty="0">
              <a:solidFill>
                <a:prstClr val="black"/>
              </a:solidFill>
              <a:cs typeface="Arial"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266" y="1905000"/>
            <a:ext cx="5244182" cy="1536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Left Arrow 7"/>
          <p:cNvSpPr/>
          <p:nvPr/>
        </p:nvSpPr>
        <p:spPr>
          <a:xfrm>
            <a:off x="2133600" y="2776831"/>
            <a:ext cx="9144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4"/>
          <a:stretch>
            <a:fillRect/>
          </a:stretch>
        </p:blipFill>
        <p:spPr>
          <a:xfrm>
            <a:off x="5791200" y="2009554"/>
            <a:ext cx="3124200" cy="3670120"/>
          </a:xfrm>
          <a:prstGeom prst="rect">
            <a:avLst/>
          </a:prstGeom>
        </p:spPr>
      </p:pic>
      <p:sp>
        <p:nvSpPr>
          <p:cNvPr id="10" name="Rectangle 9"/>
          <p:cNvSpPr/>
          <p:nvPr/>
        </p:nvSpPr>
        <p:spPr>
          <a:xfrm>
            <a:off x="6096000" y="2565991"/>
            <a:ext cx="1676400" cy="2133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3738532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534" y="1828800"/>
            <a:ext cx="8610600" cy="4060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914400" y="228600"/>
            <a:ext cx="7696200" cy="1143000"/>
          </a:xfrm>
        </p:spPr>
        <p:txBody>
          <a:bodyPr>
            <a:normAutofit/>
          </a:bodyPr>
          <a:lstStyle/>
          <a:p>
            <a:r>
              <a:rPr lang="en-US" dirty="0" smtClean="0"/>
              <a:t>Accessing your Timesheet</a:t>
            </a:r>
            <a:endParaRPr lang="en-US" dirty="0"/>
          </a:p>
        </p:txBody>
      </p:sp>
      <p:sp>
        <p:nvSpPr>
          <p:cNvPr id="3" name="Content Placeholder 2"/>
          <p:cNvSpPr>
            <a:spLocks noGrp="1"/>
          </p:cNvSpPr>
          <p:nvPr>
            <p:ph idx="1"/>
          </p:nvPr>
        </p:nvSpPr>
        <p:spPr>
          <a:xfrm>
            <a:off x="4648200" y="4191000"/>
            <a:ext cx="4191000" cy="1219200"/>
          </a:xfrm>
        </p:spPr>
        <p:txBody>
          <a:bodyPr/>
          <a:lstStyle/>
          <a:p>
            <a:pPr marL="0" indent="0">
              <a:buNone/>
            </a:pPr>
            <a:r>
              <a:rPr lang="en-US" dirty="0" smtClean="0"/>
              <a:t>Select “</a:t>
            </a:r>
            <a:r>
              <a:rPr lang="en-US" dirty="0"/>
              <a:t>Enter My Hours</a:t>
            </a:r>
            <a:r>
              <a:rPr lang="en-US" dirty="0" smtClean="0"/>
              <a:t>” under “Time Entry” to open </a:t>
            </a:r>
            <a:r>
              <a:rPr lang="en-US" dirty="0"/>
              <a:t>your </a:t>
            </a:r>
            <a:r>
              <a:rPr lang="en-US" dirty="0" smtClean="0"/>
              <a:t>time sheet</a:t>
            </a:r>
          </a:p>
          <a:p>
            <a:pPr marL="0" indent="0">
              <a:buNone/>
            </a:pPr>
            <a:endParaRPr lang="en-US" dirty="0" smtClean="0"/>
          </a:p>
        </p:txBody>
      </p:sp>
      <p:sp>
        <p:nvSpPr>
          <p:cNvPr id="4" name="Right Arrow 3"/>
          <p:cNvSpPr/>
          <p:nvPr/>
        </p:nvSpPr>
        <p:spPr>
          <a:xfrm>
            <a:off x="51784" y="2906154"/>
            <a:ext cx="571500" cy="283264"/>
          </a:xfrm>
          <a:prstGeom prst="rightArrow">
            <a:avLst/>
          </a:prstGeom>
          <a:solidFill>
            <a:srgbClr val="FF0000"/>
          </a:solid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119656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24464" cy="1143000"/>
          </a:xfrm>
        </p:spPr>
        <p:txBody>
          <a:bodyPr/>
          <a:lstStyle/>
          <a:p>
            <a:r>
              <a:rPr lang="en-US" dirty="0" smtClean="0"/>
              <a:t>Revoking Delegation</a:t>
            </a:r>
            <a:endParaRPr lang="en-US" dirty="0"/>
          </a:p>
        </p:txBody>
      </p:sp>
      <p:pic>
        <p:nvPicPr>
          <p:cNvPr id="7" name="Content Placeholder 5"/>
          <p:cNvPicPr>
            <a:picLocks noChangeAspect="1"/>
          </p:cNvPicPr>
          <p:nvPr/>
        </p:nvPicPr>
        <p:blipFill>
          <a:blip r:embed="rId3"/>
          <a:stretch>
            <a:fillRect/>
          </a:stretch>
        </p:blipFill>
        <p:spPr bwMode="auto">
          <a:xfrm>
            <a:off x="88999" y="1765005"/>
            <a:ext cx="9055001" cy="194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idx="1"/>
          </p:nvPr>
        </p:nvSpPr>
        <p:spPr>
          <a:xfrm>
            <a:off x="762000" y="3705332"/>
            <a:ext cx="7315200" cy="1247668"/>
          </a:xfrm>
        </p:spPr>
        <p:txBody>
          <a:bodyPr/>
          <a:lstStyle/>
          <a:p>
            <a:r>
              <a:rPr lang="en-US" dirty="0" smtClean="0"/>
              <a:t>Select “Revoke” </a:t>
            </a:r>
          </a:p>
          <a:p>
            <a:r>
              <a:rPr lang="en-US" dirty="0" smtClean="0"/>
              <a:t>Select “Revoke All” (if shown) to cancel all delegations</a:t>
            </a:r>
            <a:endParaRPr lang="en-US" dirty="0"/>
          </a:p>
        </p:txBody>
      </p:sp>
      <p:sp>
        <p:nvSpPr>
          <p:cNvPr id="9" name="Oval 8"/>
          <p:cNvSpPr/>
          <p:nvPr/>
        </p:nvSpPr>
        <p:spPr>
          <a:xfrm>
            <a:off x="8382000" y="2590800"/>
            <a:ext cx="533400" cy="4572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5378211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24464" cy="1143000"/>
          </a:xfrm>
        </p:spPr>
        <p:txBody>
          <a:bodyPr/>
          <a:lstStyle/>
          <a:p>
            <a:r>
              <a:rPr lang="en-US" dirty="0" smtClean="0"/>
              <a:t>Revoking Delegation</a:t>
            </a:r>
            <a:endParaRPr lang="en-US" dirty="0"/>
          </a:p>
        </p:txBody>
      </p:sp>
      <p:sp>
        <p:nvSpPr>
          <p:cNvPr id="3" name="Content Placeholder 2"/>
          <p:cNvSpPr>
            <a:spLocks noGrp="1"/>
          </p:cNvSpPr>
          <p:nvPr>
            <p:ph idx="1"/>
          </p:nvPr>
        </p:nvSpPr>
        <p:spPr>
          <a:xfrm>
            <a:off x="685800" y="3751688"/>
            <a:ext cx="7239000" cy="1600200"/>
          </a:xfrm>
        </p:spPr>
        <p:txBody>
          <a:bodyPr/>
          <a:lstStyle/>
          <a:p>
            <a:r>
              <a:rPr lang="en-US" dirty="0" smtClean="0"/>
              <a:t>Enter effective date  or check “Revoke Immediate”</a:t>
            </a:r>
          </a:p>
          <a:p>
            <a:r>
              <a:rPr lang="en-US" dirty="0" smtClean="0"/>
              <a:t>Hit “Confirm” </a:t>
            </a:r>
            <a:endParaRPr lang="en-US" dirty="0"/>
          </a:p>
        </p:txBody>
      </p:sp>
      <p:pic>
        <p:nvPicPr>
          <p:cNvPr id="12" name="Picture 11"/>
          <p:cNvPicPr>
            <a:picLocks noChangeAspect="1"/>
          </p:cNvPicPr>
          <p:nvPr/>
        </p:nvPicPr>
        <p:blipFill>
          <a:blip r:embed="rId3"/>
          <a:stretch>
            <a:fillRect/>
          </a:stretch>
        </p:blipFill>
        <p:spPr>
          <a:xfrm>
            <a:off x="76201" y="1828800"/>
            <a:ext cx="8915400" cy="1910483"/>
          </a:xfrm>
          <a:prstGeom prst="rect">
            <a:avLst/>
          </a:prstGeom>
        </p:spPr>
      </p:pic>
      <p:sp>
        <p:nvSpPr>
          <p:cNvPr id="4" name="Rectangle 3"/>
          <p:cNvSpPr/>
          <p:nvPr/>
        </p:nvSpPr>
        <p:spPr>
          <a:xfrm>
            <a:off x="2362200" y="2895600"/>
            <a:ext cx="4495800" cy="76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97498311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Time Off Requests</a:t>
            </a:r>
            <a:endParaRPr lang="en-US" dirty="0"/>
          </a:p>
        </p:txBody>
      </p:sp>
      <p:sp>
        <p:nvSpPr>
          <p:cNvPr id="3" name="Content Placeholder 2"/>
          <p:cNvSpPr>
            <a:spLocks noGrp="1"/>
          </p:cNvSpPr>
          <p:nvPr>
            <p:ph idx="1"/>
          </p:nvPr>
        </p:nvSpPr>
        <p:spPr>
          <a:xfrm>
            <a:off x="76200" y="1828800"/>
            <a:ext cx="8686800" cy="4724400"/>
          </a:xfrm>
        </p:spPr>
        <p:txBody>
          <a:bodyPr/>
          <a:lstStyle/>
          <a:p>
            <a:r>
              <a:rPr lang="en-US" dirty="0" smtClean="0"/>
              <a:t>EmpCenter can also be used to request and manage time off requests (TORs).</a:t>
            </a:r>
          </a:p>
          <a:p>
            <a:r>
              <a:rPr lang="en-US" dirty="0" smtClean="0"/>
              <a:t>If you choose to use this functionality, employees can submit time off requests, track the status of requests and view the history of past requests. </a:t>
            </a:r>
          </a:p>
          <a:p>
            <a:r>
              <a:rPr lang="en-US" dirty="0" smtClean="0"/>
              <a:t>Managers can approve or reject TORs, review employee leave balances and TOR history.</a:t>
            </a:r>
          </a:p>
          <a:p>
            <a:r>
              <a:rPr lang="en-US" dirty="0" smtClean="0"/>
              <a:t>EmpCenter generates email messages to alert Managers to new requests.</a:t>
            </a:r>
          </a:p>
          <a:p>
            <a:r>
              <a:rPr lang="en-US" dirty="0" smtClean="0"/>
              <a:t>EmpCenter generates email message to notify employees that a request was approved or rejected.</a:t>
            </a:r>
          </a:p>
        </p:txBody>
      </p:sp>
    </p:spTree>
    <p:extLst>
      <p:ext uri="{BB962C8B-B14F-4D97-AF65-F5344CB8AC3E}">
        <p14:creationId xmlns:p14="http://schemas.microsoft.com/office/powerpoint/2010/main" val="36508080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01000" cy="1143000"/>
          </a:xfrm>
        </p:spPr>
        <p:txBody>
          <a:bodyPr>
            <a:normAutofit/>
          </a:bodyPr>
          <a:lstStyle/>
          <a:p>
            <a:r>
              <a:rPr lang="en-US" dirty="0" smtClean="0"/>
              <a:t>Managing Time Off Requests</a:t>
            </a:r>
            <a:endParaRPr lang="en-US" dirty="0"/>
          </a:p>
        </p:txBody>
      </p:sp>
      <p:sp>
        <p:nvSpPr>
          <p:cNvPr id="3" name="Content Placeholder 2"/>
          <p:cNvSpPr>
            <a:spLocks noGrp="1"/>
          </p:cNvSpPr>
          <p:nvPr>
            <p:ph idx="1"/>
          </p:nvPr>
        </p:nvSpPr>
        <p:spPr>
          <a:xfrm>
            <a:off x="191703" y="4419600"/>
            <a:ext cx="8222381" cy="1676400"/>
          </a:xfrm>
        </p:spPr>
        <p:txBody>
          <a:bodyPr/>
          <a:lstStyle/>
          <a:p>
            <a:r>
              <a:rPr lang="en-US" dirty="0" smtClean="0"/>
              <a:t>Pending requests will appear in the Employee Time Off Requests block on your dashboard. </a:t>
            </a:r>
          </a:p>
          <a:p>
            <a:r>
              <a:rPr lang="en-US" dirty="0" smtClean="0"/>
              <a:t>Access pending requests by selecting “Review Time Off Requests”</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619" y="1724526"/>
            <a:ext cx="882015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395438" y="2752373"/>
            <a:ext cx="2133600" cy="36144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4838299" y="2149854"/>
            <a:ext cx="2438400" cy="369332"/>
          </a:xfrm>
          <a:prstGeom prst="rect">
            <a:avLst/>
          </a:prstGeom>
          <a:solidFill>
            <a:schemeClr val="accent3">
              <a:lumMod val="20000"/>
              <a:lumOff val="80000"/>
            </a:schemeClr>
          </a:solidFill>
        </p:spPr>
        <p:txBody>
          <a:bodyPr wrap="square" rtlCol="0">
            <a:spAutoFit/>
          </a:bodyPr>
          <a:lstStyle/>
          <a:p>
            <a:pPr algn="ctr"/>
            <a:r>
              <a:rPr lang="en-US" b="1" dirty="0" smtClean="0">
                <a:solidFill>
                  <a:srgbClr val="B92D91"/>
                </a:solidFill>
                <a:effectLst>
                  <a:outerShdw blurRad="38100" dist="38100" dir="2700000" algn="tl">
                    <a:srgbClr val="000000">
                      <a:alpha val="43137"/>
                    </a:srgbClr>
                  </a:outerShdw>
                </a:effectLst>
              </a:rPr>
              <a:t>Pending  Requests  </a:t>
            </a:r>
            <a:endParaRPr lang="en-US" b="1" dirty="0">
              <a:solidFill>
                <a:srgbClr val="B92D91"/>
              </a:solidFill>
              <a:effectLst>
                <a:outerShdw blurRad="38100" dist="38100" dir="2700000" algn="tl">
                  <a:srgbClr val="000000">
                    <a:alpha val="43137"/>
                  </a:srgbClr>
                </a:outerShdw>
              </a:effectLst>
            </a:endParaRPr>
          </a:p>
        </p:txBody>
      </p:sp>
      <p:sp>
        <p:nvSpPr>
          <p:cNvPr id="6" name="Rectangle 5"/>
          <p:cNvSpPr/>
          <p:nvPr/>
        </p:nvSpPr>
        <p:spPr>
          <a:xfrm>
            <a:off x="3581400" y="2590800"/>
            <a:ext cx="5257800" cy="1514976"/>
          </a:xfrm>
          <a:prstGeom prst="rect">
            <a:avLst/>
          </a:prstGeom>
          <a:noFill/>
          <a:ln>
            <a:solidFill>
              <a:srgbClr val="B92D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Down Arrow 6"/>
          <p:cNvSpPr/>
          <p:nvPr/>
        </p:nvSpPr>
        <p:spPr>
          <a:xfrm>
            <a:off x="1752600" y="2286000"/>
            <a:ext cx="457200" cy="4663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72375535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24464" cy="1143000"/>
          </a:xfrm>
        </p:spPr>
        <p:txBody>
          <a:bodyPr>
            <a:normAutofit/>
          </a:bodyPr>
          <a:lstStyle/>
          <a:p>
            <a:r>
              <a:rPr lang="en-US" dirty="0" smtClean="0"/>
              <a:t>Managing Time Off Requests</a:t>
            </a:r>
            <a:endParaRPr lang="en-US" dirty="0"/>
          </a:p>
        </p:txBody>
      </p:sp>
      <p:sp>
        <p:nvSpPr>
          <p:cNvPr id="3" name="Content Placeholder 2"/>
          <p:cNvSpPr>
            <a:spLocks noGrp="1"/>
          </p:cNvSpPr>
          <p:nvPr>
            <p:ph idx="1"/>
          </p:nvPr>
        </p:nvSpPr>
        <p:spPr>
          <a:xfrm>
            <a:off x="304800" y="3962400"/>
            <a:ext cx="8305800" cy="1066800"/>
          </a:xfrm>
        </p:spPr>
        <p:txBody>
          <a:bodyPr/>
          <a:lstStyle/>
          <a:p>
            <a:r>
              <a:rPr lang="en-US" dirty="0" smtClean="0"/>
              <a:t>Select the request you want to review by clicking on it.</a:t>
            </a:r>
          </a:p>
          <a:p>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81200"/>
            <a:ext cx="8719444" cy="181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eft Arrow 3"/>
          <p:cNvSpPr/>
          <p:nvPr/>
        </p:nvSpPr>
        <p:spPr>
          <a:xfrm>
            <a:off x="7315200" y="3089709"/>
            <a:ext cx="9144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57893849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46" y="1710245"/>
            <a:ext cx="8599772" cy="3201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33400" y="228600"/>
            <a:ext cx="7724464" cy="1143000"/>
          </a:xfrm>
        </p:spPr>
        <p:txBody>
          <a:bodyPr>
            <a:normAutofit/>
          </a:bodyPr>
          <a:lstStyle/>
          <a:p>
            <a:r>
              <a:rPr lang="en-US" dirty="0" smtClean="0"/>
              <a:t>Managing Time Off Requests</a:t>
            </a:r>
            <a:endParaRPr lang="en-US" dirty="0"/>
          </a:p>
        </p:txBody>
      </p:sp>
      <p:sp>
        <p:nvSpPr>
          <p:cNvPr id="3" name="Content Placeholder 2"/>
          <p:cNvSpPr>
            <a:spLocks noGrp="1"/>
          </p:cNvSpPr>
          <p:nvPr>
            <p:ph idx="1"/>
          </p:nvPr>
        </p:nvSpPr>
        <p:spPr>
          <a:xfrm>
            <a:off x="228521" y="4114800"/>
            <a:ext cx="4724399" cy="2283162"/>
          </a:xfrm>
          <a:solidFill>
            <a:schemeClr val="bg1"/>
          </a:solidFill>
        </p:spPr>
        <p:txBody>
          <a:bodyPr/>
          <a:lstStyle/>
          <a:p>
            <a:r>
              <a:rPr lang="en-US" sz="2000" dirty="0" smtClean="0"/>
              <a:t>Click “Approve” or “Reject” and enter a message to the employee in the Manager Comments box</a:t>
            </a:r>
          </a:p>
          <a:p>
            <a:r>
              <a:rPr lang="en-US" sz="2000" dirty="0" smtClean="0"/>
              <a:t>Click “Approve” or “Reject” to send email to employee</a:t>
            </a:r>
          </a:p>
          <a:p>
            <a:endParaRPr lang="en-US" sz="2000" dirty="0" smtClean="0"/>
          </a:p>
          <a:p>
            <a:endParaRPr lang="en-US" dirty="0" smtClean="0"/>
          </a:p>
          <a:p>
            <a:endParaRPr lang="en-US" dirty="0"/>
          </a:p>
        </p:txBody>
      </p:sp>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9723" y="3322328"/>
            <a:ext cx="3420377" cy="2380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1545657" y="1875322"/>
            <a:ext cx="1143000" cy="3048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ight Arrow 5"/>
          <p:cNvSpPr/>
          <p:nvPr/>
        </p:nvSpPr>
        <p:spPr>
          <a:xfrm>
            <a:off x="913598" y="1875322"/>
            <a:ext cx="6096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p:cNvSpPr txBox="1"/>
          <p:nvPr/>
        </p:nvSpPr>
        <p:spPr>
          <a:xfrm>
            <a:off x="5257800" y="3867215"/>
            <a:ext cx="2590800" cy="646331"/>
          </a:xfrm>
          <a:prstGeom prst="rect">
            <a:avLst/>
          </a:prstGeom>
          <a:noFill/>
        </p:spPr>
        <p:txBody>
          <a:bodyPr wrap="square" rtlCol="0">
            <a:spAutoFit/>
          </a:bodyPr>
          <a:lstStyle/>
          <a:p>
            <a:r>
              <a:rPr lang="en-US" dirty="0" smtClean="0">
                <a:solidFill>
                  <a:prstClr val="black"/>
                </a:solidFill>
              </a:rPr>
              <a:t>Hope you enjoy your long weekend!</a:t>
            </a:r>
            <a:endParaRPr lang="en-US" dirty="0">
              <a:solidFill>
                <a:prstClr val="black"/>
              </a:solidFill>
            </a:endParaRPr>
          </a:p>
        </p:txBody>
      </p:sp>
      <p:sp>
        <p:nvSpPr>
          <p:cNvPr id="8" name="Oval 7"/>
          <p:cNvSpPr/>
          <p:nvPr/>
        </p:nvSpPr>
        <p:spPr>
          <a:xfrm>
            <a:off x="5829300" y="5220468"/>
            <a:ext cx="1447800" cy="3048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Rectangle 3"/>
          <p:cNvSpPr/>
          <p:nvPr/>
        </p:nvSpPr>
        <p:spPr>
          <a:xfrm>
            <a:off x="2688657" y="1875322"/>
            <a:ext cx="1121343"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99874900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Notes for Supervisors</a:t>
            </a:r>
            <a:endParaRPr lang="en-US" dirty="0"/>
          </a:p>
        </p:txBody>
      </p:sp>
      <p:sp>
        <p:nvSpPr>
          <p:cNvPr id="3" name="Content Placeholder 2"/>
          <p:cNvSpPr>
            <a:spLocks noGrp="1"/>
          </p:cNvSpPr>
          <p:nvPr>
            <p:ph idx="1"/>
          </p:nvPr>
        </p:nvSpPr>
        <p:spPr>
          <a:xfrm>
            <a:off x="609600" y="1981200"/>
            <a:ext cx="7620000" cy="4114801"/>
          </a:xfrm>
        </p:spPr>
        <p:txBody>
          <a:bodyPr/>
          <a:lstStyle/>
          <a:p>
            <a:r>
              <a:rPr lang="en-US" sz="2400" dirty="0" smtClean="0"/>
              <a:t>Complete an </a:t>
            </a:r>
            <a:r>
              <a:rPr lang="en-US" sz="2400" b="1" i="1" dirty="0" smtClean="0"/>
              <a:t>Approving Supervisor/Manager Agreement </a:t>
            </a:r>
            <a:r>
              <a:rPr lang="en-US" sz="2400" dirty="0" smtClean="0"/>
              <a:t>form and submit to SDSURF Payroll</a:t>
            </a:r>
          </a:p>
          <a:p>
            <a:r>
              <a:rPr lang="en-US" sz="2400" dirty="0" smtClean="0"/>
              <a:t>Check PI Profile to ensure your active employees have a supervisor assigned to them.</a:t>
            </a:r>
          </a:p>
          <a:p>
            <a:r>
              <a:rPr lang="en-US" sz="2400" dirty="0" smtClean="0"/>
              <a:t>Encourage your staff to attend training!</a:t>
            </a:r>
          </a:p>
          <a:p>
            <a:r>
              <a:rPr lang="en-US" sz="2400" dirty="0" smtClean="0"/>
              <a:t>If </a:t>
            </a:r>
            <a:r>
              <a:rPr lang="en-US" sz="2400" dirty="0"/>
              <a:t>you have any questions please submit to:  </a:t>
            </a:r>
            <a:r>
              <a:rPr lang="en-US" sz="2400" dirty="0">
                <a:hlinkClick r:id="rId3"/>
              </a:rPr>
              <a:t>timefeedback@foundation.sdsu.edu</a:t>
            </a:r>
            <a:endParaRPr lang="en-US" sz="2400" dirty="0"/>
          </a:p>
          <a:p>
            <a:endParaRPr lang="en-US" sz="2400" dirty="0" smtClean="0"/>
          </a:p>
          <a:p>
            <a:endParaRPr lang="en-US" sz="2400" dirty="0" smtClean="0"/>
          </a:p>
        </p:txBody>
      </p:sp>
    </p:spTree>
    <p:extLst>
      <p:ext uri="{BB962C8B-B14F-4D97-AF65-F5344CB8AC3E}">
        <p14:creationId xmlns:p14="http://schemas.microsoft.com/office/powerpoint/2010/main" val="17215267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487" y="152400"/>
            <a:ext cx="7343464" cy="1447800"/>
          </a:xfrm>
        </p:spPr>
        <p:txBody>
          <a:bodyPr>
            <a:normAutofit/>
          </a:bodyPr>
          <a:lstStyle/>
          <a:p>
            <a:pPr algn="ctr"/>
            <a:r>
              <a:rPr lang="en-US" dirty="0" smtClean="0"/>
              <a:t>“Enter My Hours” </a:t>
            </a:r>
            <a:br>
              <a:rPr lang="en-US" dirty="0" smtClean="0"/>
            </a:br>
            <a:r>
              <a:rPr lang="en-US" dirty="0" smtClean="0"/>
              <a:t>for multiple job assignments</a:t>
            </a:r>
            <a:endParaRPr lang="en-US" sz="3100" dirty="0"/>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112" y="1733815"/>
            <a:ext cx="8976575" cy="2921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7364" y="4390614"/>
            <a:ext cx="8028526" cy="2369880"/>
          </a:xfrm>
          <a:prstGeom prst="rect">
            <a:avLst/>
          </a:prstGeom>
          <a:noFill/>
        </p:spPr>
        <p:txBody>
          <a:bodyPr wrap="square" rtlCol="0">
            <a:spAutoFit/>
          </a:bodyPr>
          <a:lstStyle/>
          <a:p>
            <a:pPr marL="457200" lvl="0" indent="-457200">
              <a:spcBef>
                <a:spcPts val="1800"/>
              </a:spcBef>
              <a:buClr>
                <a:srgbClr val="FF0000"/>
              </a:buClr>
              <a:buSzPct val="80000"/>
              <a:buFont typeface="Wingdings" pitchFamily="2" charset="2"/>
              <a:buChar char=""/>
            </a:pPr>
            <a:r>
              <a:rPr lang="en-US" sz="2000" dirty="0" smtClean="0">
                <a:solidFill>
                  <a:prstClr val="black"/>
                </a:solidFill>
                <a:latin typeface="Calibri"/>
                <a:cs typeface="+mn-cs"/>
              </a:rPr>
              <a:t>If you have more than one paper timesheet you will have multiple EmpCenter timesheets.</a:t>
            </a:r>
          </a:p>
          <a:p>
            <a:pPr marL="457200" lvl="0" indent="-457200">
              <a:spcBef>
                <a:spcPts val="1800"/>
              </a:spcBef>
              <a:buClr>
                <a:srgbClr val="FF0000"/>
              </a:buClr>
              <a:buSzPct val="80000"/>
              <a:buFont typeface="Wingdings" pitchFamily="2" charset="2"/>
              <a:buChar char=""/>
            </a:pPr>
            <a:r>
              <a:rPr lang="en-US" sz="2000" dirty="0" smtClean="0">
                <a:solidFill>
                  <a:prstClr val="black"/>
                </a:solidFill>
                <a:latin typeface="Calibri"/>
                <a:cs typeface="+mn-cs"/>
              </a:rPr>
              <a:t>SDSURF can label each timesheet so employees can easily identify each job</a:t>
            </a:r>
          </a:p>
          <a:p>
            <a:pPr marL="457200" lvl="0" indent="-457200">
              <a:spcBef>
                <a:spcPts val="1800"/>
              </a:spcBef>
              <a:buClr>
                <a:srgbClr val="FF0000"/>
              </a:buClr>
              <a:buSzPct val="80000"/>
              <a:buFont typeface="Wingdings" pitchFamily="2" charset="2"/>
              <a:buChar char=""/>
            </a:pPr>
            <a:r>
              <a:rPr lang="en-US" sz="2000" dirty="0" smtClean="0">
                <a:solidFill>
                  <a:prstClr val="black"/>
                </a:solidFill>
                <a:latin typeface="Calibri"/>
                <a:cs typeface="+mn-cs"/>
              </a:rPr>
              <a:t>Naming standards will apply </a:t>
            </a:r>
            <a:endParaRPr lang="en-US" sz="2000" dirty="0">
              <a:solidFill>
                <a:prstClr val="black"/>
              </a:solidFill>
              <a:latin typeface="Calibri"/>
              <a:cs typeface="+mn-cs"/>
            </a:endParaRPr>
          </a:p>
          <a:p>
            <a:r>
              <a:rPr lang="en-US" dirty="0" smtClean="0"/>
              <a:t> </a:t>
            </a:r>
            <a:endParaRPr lang="en-US" dirty="0"/>
          </a:p>
        </p:txBody>
      </p:sp>
      <p:sp>
        <p:nvSpPr>
          <p:cNvPr id="5" name="Right Arrow 4"/>
          <p:cNvSpPr/>
          <p:nvPr/>
        </p:nvSpPr>
        <p:spPr>
          <a:xfrm>
            <a:off x="2196877" y="3194316"/>
            <a:ext cx="1295400" cy="3175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838882" y="2930113"/>
            <a:ext cx="1905000" cy="1200329"/>
          </a:xfrm>
          <a:prstGeom prst="rect">
            <a:avLst/>
          </a:prstGeom>
          <a:noFill/>
        </p:spPr>
        <p:txBody>
          <a:bodyPr wrap="square" rtlCol="0">
            <a:spAutoFit/>
          </a:bodyPr>
          <a:lstStyle/>
          <a:p>
            <a:r>
              <a:rPr lang="en-US" b="1" dirty="0" smtClean="0">
                <a:solidFill>
                  <a:srgbClr val="FF0000"/>
                </a:solidFill>
              </a:rPr>
              <a:t>Click on the position to bring up your time sheet</a:t>
            </a:r>
            <a:endParaRPr lang="en-US" b="1" dirty="0">
              <a:solidFill>
                <a:srgbClr val="FF0000"/>
              </a:solidFill>
            </a:endParaRPr>
          </a:p>
        </p:txBody>
      </p:sp>
      <p:sp>
        <p:nvSpPr>
          <p:cNvPr id="7" name="Oval 6"/>
          <p:cNvSpPr/>
          <p:nvPr/>
        </p:nvSpPr>
        <p:spPr>
          <a:xfrm>
            <a:off x="3442549" y="3116819"/>
            <a:ext cx="2026811" cy="421649"/>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Callout 13"/>
          <p:cNvSpPr/>
          <p:nvPr/>
        </p:nvSpPr>
        <p:spPr>
          <a:xfrm>
            <a:off x="5257800" y="2209800"/>
            <a:ext cx="2362200" cy="984516"/>
          </a:xfrm>
          <a:prstGeom prst="wedgeEllipseCallout">
            <a:avLst>
              <a:gd name="adj1" fmla="val -61724"/>
              <a:gd name="adj2" fmla="val 53343"/>
            </a:avLst>
          </a:prstGeom>
          <a:solidFill>
            <a:schemeClr val="bg1">
              <a:lumMod val="85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lumMod val="85000"/>
                    <a:lumOff val="15000"/>
                  </a:schemeClr>
                </a:solidFill>
              </a:rPr>
              <a:t>Can change to “ABC Project”</a:t>
            </a:r>
            <a:endParaRPr lang="en-US" b="1" dirty="0">
              <a:solidFill>
                <a:schemeClr val="tx1">
                  <a:lumMod val="85000"/>
                  <a:lumOff val="15000"/>
                </a:schemeClr>
              </a:solidFill>
            </a:endParaRPr>
          </a:p>
        </p:txBody>
      </p:sp>
    </p:spTree>
    <p:extLst>
      <p:ext uri="{BB962C8B-B14F-4D97-AF65-F5344CB8AC3E}">
        <p14:creationId xmlns:p14="http://schemas.microsoft.com/office/powerpoint/2010/main" val="40324656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834" y="266700"/>
            <a:ext cx="7906966" cy="1143000"/>
          </a:xfrm>
        </p:spPr>
        <p:txBody>
          <a:bodyPr>
            <a:noAutofit/>
          </a:bodyPr>
          <a:lstStyle/>
          <a:p>
            <a:pPr algn="ctr"/>
            <a:r>
              <a:rPr lang="en-US" dirty="0"/>
              <a:t>Navigating in your time </a:t>
            </a:r>
            <a:r>
              <a:rPr lang="en-US" dirty="0" smtClean="0"/>
              <a:t>sheet</a:t>
            </a:r>
            <a:endParaRPr lang="en-US"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05000"/>
            <a:ext cx="85344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1447800" y="2057400"/>
            <a:ext cx="762000" cy="4572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200400" y="2209800"/>
            <a:ext cx="5486400" cy="4572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76200" y="2667000"/>
            <a:ext cx="1981200" cy="3810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98834" y="4419600"/>
            <a:ext cx="7086600" cy="2015936"/>
          </a:xfrm>
          <a:prstGeom prst="rect">
            <a:avLst/>
          </a:prstGeom>
          <a:noFill/>
        </p:spPr>
        <p:txBody>
          <a:bodyPr wrap="square" rtlCol="0">
            <a:spAutoFit/>
          </a:bodyPr>
          <a:lstStyle/>
          <a:p>
            <a:pPr marL="457200" indent="-457200">
              <a:spcBef>
                <a:spcPts val="1800"/>
              </a:spcBef>
              <a:buClr>
                <a:srgbClr val="FF0000"/>
              </a:buClr>
              <a:buSzPct val="80000"/>
              <a:buFont typeface="Wingdings" pitchFamily="2" charset="2"/>
              <a:buChar char=""/>
            </a:pPr>
            <a:r>
              <a:rPr lang="en-US" sz="1600" dirty="0">
                <a:latin typeface="+mn-lt"/>
                <a:cs typeface="+mn-cs"/>
              </a:rPr>
              <a:t>Top of the </a:t>
            </a:r>
            <a:r>
              <a:rPr lang="en-US" sz="1600" dirty="0" smtClean="0">
                <a:latin typeface="+mn-lt"/>
                <a:cs typeface="+mn-cs"/>
              </a:rPr>
              <a:t>time entry screen </a:t>
            </a:r>
            <a:r>
              <a:rPr lang="en-US" sz="1600" dirty="0">
                <a:latin typeface="+mn-lt"/>
                <a:cs typeface="+mn-cs"/>
              </a:rPr>
              <a:t>shows employee information, job and supervisor</a:t>
            </a:r>
          </a:p>
          <a:p>
            <a:pPr marL="457200" indent="-457200">
              <a:spcBef>
                <a:spcPts val="1800"/>
              </a:spcBef>
              <a:buClr>
                <a:srgbClr val="FF0000"/>
              </a:buClr>
              <a:buSzPct val="80000"/>
              <a:buFont typeface="Wingdings" pitchFamily="2" charset="2"/>
              <a:buChar char=""/>
            </a:pPr>
            <a:r>
              <a:rPr lang="en-US" sz="1600" dirty="0" smtClean="0">
                <a:latin typeface="+mn-lt"/>
                <a:cs typeface="+mn-cs"/>
              </a:rPr>
              <a:t>Click </a:t>
            </a:r>
            <a:r>
              <a:rPr lang="en-US" sz="1600" dirty="0">
                <a:latin typeface="+mn-lt"/>
                <a:cs typeface="+mn-cs"/>
              </a:rPr>
              <a:t>on the “home” icon” to return to your dashboard</a:t>
            </a:r>
          </a:p>
          <a:p>
            <a:pPr marL="457200" indent="-457200">
              <a:spcBef>
                <a:spcPts val="1800"/>
              </a:spcBef>
              <a:buClr>
                <a:srgbClr val="FF0000"/>
              </a:buClr>
              <a:buSzPct val="80000"/>
              <a:buFont typeface="Wingdings" pitchFamily="2" charset="2"/>
              <a:buChar char=""/>
            </a:pPr>
            <a:r>
              <a:rPr lang="en-US" sz="1600" dirty="0" smtClean="0">
                <a:latin typeface="+mn-lt"/>
                <a:cs typeface="+mn-cs"/>
              </a:rPr>
              <a:t>EmpCenter </a:t>
            </a:r>
            <a:r>
              <a:rPr lang="en-US" sz="1600" dirty="0">
                <a:latin typeface="+mn-lt"/>
                <a:cs typeface="+mn-cs"/>
              </a:rPr>
              <a:t>opens </a:t>
            </a:r>
            <a:r>
              <a:rPr lang="en-US" sz="1600" dirty="0" smtClean="0">
                <a:latin typeface="+mn-lt"/>
                <a:cs typeface="+mn-cs"/>
              </a:rPr>
              <a:t>the time sheet </a:t>
            </a:r>
            <a:r>
              <a:rPr lang="en-US" sz="1600" dirty="0">
                <a:latin typeface="+mn-lt"/>
                <a:cs typeface="+mn-cs"/>
              </a:rPr>
              <a:t>for the current pay </a:t>
            </a:r>
            <a:r>
              <a:rPr lang="en-US" sz="1600" dirty="0" smtClean="0">
                <a:latin typeface="+mn-lt"/>
                <a:cs typeface="+mn-cs"/>
              </a:rPr>
              <a:t>period</a:t>
            </a:r>
          </a:p>
          <a:p>
            <a:pPr marL="457200" indent="-457200">
              <a:spcBef>
                <a:spcPts val="1800"/>
              </a:spcBef>
              <a:buClr>
                <a:srgbClr val="FF0000"/>
              </a:buClr>
              <a:buSzPct val="80000"/>
              <a:buFont typeface="Wingdings" pitchFamily="2" charset="2"/>
              <a:buChar char=""/>
            </a:pPr>
            <a:r>
              <a:rPr lang="en-US" sz="1600" dirty="0" smtClean="0">
                <a:latin typeface="+mn-lt"/>
                <a:cs typeface="+mn-cs"/>
              </a:rPr>
              <a:t>The lower portion of the time sheet tabs to display warning messages, the fund(s) the job is paid from and employee leave balances</a:t>
            </a:r>
            <a:endParaRPr lang="en-US" sz="1600" dirty="0">
              <a:latin typeface="+mn-lt"/>
              <a:cs typeface="+mn-cs"/>
            </a:endParaRPr>
          </a:p>
        </p:txBody>
      </p:sp>
    </p:spTree>
    <p:extLst>
      <p:ext uri="{BB962C8B-B14F-4D97-AF65-F5344CB8AC3E}">
        <p14:creationId xmlns:p14="http://schemas.microsoft.com/office/powerpoint/2010/main" val="6170737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atMod val="125000"/>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572064" cy="1143000"/>
          </a:xfrm>
        </p:spPr>
        <p:txBody>
          <a:bodyPr>
            <a:normAutofit/>
          </a:bodyPr>
          <a:lstStyle/>
          <a:p>
            <a:pPr algn="ctr"/>
            <a:r>
              <a:rPr lang="en-US" dirty="0" smtClean="0"/>
              <a:t>Navigating in your time sheet</a:t>
            </a:r>
            <a:endParaRPr lang="en-US" sz="3100"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70726"/>
            <a:ext cx="9144000" cy="2382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3810000" y="1905000"/>
            <a:ext cx="9906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81164" y="4488332"/>
            <a:ext cx="7981672" cy="369332"/>
          </a:xfrm>
          <a:prstGeom prst="rect">
            <a:avLst/>
          </a:prstGeom>
          <a:noFill/>
        </p:spPr>
        <p:txBody>
          <a:bodyPr wrap="none" rtlCol="0">
            <a:spAutoFit/>
          </a:bodyPr>
          <a:lstStyle/>
          <a:p>
            <a:r>
              <a:rPr lang="en-US" b="1" dirty="0" smtClean="0"/>
              <a:t>Check the “Show all weeks” box to display all weeks for the pay period</a:t>
            </a:r>
            <a:endParaRPr lang="en-US" b="1" dirty="0"/>
          </a:p>
        </p:txBody>
      </p:sp>
    </p:spTree>
    <p:extLst>
      <p:ext uri="{BB962C8B-B14F-4D97-AF65-F5344CB8AC3E}">
        <p14:creationId xmlns:p14="http://schemas.microsoft.com/office/powerpoint/2010/main" val="371825118"/>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Template">
  <a:themeElements>
    <a:clrScheme name="Mod">
      <a:dk1>
        <a:sysClr val="windowText" lastClr="000000"/>
      </a:dk1>
      <a:lt1>
        <a:sysClr val="window" lastClr="FFFFFF"/>
      </a:lt1>
      <a:dk2>
        <a:srgbClr val="065218"/>
      </a:dk2>
      <a:lt2>
        <a:srgbClr val="EDF3AE"/>
      </a:lt2>
      <a:accent1>
        <a:srgbClr val="8FCB17"/>
      </a:accent1>
      <a:accent2>
        <a:srgbClr val="769F11"/>
      </a:accent2>
      <a:accent3>
        <a:srgbClr val="D4E336"/>
      </a:accent3>
      <a:accent4>
        <a:srgbClr val="0C8228"/>
      </a:accent4>
      <a:accent5>
        <a:srgbClr val="C0EDA8"/>
      </a:accent5>
      <a:accent6>
        <a:srgbClr val="3B4F18"/>
      </a:accent6>
      <a:hlink>
        <a:srgbClr val="0A6A21"/>
      </a:hlink>
      <a:folHlink>
        <a:srgbClr val="406EA5"/>
      </a:folHlink>
    </a:clrScheme>
    <a:fontScheme name="Mod">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od">
      <a:fillStyleLst>
        <a:solidFill>
          <a:schemeClr val="phClr"/>
        </a:solidFill>
        <a:solidFill>
          <a:schemeClr val="phClr">
            <a:tint val="80000"/>
          </a:schemeClr>
        </a:solidFill>
        <a:solidFill>
          <a:schemeClr val="phClr">
            <a:shade val="30000"/>
            <a:satMod val="150000"/>
          </a:schemeClr>
        </a:solidFill>
      </a:fillStyleLst>
      <a:lnStyleLst>
        <a:ln w="9525" cap="flat" cmpd="sng" algn="ctr">
          <a:solidFill>
            <a:schemeClr val="phClr">
              <a:tint val="90000"/>
              <a:satMod val="105000"/>
            </a:schemeClr>
          </a:solidFill>
          <a:prstDash val="solid"/>
        </a:ln>
        <a:ln w="50800" cap="flat" cmpd="sng" algn="ctr">
          <a:solidFill>
            <a:schemeClr val="phClr">
              <a:tint val="90000"/>
            </a:schemeClr>
          </a:solidFill>
          <a:prstDash val="solid"/>
        </a:ln>
        <a:ln w="76200" cap="flat" cmpd="dbl" algn="ctr">
          <a:solidFill>
            <a:schemeClr val="phClr">
              <a:tint val="90000"/>
            </a:schemeClr>
          </a:solidFill>
          <a:prstDash val="solid"/>
        </a:ln>
      </a:lnStyleLst>
      <a:effectStyleLst>
        <a:effectStyle>
          <a:effectLst/>
        </a:effectStyle>
        <a:effectStyle>
          <a:effectLst>
            <a:outerShdw blurRad="76200" dist="25400" dir="5400000" sx="101000" sy="101000" rotWithShape="0">
              <a:srgbClr val="000000">
                <a:alpha val="50000"/>
              </a:srgbClr>
            </a:outerShdw>
          </a:effectLst>
        </a:effectStyle>
        <a:effectStyle>
          <a:effectLst>
            <a:outerShdw blurRad="76200" dist="50800" dir="5400000" sx="101000" sy="101000" rotWithShape="0">
              <a:srgbClr val="000000">
                <a:alpha val="50000"/>
              </a:srgbClr>
            </a:outerShdw>
            <a:reflection blurRad="12700" stA="30000" endPos="30000" dist="50800" dir="5400000" sy="-100000" rotWithShape="0"/>
          </a:effectLst>
          <a:scene3d>
            <a:camera prst="orthographicFront">
              <a:rot lat="0" lon="0" rev="0"/>
            </a:camera>
            <a:lightRig rig="twoPt" dir="t">
              <a:rot lat="0" lon="0" rev="5400000"/>
            </a:lightRig>
          </a:scene3d>
          <a:sp3d prstMaterial="softmetal">
            <a:bevelT w="63500" h="25400" prst="coolSlant"/>
          </a:sp3d>
        </a:effectStyle>
      </a:effectStyleLst>
      <a:bgFillStyleLst>
        <a:solidFill>
          <a:schemeClr val="phClr">
            <a:satMod val="125000"/>
          </a:schemeClr>
        </a:solidFill>
        <a:solidFill>
          <a:schemeClr val="phClr">
            <a:shade val="30000"/>
            <a:satMod val="150000"/>
          </a:schemeClr>
        </a:solidFill>
        <a:gradFill>
          <a:gsLst>
            <a:gs pos="0">
              <a:schemeClr val="phClr">
                <a:tint val="100000"/>
                <a:shade val="80000"/>
                <a:satMod val="135000"/>
              </a:schemeClr>
            </a:gs>
            <a:gs pos="55000">
              <a:schemeClr val="phClr">
                <a:tint val="70000"/>
                <a:shade val="100000"/>
                <a:satMod val="150000"/>
              </a:schemeClr>
            </a:gs>
            <a:gs pos="100000">
              <a:schemeClr val="phClr">
                <a:tint val="70000"/>
                <a:shade val="100000"/>
                <a:satMod val="15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PresentationTemplate</Template>
  <TotalTime>3867</TotalTime>
  <Words>7033</Words>
  <Application>Microsoft Office PowerPoint</Application>
  <PresentationFormat>On-screen Show (4:3)</PresentationFormat>
  <Paragraphs>653</Paragraphs>
  <Slides>66</Slides>
  <Notes>66</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PresentationTemplate</vt:lpstr>
      <vt:lpstr>EmpCenter Time &amp; Attendance</vt:lpstr>
      <vt:lpstr>Welcome to EmpCenter</vt:lpstr>
      <vt:lpstr>After this training, you will be able to:</vt:lpstr>
      <vt:lpstr>Let’s Get Started Logging In</vt:lpstr>
      <vt:lpstr>Employee Dashboard</vt:lpstr>
      <vt:lpstr>Accessing your Timesheet</vt:lpstr>
      <vt:lpstr>“Enter My Hours”  for multiple job assignments</vt:lpstr>
      <vt:lpstr>Navigating in your time sheet</vt:lpstr>
      <vt:lpstr>Navigating in your time sheet</vt:lpstr>
      <vt:lpstr>Non-Exempt (hourly) employees</vt:lpstr>
      <vt:lpstr>Logging Hours - “in” time Non-Exempt (hourly) employees</vt:lpstr>
      <vt:lpstr>Meal Breaks Non-Exempt (hourly) employees</vt:lpstr>
      <vt:lpstr>California Law - Meal and Rest Breaks Non-Exempt (hourly) employees</vt:lpstr>
      <vt:lpstr>Logging Hours - “out time” Non-Exempt (hourly) employees</vt:lpstr>
      <vt:lpstr>Earn Code Options Non-Exempt (hourly) employees</vt:lpstr>
      <vt:lpstr>Reporting paid time off Non-Exempt (hourly) employees – TB, RN, PT</vt:lpstr>
      <vt:lpstr>  Reporting paid time off: partial days Non-Exempt (hourly) employees – TB, RN, PT  </vt:lpstr>
      <vt:lpstr>California Labor Law - Overtime  Non-Exempt (hourly) employees</vt:lpstr>
      <vt:lpstr>Overtime in EmpCenter Non-Exempt (hourly) employees</vt:lpstr>
      <vt:lpstr>Overtime in EmpCenter Non-Exempt (hourly) employees</vt:lpstr>
      <vt:lpstr>Exempt Employees</vt:lpstr>
      <vt:lpstr>Completing your time sheet Exempt employees</vt:lpstr>
      <vt:lpstr>Completing your time sheet Exempt employees</vt:lpstr>
      <vt:lpstr>Completing your time sheet Exempt employees</vt:lpstr>
      <vt:lpstr>Exception Messages All employees</vt:lpstr>
      <vt:lpstr>Exception Messages All employees</vt:lpstr>
      <vt:lpstr>Exception Messages All employees</vt:lpstr>
      <vt:lpstr>Submitting your time sheet All employees</vt:lpstr>
      <vt:lpstr>Submitting your time sheet  All Employees</vt:lpstr>
      <vt:lpstr>Submitting/Recalling your  time sheet </vt:lpstr>
      <vt:lpstr>Rejection?</vt:lpstr>
      <vt:lpstr>Rejection?</vt:lpstr>
      <vt:lpstr>Approval! </vt:lpstr>
      <vt:lpstr>Time Off Requests</vt:lpstr>
      <vt:lpstr>Requesting Time Off</vt:lpstr>
      <vt:lpstr>Requesting Time Off </vt:lpstr>
      <vt:lpstr>Requesting Time Off </vt:lpstr>
      <vt:lpstr>Requesting Time Off </vt:lpstr>
      <vt:lpstr>Requesting Time Off</vt:lpstr>
      <vt:lpstr>Requesting Time Off</vt:lpstr>
      <vt:lpstr>Cancelling a Time Off Request</vt:lpstr>
      <vt:lpstr>EmpCenter Resources</vt:lpstr>
      <vt:lpstr>EmpCenter Time &amp; Attendance</vt:lpstr>
      <vt:lpstr>After this training, you will be able to:</vt:lpstr>
      <vt:lpstr>Manager Dashboard</vt:lpstr>
      <vt:lpstr>Approving Employee Time Sheets</vt:lpstr>
      <vt:lpstr>Approving Employee Time Sheets</vt:lpstr>
      <vt:lpstr>Approving Employee Time Sheets</vt:lpstr>
      <vt:lpstr>Approving Employee Time Sheets</vt:lpstr>
      <vt:lpstr>Approving Employee Time Sheets</vt:lpstr>
      <vt:lpstr>Rejecting a Time Sheet </vt:lpstr>
      <vt:lpstr>Managing Employee Groups</vt:lpstr>
      <vt:lpstr>Managing Employee Groups</vt:lpstr>
      <vt:lpstr>Managing Employee Groups</vt:lpstr>
      <vt:lpstr>Delegation of Authority</vt:lpstr>
      <vt:lpstr>Delegation of Authority</vt:lpstr>
      <vt:lpstr>Delegation of Authority</vt:lpstr>
      <vt:lpstr>Delegation of Authority</vt:lpstr>
      <vt:lpstr>Revoking Delegation</vt:lpstr>
      <vt:lpstr>Revoking Delegation</vt:lpstr>
      <vt:lpstr>Revoking Delegation</vt:lpstr>
      <vt:lpstr>Managing Time Off Requests</vt:lpstr>
      <vt:lpstr>Managing Time Off Requests</vt:lpstr>
      <vt:lpstr>Managing Time Off Requests</vt:lpstr>
      <vt:lpstr>Managing Time Off Requests</vt:lpstr>
      <vt:lpstr>Final Notes for Supervisors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Jenna McCart</dc:creator>
  <cp:lastModifiedBy>Debi Kempland</cp:lastModifiedBy>
  <cp:revision>300</cp:revision>
  <cp:lastPrinted>2014-05-02T18:00:06Z</cp:lastPrinted>
  <dcterms:created xsi:type="dcterms:W3CDTF">2014-04-08T17:13:49Z</dcterms:created>
  <dcterms:modified xsi:type="dcterms:W3CDTF">2014-05-05T21:49:14Z</dcterms:modified>
</cp:coreProperties>
</file>