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258" r:id="rId3"/>
    <p:sldId id="259" r:id="rId4"/>
    <p:sldId id="374" r:id="rId5"/>
    <p:sldId id="297" r:id="rId6"/>
    <p:sldId id="370" r:id="rId7"/>
    <p:sldId id="371" r:id="rId8"/>
    <p:sldId id="472" r:id="rId9"/>
    <p:sldId id="372" r:id="rId10"/>
    <p:sldId id="471" r:id="rId11"/>
    <p:sldId id="468" r:id="rId12"/>
    <p:sldId id="464" r:id="rId13"/>
    <p:sldId id="466" r:id="rId14"/>
    <p:sldId id="467" r:id="rId15"/>
    <p:sldId id="261" r:id="rId16"/>
    <p:sldId id="262" r:id="rId17"/>
    <p:sldId id="263" r:id="rId18"/>
    <p:sldId id="265" r:id="rId19"/>
    <p:sldId id="375" r:id="rId20"/>
    <p:sldId id="498" r:id="rId21"/>
    <p:sldId id="499" r:id="rId22"/>
    <p:sldId id="376" r:id="rId23"/>
    <p:sldId id="403" r:id="rId24"/>
    <p:sldId id="382" r:id="rId25"/>
    <p:sldId id="384" r:id="rId26"/>
    <p:sldId id="404" r:id="rId27"/>
    <p:sldId id="405" r:id="rId28"/>
    <p:sldId id="411" r:id="rId29"/>
    <p:sldId id="473" r:id="rId30"/>
    <p:sldId id="497" r:id="rId31"/>
    <p:sldId id="459" r:id="rId32"/>
    <p:sldId id="476" r:id="rId33"/>
    <p:sldId id="427" r:id="rId34"/>
    <p:sldId id="456" r:id="rId35"/>
    <p:sldId id="443" r:id="rId36"/>
    <p:sldId id="444" r:id="rId37"/>
    <p:sldId id="469" r:id="rId38"/>
    <p:sldId id="470" r:id="rId39"/>
    <p:sldId id="428" r:id="rId40"/>
    <p:sldId id="451" r:id="rId41"/>
    <p:sldId id="452" r:id="rId42"/>
    <p:sldId id="380" r:id="rId43"/>
    <p:sldId id="385" r:id="rId44"/>
    <p:sldId id="393" r:id="rId45"/>
    <p:sldId id="378" r:id="rId46"/>
    <p:sldId id="417" r:id="rId47"/>
    <p:sldId id="418" r:id="rId48"/>
    <p:sldId id="419" r:id="rId49"/>
    <p:sldId id="420" r:id="rId50"/>
    <p:sldId id="421" r:id="rId51"/>
    <p:sldId id="422" r:id="rId52"/>
    <p:sldId id="423" r:id="rId53"/>
    <p:sldId id="424" r:id="rId54"/>
    <p:sldId id="425" r:id="rId55"/>
    <p:sldId id="426" r:id="rId56"/>
    <p:sldId id="485" r:id="rId57"/>
    <p:sldId id="486" r:id="rId58"/>
    <p:sldId id="487" r:id="rId59"/>
    <p:sldId id="491" r:id="rId60"/>
    <p:sldId id="492" r:id="rId61"/>
    <p:sldId id="493" r:id="rId62"/>
    <p:sldId id="494" r:id="rId63"/>
    <p:sldId id="495" r:id="rId64"/>
    <p:sldId id="500" r:id="rId65"/>
    <p:sldId id="440"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00FF"/>
    <a:srgbClr val="66FF66"/>
    <a:srgbClr val="00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6EF54-475D-4636-825F-67DFD107F491}" v="5" dt="2019-10-28T22:30:53.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60"/>
  </p:normalViewPr>
  <p:slideViewPr>
    <p:cSldViewPr>
      <p:cViewPr varScale="1">
        <p:scale>
          <a:sx n="51" d="100"/>
          <a:sy n="51" d="100"/>
        </p:scale>
        <p:origin x="1413"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naz Niknejadi" userId="8f3c7bd5-227b-4249-8ddf-64d1924b63a1" providerId="ADAL" clId="{5716EF54-475D-4636-825F-67DFD107F491}"/>
    <pc:docChg chg="custSel delSld modSld">
      <pc:chgData name="Tannaz Niknejadi" userId="8f3c7bd5-227b-4249-8ddf-64d1924b63a1" providerId="ADAL" clId="{5716EF54-475D-4636-825F-67DFD107F491}" dt="2019-10-28T22:31:31.133" v="52" actId="115"/>
      <pc:docMkLst>
        <pc:docMk/>
      </pc:docMkLst>
      <pc:sldChg chg="modSp">
        <pc:chgData name="Tannaz Niknejadi" userId="8f3c7bd5-227b-4249-8ddf-64d1924b63a1" providerId="ADAL" clId="{5716EF54-475D-4636-825F-67DFD107F491}" dt="2019-10-28T22:31:31.133" v="52" actId="115"/>
        <pc:sldMkLst>
          <pc:docMk/>
          <pc:sldMk cId="3309278605" sldId="440"/>
        </pc:sldMkLst>
        <pc:spChg chg="mod">
          <ac:chgData name="Tannaz Niknejadi" userId="8f3c7bd5-227b-4249-8ddf-64d1924b63a1" providerId="ADAL" clId="{5716EF54-475D-4636-825F-67DFD107F491}" dt="2019-10-28T22:31:31.133" v="52" actId="115"/>
          <ac:spMkLst>
            <pc:docMk/>
            <pc:sldMk cId="3309278605" sldId="440"/>
            <ac:spMk id="3" creationId="{00000000-0000-0000-0000-000000000000}"/>
          </ac:spMkLst>
        </pc:spChg>
      </pc:sldChg>
      <pc:sldChg chg="modSp">
        <pc:chgData name="Tannaz Niknejadi" userId="8f3c7bd5-227b-4249-8ddf-64d1924b63a1" providerId="ADAL" clId="{5716EF54-475D-4636-825F-67DFD107F491}" dt="2019-10-28T22:29:33.342" v="23" actId="20577"/>
        <pc:sldMkLst>
          <pc:docMk/>
          <pc:sldMk cId="3399558525" sldId="491"/>
        </pc:sldMkLst>
        <pc:spChg chg="mod">
          <ac:chgData name="Tannaz Niknejadi" userId="8f3c7bd5-227b-4249-8ddf-64d1924b63a1" providerId="ADAL" clId="{5716EF54-475D-4636-825F-67DFD107F491}" dt="2019-10-28T22:29:33.342" v="23" actId="20577"/>
          <ac:spMkLst>
            <pc:docMk/>
            <pc:sldMk cId="3399558525" sldId="491"/>
            <ac:spMk id="57347" creationId="{00000000-0000-0000-0000-000000000000}"/>
          </ac:spMkLst>
        </pc:spChg>
      </pc:sldChg>
      <pc:sldChg chg="modSp">
        <pc:chgData name="Tannaz Niknejadi" userId="8f3c7bd5-227b-4249-8ddf-64d1924b63a1" providerId="ADAL" clId="{5716EF54-475D-4636-825F-67DFD107F491}" dt="2019-10-28T22:30:53.518" v="33" actId="27636"/>
        <pc:sldMkLst>
          <pc:docMk/>
          <pc:sldMk cId="2826703561" sldId="500"/>
        </pc:sldMkLst>
        <pc:spChg chg="mod">
          <ac:chgData name="Tannaz Niknejadi" userId="8f3c7bd5-227b-4249-8ddf-64d1924b63a1" providerId="ADAL" clId="{5716EF54-475D-4636-825F-67DFD107F491}" dt="2019-10-28T22:30:53.518" v="33" actId="27636"/>
          <ac:spMkLst>
            <pc:docMk/>
            <pc:sldMk cId="2826703561" sldId="500"/>
            <ac:spMk id="5" creationId="{00000000-0000-0000-0000-000000000000}"/>
          </ac:spMkLst>
        </pc:spChg>
        <pc:spChg chg="mod">
          <ac:chgData name="Tannaz Niknejadi" userId="8f3c7bd5-227b-4249-8ddf-64d1924b63a1" providerId="ADAL" clId="{5716EF54-475D-4636-825F-67DFD107F491}" dt="2019-10-28T22:30:53.515" v="32" actId="27636"/>
          <ac:spMkLst>
            <pc:docMk/>
            <pc:sldMk cId="2826703561" sldId="500"/>
            <ac:spMk id="6" creationId="{00000000-0000-0000-0000-000000000000}"/>
          </ac:spMkLst>
        </pc:spChg>
      </pc:sldChg>
      <pc:sldChg chg="del">
        <pc:chgData name="Tannaz Niknejadi" userId="8f3c7bd5-227b-4249-8ddf-64d1924b63a1" providerId="ADAL" clId="{5716EF54-475D-4636-825F-67DFD107F491}" dt="2019-10-28T22:29:59.480" v="24" actId="2696"/>
        <pc:sldMkLst>
          <pc:docMk/>
          <pc:sldMk cId="32685776" sldId="501"/>
        </pc:sldMkLst>
      </pc:sldChg>
      <pc:sldChg chg="del">
        <pc:chgData name="Tannaz Niknejadi" userId="8f3c7bd5-227b-4249-8ddf-64d1924b63a1" providerId="ADAL" clId="{5716EF54-475D-4636-825F-67DFD107F491}" dt="2019-10-28T22:29:59.498" v="25" actId="2696"/>
        <pc:sldMkLst>
          <pc:docMk/>
          <pc:sldMk cId="3818636140" sldId="5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7416259A-DD8E-405E-88CC-4C7D5880FC33}" type="datetimeFigureOut">
              <a:rPr lang="en-US" smtClean="0"/>
              <a:t>3/19/2020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4BB3FDB2-2836-48C4-812F-816FC91EE77B}" type="slidenum">
              <a:rPr lang="en-US" smtClean="0"/>
              <a:t>‹#›</a:t>
            </a:fld>
            <a:endParaRPr lang="en-US" dirty="0"/>
          </a:p>
        </p:txBody>
      </p:sp>
    </p:spTree>
    <p:extLst>
      <p:ext uri="{BB962C8B-B14F-4D97-AF65-F5344CB8AC3E}">
        <p14:creationId xmlns:p14="http://schemas.microsoft.com/office/powerpoint/2010/main" val="348859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3FDB2-2836-48C4-812F-816FC91EE77B}" type="slidenum">
              <a:rPr lang="en-US" smtClean="0"/>
              <a:t>5</a:t>
            </a:fld>
            <a:endParaRPr lang="en-US" dirty="0"/>
          </a:p>
        </p:txBody>
      </p:sp>
    </p:spTree>
    <p:extLst>
      <p:ext uri="{BB962C8B-B14F-4D97-AF65-F5344CB8AC3E}">
        <p14:creationId xmlns:p14="http://schemas.microsoft.com/office/powerpoint/2010/main" val="44869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519594-2C89-4BBD-9C31-A7A9068120AE}"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243346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DF517-0F33-4C4B-A681-E7D3CDA5FACE}"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199236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E2B0F-C966-457B-9CFC-6BB89DF62382}"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261469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790D23-E27D-4332-9577-A079E7FCD729}"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44620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B30FD-1C65-4937-B868-73DBAE8590AC}" type="datetime1">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416123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8E7D5-B8AA-47A6-B190-FAD65BD74DD7}" type="datetime1">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414424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10458-F2B2-40CC-B8C0-4F792F23E781}" type="datetime1">
              <a:rPr lang="en-US" smtClean="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365506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0654B7-A2C4-40A2-8A75-DE6F28E3FA09}" type="datetime1">
              <a:rPr lang="en-US" smtClean="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354331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2C9FF-73C3-4871-9DD1-F08542DDF0AF}" type="datetime1">
              <a:rPr lang="en-US" smtClean="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304946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AC45E-81E8-4A26-B7D3-4DF00B9E9881}" type="datetime1">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701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2354D-9A5D-4A55-A701-73C77BC770F1}" type="datetime1">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7C62A0-397E-4755-B572-51F6FCA7849C}" type="slidenum">
              <a:rPr lang="en-US" smtClean="0"/>
              <a:t>‹#›</a:t>
            </a:fld>
            <a:endParaRPr lang="en-US" dirty="0"/>
          </a:p>
        </p:txBody>
      </p:sp>
    </p:spTree>
    <p:extLst>
      <p:ext uri="{BB962C8B-B14F-4D97-AF65-F5344CB8AC3E}">
        <p14:creationId xmlns:p14="http://schemas.microsoft.com/office/powerpoint/2010/main" val="46136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91A17-2DE6-4CA4-BADB-8AECE4FAF326}" type="datetime1">
              <a:rPr lang="en-US" smtClean="0"/>
              <a:t>3/19/2020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C62A0-397E-4755-B572-51F6FCA7849C}" type="slidenum">
              <a:rPr lang="en-US" smtClean="0"/>
              <a:t>‹#›</a:t>
            </a:fld>
            <a:endParaRPr lang="en-US" dirty="0"/>
          </a:p>
        </p:txBody>
      </p:sp>
    </p:spTree>
    <p:extLst>
      <p:ext uri="{BB962C8B-B14F-4D97-AF65-F5344CB8AC3E}">
        <p14:creationId xmlns:p14="http://schemas.microsoft.com/office/powerpoint/2010/main" val="281097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mailto:sdsurfpcard@sds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914400" y="2895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endParaRPr lang="en-US" dirty="0"/>
          </a:p>
        </p:txBody>
      </p:sp>
      <p:sp>
        <p:nvSpPr>
          <p:cNvPr id="9219" name="Text Box 4"/>
          <p:cNvSpPr txBox="1">
            <a:spLocks noChangeArrowheads="1"/>
          </p:cNvSpPr>
          <p:nvPr/>
        </p:nvSpPr>
        <p:spPr bwMode="auto">
          <a:xfrm>
            <a:off x="990600" y="3505200"/>
            <a:ext cx="7086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en-US" sz="4800" dirty="0"/>
              <a:t>PROCUREMENT CARD PROGRAM</a:t>
            </a:r>
          </a:p>
        </p:txBody>
      </p:sp>
      <p:pic>
        <p:nvPicPr>
          <p:cNvPr id="9220" name="Picture 1035" descr="FoundHz2Color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105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19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152400"/>
            <a:ext cx="8229600" cy="868362"/>
          </a:xfrm>
        </p:spPr>
        <p:txBody>
          <a:bodyPr>
            <a:noAutofit/>
          </a:bodyPr>
          <a:lstStyle/>
          <a:p>
            <a:r>
              <a:rPr lang="en-US" sz="3200" u="sng" dirty="0"/>
              <a:t>Approving Manager &amp; Administrative Assistant Log In</a:t>
            </a:r>
            <a:endParaRPr lang="en-US" sz="3200" dirty="0"/>
          </a:p>
        </p:txBody>
      </p:sp>
      <p:sp>
        <p:nvSpPr>
          <p:cNvPr id="3" name="Text Placeholder 2"/>
          <p:cNvSpPr>
            <a:spLocks noGrp="1"/>
          </p:cNvSpPr>
          <p:nvPr>
            <p:ph type="body" idx="1"/>
          </p:nvPr>
        </p:nvSpPr>
        <p:spPr>
          <a:xfrm>
            <a:off x="457200" y="1570038"/>
            <a:ext cx="4040188" cy="639762"/>
          </a:xfrm>
        </p:spPr>
        <p:txBody>
          <a:bodyPr>
            <a:noAutofit/>
          </a:bodyPr>
          <a:lstStyle/>
          <a:p>
            <a:pPr algn="ctr"/>
            <a:r>
              <a:rPr lang="en-US" sz="1500" dirty="0"/>
              <a:t>The verification questions/answers are used to authenticate your account when calling the bank if you forget your User ID or Password.  </a:t>
            </a:r>
          </a:p>
        </p:txBody>
      </p:sp>
      <p:sp>
        <p:nvSpPr>
          <p:cNvPr id="5" name="Text Placeholder 4"/>
          <p:cNvSpPr>
            <a:spLocks noGrp="1"/>
          </p:cNvSpPr>
          <p:nvPr>
            <p:ph type="body" sz="quarter" idx="3"/>
          </p:nvPr>
        </p:nvSpPr>
        <p:spPr>
          <a:xfrm>
            <a:off x="4648200" y="1590358"/>
            <a:ext cx="4041775" cy="639762"/>
          </a:xfrm>
        </p:spPr>
        <p:txBody>
          <a:bodyPr>
            <a:normAutofit fontScale="85000" lnSpcReduction="20000"/>
          </a:bodyPr>
          <a:lstStyle/>
          <a:p>
            <a:pPr lvl="0" algn="ctr"/>
            <a:r>
              <a:rPr lang="en-US" b="0" dirty="0"/>
              <a:t>Review the Licensing Agreement  and Click </a:t>
            </a:r>
            <a:r>
              <a:rPr lang="en-US" dirty="0"/>
              <a:t>Accept</a:t>
            </a:r>
          </a:p>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4038600" cy="443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4267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800600"/>
            <a:ext cx="3352800"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a:xfrm>
            <a:off x="7010400" y="6492875"/>
            <a:ext cx="2133600" cy="365125"/>
          </a:xfrm>
        </p:spPr>
        <p:txBody>
          <a:bodyPr/>
          <a:lstStyle/>
          <a:p>
            <a:fld id="{027C62A0-397E-4755-B572-51F6FCA7849C}" type="slidenum">
              <a:rPr lang="en-US" smtClean="0"/>
              <a:t>10</a:t>
            </a:fld>
            <a:endParaRPr lang="en-US" dirty="0"/>
          </a:p>
        </p:txBody>
      </p:sp>
      <p:cxnSp>
        <p:nvCxnSpPr>
          <p:cNvPr id="6" name="Straight Connector 5"/>
          <p:cNvCxnSpPr/>
          <p:nvPr/>
        </p:nvCxnSpPr>
        <p:spPr>
          <a:xfrm>
            <a:off x="4495800" y="1407160"/>
            <a:ext cx="0" cy="524510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5578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3429000"/>
          </a:xfrm>
        </p:spPr>
        <p:txBody>
          <a:bodyPr>
            <a:normAutofit/>
          </a:bodyPr>
          <a:lstStyle/>
          <a:p>
            <a:r>
              <a:rPr lang="en-US" u="sng" dirty="0"/>
              <a:t>Approving Manager Email Notification </a:t>
            </a:r>
            <a:endParaRPr lang="en-US" dirty="0"/>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11</a:t>
            </a:fld>
            <a:endParaRPr lang="en-US" dirty="0"/>
          </a:p>
        </p:txBody>
      </p:sp>
    </p:spTree>
    <p:extLst>
      <p:ext uri="{BB962C8B-B14F-4D97-AF65-F5344CB8AC3E}">
        <p14:creationId xmlns:p14="http://schemas.microsoft.com/office/powerpoint/2010/main" val="71127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000" u="sng" dirty="0"/>
              <a:t>Approving Manager Email Notification </a:t>
            </a:r>
            <a:endParaRPr lang="en-US" sz="3000" dirty="0"/>
          </a:p>
        </p:txBody>
      </p:sp>
      <p:sp>
        <p:nvSpPr>
          <p:cNvPr id="3" name="Text Placeholder 2"/>
          <p:cNvSpPr>
            <a:spLocks noGrp="1"/>
          </p:cNvSpPr>
          <p:nvPr>
            <p:ph type="body" idx="1"/>
          </p:nvPr>
        </p:nvSpPr>
        <p:spPr>
          <a:xfrm>
            <a:off x="331787" y="990600"/>
            <a:ext cx="8229600" cy="639762"/>
          </a:xfrm>
        </p:spPr>
        <p:txBody>
          <a:bodyPr>
            <a:noAutofit/>
          </a:bodyPr>
          <a:lstStyle/>
          <a:p>
            <a:pPr algn="ctr"/>
            <a:r>
              <a:rPr lang="en-US" sz="1600" dirty="0"/>
              <a:t>Log in to access.usbank.com and follow the steps below to establish your email </a:t>
            </a:r>
          </a:p>
          <a:p>
            <a:pPr algn="ctr"/>
            <a:r>
              <a:rPr lang="en-US" sz="1600" dirty="0"/>
              <a:t>preference to receive email notifications. </a:t>
            </a:r>
          </a:p>
        </p:txBody>
      </p:sp>
      <p:sp>
        <p:nvSpPr>
          <p:cNvPr id="11" name="TextBox 10"/>
          <p:cNvSpPr txBox="1"/>
          <p:nvPr/>
        </p:nvSpPr>
        <p:spPr>
          <a:xfrm>
            <a:off x="990600" y="5562600"/>
            <a:ext cx="6781800" cy="923330"/>
          </a:xfrm>
          <a:prstGeom prst="rect">
            <a:avLst/>
          </a:prstGeom>
          <a:noFill/>
        </p:spPr>
        <p:txBody>
          <a:bodyPr wrap="square" rtlCol="0">
            <a:spAutoFit/>
          </a:bodyPr>
          <a:lstStyle/>
          <a:p>
            <a:pPr marL="342900" indent="-342900" algn="ctr">
              <a:buAutoNum type="arabicPeriod"/>
            </a:pPr>
            <a:r>
              <a:rPr lang="en-US" dirty="0"/>
              <a:t>Select </a:t>
            </a:r>
            <a:r>
              <a:rPr lang="en-US" b="1" dirty="0"/>
              <a:t>My Personal Information</a:t>
            </a:r>
          </a:p>
          <a:p>
            <a:pPr marL="342900" indent="-342900" algn="ctr">
              <a:buAutoNum type="arabicPeriod"/>
            </a:pPr>
            <a:r>
              <a:rPr lang="en-US" dirty="0"/>
              <a:t>Under Contact Information, Click </a:t>
            </a:r>
            <a:r>
              <a:rPr lang="en-US" b="1" dirty="0"/>
              <a:t>Email Notification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726565"/>
            <a:ext cx="63055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10400" y="6501170"/>
            <a:ext cx="2133600" cy="365125"/>
          </a:xfrm>
        </p:spPr>
        <p:txBody>
          <a:bodyPr/>
          <a:lstStyle/>
          <a:p>
            <a:fld id="{027C62A0-397E-4755-B572-51F6FCA7849C}" type="slidenum">
              <a:rPr lang="en-US" smtClean="0"/>
              <a:t>12</a:t>
            </a:fld>
            <a:endParaRPr lang="en-US" dirty="0"/>
          </a:p>
        </p:txBody>
      </p:sp>
    </p:spTree>
    <p:extLst>
      <p:ext uri="{BB962C8B-B14F-4D97-AF65-F5344CB8AC3E}">
        <p14:creationId xmlns:p14="http://schemas.microsoft.com/office/powerpoint/2010/main" val="219796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600" u="sng" dirty="0"/>
              <a:t>Approving Manager Email Notification </a:t>
            </a:r>
            <a:endParaRPr lang="en-US" sz="3600" dirty="0"/>
          </a:p>
        </p:txBody>
      </p:sp>
      <p:sp>
        <p:nvSpPr>
          <p:cNvPr id="3" name="Text Placeholder 2"/>
          <p:cNvSpPr>
            <a:spLocks noGrp="1"/>
          </p:cNvSpPr>
          <p:nvPr>
            <p:ph type="body" idx="1"/>
          </p:nvPr>
        </p:nvSpPr>
        <p:spPr>
          <a:xfrm>
            <a:off x="533400" y="838200"/>
            <a:ext cx="7696200" cy="994797"/>
          </a:xfrm>
        </p:spPr>
        <p:txBody>
          <a:bodyPr>
            <a:normAutofit fontScale="32500" lnSpcReduction="20000"/>
          </a:bodyPr>
          <a:lstStyle/>
          <a:p>
            <a:pPr marL="457200" indent="-457200">
              <a:buFont typeface="+mj-lt"/>
              <a:buAutoNum type="arabicPeriod"/>
            </a:pPr>
            <a:r>
              <a:rPr lang="en-US" sz="4300" b="0" dirty="0"/>
              <a:t>Your email address will default.  If not, enter your email address.</a:t>
            </a:r>
          </a:p>
          <a:p>
            <a:pPr marL="457200" indent="-457200">
              <a:buFont typeface="+mj-lt"/>
              <a:buAutoNum type="arabicPeriod"/>
            </a:pPr>
            <a:r>
              <a:rPr lang="en-US" sz="4300" b="0" dirty="0"/>
              <a:t>Select when you would like to receive notification that you have transactions to approve</a:t>
            </a:r>
          </a:p>
          <a:p>
            <a:pPr marL="457200" indent="-457200">
              <a:buFont typeface="+mj-lt"/>
              <a:buAutoNum type="arabicPeriod"/>
            </a:pPr>
            <a:r>
              <a:rPr lang="en-US" sz="4300" b="0" dirty="0"/>
              <a:t>Under Statement Notification, change the status from Disabled to Enabled and click </a:t>
            </a:r>
            <a:r>
              <a:rPr lang="en-US" sz="4300" dirty="0"/>
              <a:t>Save</a:t>
            </a:r>
          </a:p>
          <a:p>
            <a:pPr marL="457200" indent="-457200">
              <a:buFont typeface="+mj-lt"/>
              <a:buAutoNum type="arabicPeriod"/>
            </a:pP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131" y="6207760"/>
            <a:ext cx="6338138" cy="46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5638800"/>
            <a:ext cx="7543800" cy="353943"/>
          </a:xfrm>
          <a:prstGeom prst="rect">
            <a:avLst/>
          </a:prstGeom>
          <a:noFill/>
        </p:spPr>
        <p:txBody>
          <a:bodyPr wrap="square" rtlCol="0">
            <a:spAutoFit/>
          </a:bodyPr>
          <a:lstStyle/>
          <a:p>
            <a:r>
              <a:rPr lang="en-US" sz="1700" dirty="0"/>
              <a:t>After you click </a:t>
            </a:r>
            <a:r>
              <a:rPr lang="en-US" sz="1700" b="1" dirty="0"/>
              <a:t>Save</a:t>
            </a:r>
            <a:r>
              <a:rPr lang="en-US" sz="1700" dirty="0"/>
              <a:t>, the message below will be displayed at the top of the screen.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1961763"/>
            <a:ext cx="3894137" cy="367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61980"/>
            <a:ext cx="42830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8881" y="2021840"/>
            <a:ext cx="464482" cy="369332"/>
          </a:xfrm>
          <a:prstGeom prst="rect">
            <a:avLst/>
          </a:prstGeom>
          <a:noFill/>
        </p:spPr>
        <p:txBody>
          <a:bodyPr wrap="square" rtlCol="0">
            <a:spAutoFit/>
          </a:bodyPr>
          <a:lstStyle/>
          <a:p>
            <a:r>
              <a:rPr lang="en-US" b="1" dirty="0">
                <a:solidFill>
                  <a:srgbClr val="FF0000"/>
                </a:solidFill>
              </a:rPr>
              <a:t>1</a:t>
            </a:r>
          </a:p>
        </p:txBody>
      </p:sp>
      <p:sp>
        <p:nvSpPr>
          <p:cNvPr id="5" name="TextBox 4"/>
          <p:cNvSpPr txBox="1"/>
          <p:nvPr/>
        </p:nvSpPr>
        <p:spPr>
          <a:xfrm>
            <a:off x="2242106" y="4586648"/>
            <a:ext cx="240188" cy="369332"/>
          </a:xfrm>
          <a:prstGeom prst="rect">
            <a:avLst/>
          </a:prstGeom>
          <a:noFill/>
        </p:spPr>
        <p:txBody>
          <a:bodyPr wrap="square" rtlCol="0">
            <a:spAutoFit/>
          </a:bodyPr>
          <a:lstStyle/>
          <a:p>
            <a:r>
              <a:rPr lang="en-US" b="1" dirty="0">
                <a:solidFill>
                  <a:srgbClr val="FF0000"/>
                </a:solidFill>
              </a:rPr>
              <a:t>2</a:t>
            </a:r>
          </a:p>
        </p:txBody>
      </p:sp>
      <p:sp>
        <p:nvSpPr>
          <p:cNvPr id="11" name="TextBox 10"/>
          <p:cNvSpPr txBox="1"/>
          <p:nvPr/>
        </p:nvSpPr>
        <p:spPr>
          <a:xfrm flipH="1">
            <a:off x="6014720" y="2161980"/>
            <a:ext cx="304800" cy="376489"/>
          </a:xfrm>
          <a:prstGeom prst="rect">
            <a:avLst/>
          </a:prstGeom>
          <a:noFill/>
        </p:spPr>
        <p:txBody>
          <a:bodyPr wrap="square" rtlCol="0">
            <a:spAutoFit/>
          </a:bodyPr>
          <a:lstStyle/>
          <a:p>
            <a:r>
              <a:rPr lang="en-US" b="1" dirty="0">
                <a:solidFill>
                  <a:srgbClr val="FF0000"/>
                </a:solidFill>
              </a:rPr>
              <a:t>3</a:t>
            </a:r>
          </a:p>
        </p:txBody>
      </p:sp>
      <p:sp>
        <p:nvSpPr>
          <p:cNvPr id="6" name="Slide Number Placeholder 5"/>
          <p:cNvSpPr>
            <a:spLocks noGrp="1"/>
          </p:cNvSpPr>
          <p:nvPr>
            <p:ph type="sldNum" sz="quarter" idx="12"/>
          </p:nvPr>
        </p:nvSpPr>
        <p:spPr>
          <a:xfrm>
            <a:off x="7005320" y="6492557"/>
            <a:ext cx="2133600" cy="365125"/>
          </a:xfrm>
        </p:spPr>
        <p:txBody>
          <a:bodyPr/>
          <a:lstStyle/>
          <a:p>
            <a:fld id="{027C62A0-397E-4755-B572-51F6FCA7849C}" type="slidenum">
              <a:rPr lang="en-US" smtClean="0"/>
              <a:t>13</a:t>
            </a:fld>
            <a:endParaRPr lang="en-US" dirty="0"/>
          </a:p>
        </p:txBody>
      </p:sp>
    </p:spTree>
    <p:extLst>
      <p:ext uri="{BB962C8B-B14F-4D97-AF65-F5344CB8AC3E}">
        <p14:creationId xmlns:p14="http://schemas.microsoft.com/office/powerpoint/2010/main" val="358286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981200"/>
            <a:ext cx="8229600" cy="1676400"/>
          </a:xfrm>
        </p:spPr>
        <p:txBody>
          <a:bodyPr/>
          <a:lstStyle/>
          <a:p>
            <a:r>
              <a:rPr lang="en-US" u="sng" dirty="0"/>
              <a:t>Transaction Allocation</a:t>
            </a:r>
            <a:endParaRPr lang="en-US" dirty="0"/>
          </a:p>
        </p:txBody>
      </p:sp>
      <p:sp>
        <p:nvSpPr>
          <p:cNvPr id="2" name="Slide Number Placeholder 1"/>
          <p:cNvSpPr>
            <a:spLocks noGrp="1"/>
          </p:cNvSpPr>
          <p:nvPr>
            <p:ph type="sldNum" sz="quarter" idx="12"/>
          </p:nvPr>
        </p:nvSpPr>
        <p:spPr>
          <a:xfrm>
            <a:off x="7000240" y="6477635"/>
            <a:ext cx="2133600" cy="365125"/>
          </a:xfrm>
        </p:spPr>
        <p:txBody>
          <a:bodyPr/>
          <a:lstStyle/>
          <a:p>
            <a:fld id="{027C62A0-397E-4755-B572-51F6FCA7849C}" type="slidenum">
              <a:rPr lang="en-US" smtClean="0"/>
              <a:t>14</a:t>
            </a:fld>
            <a:endParaRPr lang="en-US" dirty="0"/>
          </a:p>
        </p:txBody>
      </p:sp>
    </p:spTree>
    <p:extLst>
      <p:ext uri="{BB962C8B-B14F-4D97-AF65-F5344CB8AC3E}">
        <p14:creationId xmlns:p14="http://schemas.microsoft.com/office/powerpoint/2010/main" val="390364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Transaction Allocation</a:t>
            </a:r>
          </a:p>
        </p:txBody>
      </p:sp>
      <p:sp>
        <p:nvSpPr>
          <p:cNvPr id="3" name="Content Placeholder 2"/>
          <p:cNvSpPr>
            <a:spLocks noGrp="1"/>
          </p:cNvSpPr>
          <p:nvPr>
            <p:ph idx="1"/>
          </p:nvPr>
        </p:nvSpPr>
        <p:spPr/>
        <p:txBody>
          <a:bodyPr>
            <a:normAutofit/>
          </a:bodyPr>
          <a:lstStyle/>
          <a:p>
            <a:pPr>
              <a:buNone/>
            </a:pPr>
            <a:r>
              <a:rPr lang="en-US" sz="2800" dirty="0"/>
              <a:t>Includes:</a:t>
            </a:r>
          </a:p>
          <a:p>
            <a:r>
              <a:rPr lang="en-US" sz="2600" dirty="0"/>
              <a:t>Transaction Allocation </a:t>
            </a:r>
          </a:p>
          <a:p>
            <a:r>
              <a:rPr lang="en-US" sz="2600" dirty="0"/>
              <a:t>Splitting Transaction</a:t>
            </a:r>
          </a:p>
          <a:p>
            <a:r>
              <a:rPr lang="en-US" sz="2600" dirty="0"/>
              <a:t>Approving/Forwarding Transactions to Approving Manager </a:t>
            </a:r>
          </a:p>
          <a:p>
            <a:r>
              <a:rPr lang="en-US" sz="2600" dirty="0"/>
              <a:t>Pulling Back Transactions </a:t>
            </a:r>
            <a:r>
              <a:rPr lang="en-US" sz="2000" dirty="0"/>
              <a:t>(as long as the Approving Manager </a:t>
            </a:r>
            <a:r>
              <a:rPr lang="en-US" sz="2000" i="1" dirty="0"/>
              <a:t>has not approved, rejected, or modified the transaction)</a:t>
            </a:r>
            <a:endParaRPr lang="en-US" sz="2000" dirty="0"/>
          </a:p>
          <a:p>
            <a:r>
              <a:rPr lang="en-US" sz="2600" dirty="0"/>
              <a:t>Managing Rejected Transactions </a:t>
            </a:r>
            <a:r>
              <a:rPr lang="en-US" sz="2000" dirty="0"/>
              <a:t>(if your Approving Manager sends it back to you )</a:t>
            </a:r>
          </a:p>
          <a:p>
            <a:r>
              <a:rPr lang="en-US" sz="2600" dirty="0"/>
              <a:t>Disputing &amp; Cancelling a Disputed Transaction</a:t>
            </a:r>
          </a:p>
          <a:p>
            <a:pPr marL="0" indent="0">
              <a:buNone/>
            </a:pPr>
            <a:endParaRPr lang="en-US" dirty="0"/>
          </a:p>
          <a:p>
            <a:endParaRPr lang="en-US" dirty="0"/>
          </a:p>
        </p:txBody>
      </p:sp>
      <p:sp>
        <p:nvSpPr>
          <p:cNvPr id="4" name="Slide Number Placeholder 3"/>
          <p:cNvSpPr>
            <a:spLocks noGrp="1"/>
          </p:cNvSpPr>
          <p:nvPr>
            <p:ph type="sldNum" sz="quarter" idx="12"/>
          </p:nvPr>
        </p:nvSpPr>
        <p:spPr>
          <a:xfrm>
            <a:off x="7010400" y="6492875"/>
            <a:ext cx="2133600" cy="365125"/>
          </a:xfrm>
        </p:spPr>
        <p:txBody>
          <a:bodyPr/>
          <a:lstStyle/>
          <a:p>
            <a:fld id="{027C62A0-397E-4755-B572-51F6FCA7849C}" type="slidenum">
              <a:rPr lang="en-US" smtClean="0"/>
              <a:t>15</a:t>
            </a:fld>
            <a:endParaRPr lang="en-US" dirty="0"/>
          </a:p>
        </p:txBody>
      </p:sp>
    </p:spTree>
    <p:extLst>
      <p:ext uri="{BB962C8B-B14F-4D97-AF65-F5344CB8AC3E}">
        <p14:creationId xmlns:p14="http://schemas.microsoft.com/office/powerpoint/2010/main" val="124806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t>Transaction Allocation</a:t>
            </a:r>
          </a:p>
        </p:txBody>
      </p:sp>
      <p:sp>
        <p:nvSpPr>
          <p:cNvPr id="6" name="TextBox 5"/>
          <p:cNvSpPr txBox="1"/>
          <p:nvPr/>
        </p:nvSpPr>
        <p:spPr>
          <a:xfrm>
            <a:off x="482600" y="4038600"/>
            <a:ext cx="8382000" cy="2092881"/>
          </a:xfrm>
          <a:prstGeom prst="rect">
            <a:avLst/>
          </a:prstGeom>
          <a:noFill/>
        </p:spPr>
        <p:txBody>
          <a:bodyPr wrap="square" rtlCol="0">
            <a:spAutoFit/>
          </a:bodyPr>
          <a:lstStyle/>
          <a:p>
            <a:pPr fontAlgn="auto">
              <a:spcBef>
                <a:spcPts val="0"/>
              </a:spcBef>
              <a:spcAft>
                <a:spcPts val="0"/>
              </a:spcAft>
              <a:defRPr/>
            </a:pPr>
            <a:r>
              <a:rPr lang="en-US" sz="1600" dirty="0"/>
              <a:t>To view transactions: </a:t>
            </a:r>
          </a:p>
          <a:p>
            <a:pPr marL="342900" indent="-342900" fontAlgn="auto">
              <a:spcBef>
                <a:spcPts val="0"/>
              </a:spcBef>
              <a:spcAft>
                <a:spcPts val="0"/>
              </a:spcAft>
              <a:buFontTx/>
              <a:buAutoNum type="arabicPeriod"/>
              <a:defRPr/>
            </a:pPr>
            <a:endParaRPr lang="en-US" sz="1600" dirty="0"/>
          </a:p>
          <a:p>
            <a:pPr fontAlgn="auto">
              <a:spcBef>
                <a:spcPts val="0"/>
              </a:spcBef>
              <a:spcAft>
                <a:spcPts val="0"/>
              </a:spcAft>
              <a:defRPr/>
            </a:pPr>
            <a:r>
              <a:rPr lang="en-US" sz="1600" dirty="0"/>
              <a:t>1. Select </a:t>
            </a:r>
            <a:r>
              <a:rPr lang="en-US" sz="1600" b="1" dirty="0"/>
              <a:t>Transaction Management </a:t>
            </a:r>
            <a:r>
              <a:rPr lang="en-US" sz="1600" b="1" i="1" dirty="0"/>
              <a:t> </a:t>
            </a:r>
          </a:p>
          <a:p>
            <a:r>
              <a:rPr lang="en-US" sz="1600" dirty="0">
                <a:latin typeface="Calibri" pitchFamily="34" charset="0"/>
              </a:rPr>
              <a:t>2. Click </a:t>
            </a:r>
            <a:r>
              <a:rPr lang="en-US" sz="1600" b="1" dirty="0">
                <a:latin typeface="Calibri" pitchFamily="34" charset="0"/>
              </a:rPr>
              <a:t>Transaction List </a:t>
            </a:r>
            <a:r>
              <a:rPr lang="en-US" sz="1600" dirty="0">
                <a:latin typeface="Calibri" pitchFamily="34" charset="0"/>
              </a:rPr>
              <a:t>link under Transaction Management </a:t>
            </a:r>
          </a:p>
          <a:p>
            <a:endParaRPr lang="en-US" sz="1600" dirty="0">
              <a:latin typeface="Calibri" pitchFamily="34" charset="0"/>
            </a:endParaRPr>
          </a:p>
          <a:p>
            <a:r>
              <a:rPr lang="en-US" sz="1600" b="1" dirty="0">
                <a:solidFill>
                  <a:srgbClr val="0000FF"/>
                </a:solidFill>
                <a:latin typeface="Calibri" pitchFamily="34" charset="0"/>
              </a:rPr>
              <a:t>Note:  If you have access to only one account you will be directed to the account after you select t</a:t>
            </a:r>
            <a:r>
              <a:rPr lang="en-US" sz="1600" b="1" i="1" dirty="0">
                <a:solidFill>
                  <a:srgbClr val="0000FF"/>
                </a:solidFill>
                <a:latin typeface="Calibri" pitchFamily="34" charset="0"/>
              </a:rPr>
              <a:t>ransaction management.  </a:t>
            </a:r>
            <a:endParaRPr lang="en-US" sz="1600" dirty="0">
              <a:solidFill>
                <a:srgbClr val="0000FF"/>
              </a:solidFill>
              <a:latin typeface="Calibri" pitchFamily="34" charset="0"/>
            </a:endParaRPr>
          </a:p>
          <a:p>
            <a:endParaRPr lang="en-US" dirty="0">
              <a:solidFill>
                <a:srgbClr val="00206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69" y="1371600"/>
            <a:ext cx="4215517" cy="29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 y="1752600"/>
            <a:ext cx="280283" cy="338554"/>
          </a:xfrm>
          <a:prstGeom prst="rect">
            <a:avLst/>
          </a:prstGeom>
          <a:noFill/>
        </p:spPr>
        <p:txBody>
          <a:bodyPr wrap="square" rtlCol="0">
            <a:spAutoFit/>
          </a:bodyPr>
          <a:lstStyle/>
          <a:p>
            <a:r>
              <a:rPr lang="en-US" sz="1600" b="1" dirty="0">
                <a:solidFill>
                  <a:srgbClr val="FF0000"/>
                </a:solidFill>
              </a:rPr>
              <a:t>1</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71600"/>
            <a:ext cx="4038600" cy="29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81800" y="1760512"/>
            <a:ext cx="228600" cy="369332"/>
          </a:xfrm>
          <a:prstGeom prst="rect">
            <a:avLst/>
          </a:prstGeom>
          <a:noFill/>
        </p:spPr>
        <p:txBody>
          <a:bodyPr wrap="square" rtlCol="0">
            <a:spAutoFit/>
          </a:bodyPr>
          <a:lstStyle/>
          <a:p>
            <a:r>
              <a:rPr lang="en-US" b="1" dirty="0">
                <a:solidFill>
                  <a:srgbClr val="FF0000"/>
                </a:solidFill>
              </a:rPr>
              <a:t>2</a:t>
            </a:r>
          </a:p>
        </p:txBody>
      </p:sp>
      <p:sp>
        <p:nvSpPr>
          <p:cNvPr id="3" name="Slide Number Placeholder 2"/>
          <p:cNvSpPr>
            <a:spLocks noGrp="1"/>
          </p:cNvSpPr>
          <p:nvPr>
            <p:ph type="sldNum" sz="quarter" idx="12"/>
          </p:nvPr>
        </p:nvSpPr>
        <p:spPr>
          <a:xfrm>
            <a:off x="7010400" y="6492875"/>
            <a:ext cx="2133600" cy="365125"/>
          </a:xfrm>
        </p:spPr>
        <p:txBody>
          <a:bodyPr/>
          <a:lstStyle/>
          <a:p>
            <a:fld id="{027C62A0-397E-4755-B572-51F6FCA7849C}" type="slidenum">
              <a:rPr lang="en-US" smtClean="0"/>
              <a:t>16</a:t>
            </a:fld>
            <a:endParaRPr lang="en-US" dirty="0"/>
          </a:p>
        </p:txBody>
      </p:sp>
    </p:spTree>
    <p:extLst>
      <p:ext uri="{BB962C8B-B14F-4D97-AF65-F5344CB8AC3E}">
        <p14:creationId xmlns:p14="http://schemas.microsoft.com/office/powerpoint/2010/main" val="77166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8229600" cy="609600"/>
          </a:xfrm>
        </p:spPr>
        <p:txBody>
          <a:bodyPr>
            <a:noAutofit/>
          </a:bodyPr>
          <a:lstStyle/>
          <a:p>
            <a:r>
              <a:rPr lang="en-US" sz="4000" u="sng" dirty="0">
                <a:latin typeface="Calibri" pitchFamily="34" charset="0"/>
              </a:rPr>
              <a:t>Transaction Allocation</a:t>
            </a:r>
            <a:r>
              <a:rPr lang="en-US" sz="4000" i="1" u="sng" dirty="0">
                <a:latin typeface="Calibri" pitchFamily="34" charset="0"/>
              </a:rPr>
              <a:t> </a:t>
            </a:r>
            <a:br>
              <a:rPr lang="en-US" sz="4000" i="1" u="sng" dirty="0">
                <a:latin typeface="Calibri" pitchFamily="34" charset="0"/>
              </a:rPr>
            </a:br>
            <a:endParaRPr lang="en-US" sz="4000" u="sng" dirty="0"/>
          </a:p>
        </p:txBody>
      </p:sp>
      <p:sp>
        <p:nvSpPr>
          <p:cNvPr id="3" name="Text Placeholder 2"/>
          <p:cNvSpPr>
            <a:spLocks noGrp="1"/>
          </p:cNvSpPr>
          <p:nvPr>
            <p:ph type="body" idx="1"/>
          </p:nvPr>
        </p:nvSpPr>
        <p:spPr>
          <a:xfrm>
            <a:off x="353702" y="914400"/>
            <a:ext cx="4040188" cy="639762"/>
          </a:xfrm>
        </p:spPr>
        <p:txBody>
          <a:bodyPr>
            <a:normAutofit fontScale="92500" lnSpcReduction="20000"/>
          </a:bodyPr>
          <a:lstStyle/>
          <a:p>
            <a:pPr algn="ctr"/>
            <a:r>
              <a:rPr lang="en-US" b="0" dirty="0"/>
              <a:t>Select </a:t>
            </a:r>
            <a:r>
              <a:rPr lang="en-US" dirty="0"/>
              <a:t>Pending</a:t>
            </a:r>
            <a:r>
              <a:rPr lang="en-US" b="0" dirty="0"/>
              <a:t> next to the transaction you are allocating</a:t>
            </a:r>
          </a:p>
        </p:txBody>
      </p:sp>
      <p:sp>
        <p:nvSpPr>
          <p:cNvPr id="5" name="Text Placeholder 4"/>
          <p:cNvSpPr>
            <a:spLocks noGrp="1"/>
          </p:cNvSpPr>
          <p:nvPr>
            <p:ph type="body" sz="quarter" idx="3"/>
          </p:nvPr>
        </p:nvSpPr>
        <p:spPr>
          <a:xfrm>
            <a:off x="4803913" y="914400"/>
            <a:ext cx="4041775" cy="381000"/>
          </a:xfrm>
        </p:spPr>
        <p:txBody>
          <a:bodyPr>
            <a:normAutofit fontScale="92500" lnSpcReduction="20000"/>
          </a:bodyPr>
          <a:lstStyle/>
          <a:p>
            <a:pPr algn="ctr"/>
            <a:r>
              <a:rPr lang="en-US" b="0" dirty="0"/>
              <a:t>Click on the </a:t>
            </a:r>
            <a:r>
              <a:rPr lang="en-US" dirty="0"/>
              <a:t>Allocations</a:t>
            </a:r>
            <a:r>
              <a:rPr lang="en-US" b="0" dirty="0"/>
              <a:t> Tab</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661" y="1475140"/>
            <a:ext cx="3894138"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600200"/>
            <a:ext cx="39147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724400" y="914400"/>
            <a:ext cx="0" cy="5620102"/>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17</a:t>
            </a:fld>
            <a:endParaRPr lang="en-US" dirty="0"/>
          </a:p>
        </p:txBody>
      </p:sp>
      <p:sp>
        <p:nvSpPr>
          <p:cNvPr id="7" name="TextBox 6"/>
          <p:cNvSpPr txBox="1"/>
          <p:nvPr/>
        </p:nvSpPr>
        <p:spPr>
          <a:xfrm>
            <a:off x="8610600" y="4191000"/>
            <a:ext cx="459201"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65219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98" y="76200"/>
            <a:ext cx="8229600" cy="563562"/>
          </a:xfrm>
        </p:spPr>
        <p:txBody>
          <a:bodyPr>
            <a:noAutofit/>
          </a:bodyPr>
          <a:lstStyle/>
          <a:p>
            <a:r>
              <a:rPr lang="en-US" sz="3200" u="sng" dirty="0"/>
              <a:t>Transaction Allocation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410200"/>
            <a:ext cx="1684337"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 y="609600"/>
            <a:ext cx="830072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83760" y="762000"/>
            <a:ext cx="4495800" cy="1508105"/>
          </a:xfrm>
          <a:prstGeom prst="rect">
            <a:avLst/>
          </a:prstGeom>
          <a:noFill/>
        </p:spPr>
        <p:txBody>
          <a:bodyPr wrap="square" rtlCol="0">
            <a:spAutoFit/>
          </a:bodyPr>
          <a:lstStyle/>
          <a:p>
            <a:r>
              <a:rPr lang="en-US" sz="1400" dirty="0"/>
              <a:t>1. Enter in your org, fund and account code. The alpha character for the org and fund should be capitalized.   </a:t>
            </a:r>
          </a:p>
          <a:p>
            <a:r>
              <a:rPr lang="en-US" sz="1400" dirty="0"/>
              <a:t>2. Travel Indicator = If the transaction is travel-related, enter Y.  If not, enter N.  Trip ID = If you have a trip number, enter in the 8 digit code.  If not, leave blank</a:t>
            </a:r>
            <a:r>
              <a:rPr lang="en-US" dirty="0"/>
              <a:t>. </a:t>
            </a:r>
          </a:p>
          <a:p>
            <a:endParaRPr lang="en-US" dirty="0"/>
          </a:p>
        </p:txBody>
      </p:sp>
      <p:sp>
        <p:nvSpPr>
          <p:cNvPr id="7" name="TextBox 6"/>
          <p:cNvSpPr txBox="1"/>
          <p:nvPr/>
        </p:nvSpPr>
        <p:spPr>
          <a:xfrm>
            <a:off x="5334000" y="4876800"/>
            <a:ext cx="3581400" cy="2031325"/>
          </a:xfrm>
          <a:prstGeom prst="rect">
            <a:avLst/>
          </a:prstGeom>
          <a:noFill/>
        </p:spPr>
        <p:txBody>
          <a:bodyPr wrap="square" rtlCol="0">
            <a:spAutoFit/>
          </a:bodyPr>
          <a:lstStyle/>
          <a:p>
            <a:r>
              <a:rPr lang="en-US" dirty="0"/>
              <a:t>3. Skip the Buyer Only boxes. </a:t>
            </a:r>
          </a:p>
          <a:p>
            <a:r>
              <a:rPr lang="en-US" dirty="0"/>
              <a:t>4. Transaction Desc. = a description of what was purchased.</a:t>
            </a:r>
          </a:p>
          <a:p>
            <a:r>
              <a:rPr lang="en-US" dirty="0"/>
              <a:t>5. Click </a:t>
            </a:r>
            <a:r>
              <a:rPr lang="en-US" b="1" dirty="0"/>
              <a:t>Save Allocation</a:t>
            </a:r>
          </a:p>
          <a:p>
            <a:r>
              <a:rPr lang="en-US" dirty="0"/>
              <a:t>6. Select </a:t>
            </a:r>
            <a:r>
              <a:rPr lang="en-US" b="1" dirty="0"/>
              <a:t>Back to Trans List </a:t>
            </a:r>
            <a:r>
              <a:rPr lang="en-US" dirty="0"/>
              <a:t>to return to your list of transactions.</a:t>
            </a:r>
          </a:p>
          <a:p>
            <a:endParaRPr 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5460979"/>
            <a:ext cx="1608137"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Brace 7"/>
          <p:cNvSpPr/>
          <p:nvPr/>
        </p:nvSpPr>
        <p:spPr>
          <a:xfrm rot="5400000">
            <a:off x="6057900" y="1943100"/>
            <a:ext cx="533400" cy="1828800"/>
          </a:xfrm>
          <a:prstGeom prst="leftBrace">
            <a:avLst>
              <a:gd name="adj1" fmla="val 58696"/>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dirty="0">
              <a:ln>
                <a:solidFill>
                  <a:srgbClr val="FF0000"/>
                </a:solidFill>
              </a:ln>
              <a:solidFill>
                <a:srgbClr val="FF0000"/>
              </a:solidFill>
            </a:endParaRPr>
          </a:p>
        </p:txBody>
      </p:sp>
      <p:sp>
        <p:nvSpPr>
          <p:cNvPr id="9" name="TextBox 8"/>
          <p:cNvSpPr txBox="1"/>
          <p:nvPr/>
        </p:nvSpPr>
        <p:spPr>
          <a:xfrm>
            <a:off x="6172200" y="2270105"/>
            <a:ext cx="304800" cy="369332"/>
          </a:xfrm>
          <a:prstGeom prst="rect">
            <a:avLst/>
          </a:prstGeom>
          <a:noFill/>
        </p:spPr>
        <p:txBody>
          <a:bodyPr wrap="square" rtlCol="0">
            <a:spAutoFit/>
          </a:bodyPr>
          <a:lstStyle/>
          <a:p>
            <a:r>
              <a:rPr lang="en-US" b="1" dirty="0">
                <a:solidFill>
                  <a:srgbClr val="FF0000"/>
                </a:solidFill>
              </a:rPr>
              <a:t>1</a:t>
            </a:r>
          </a:p>
        </p:txBody>
      </p:sp>
      <p:sp>
        <p:nvSpPr>
          <p:cNvPr id="10" name="Left Brace 9"/>
          <p:cNvSpPr/>
          <p:nvPr/>
        </p:nvSpPr>
        <p:spPr>
          <a:xfrm rot="5400000">
            <a:off x="7463505" y="2404394"/>
            <a:ext cx="770189" cy="1143001"/>
          </a:xfrm>
          <a:prstGeom prst="leftBrace">
            <a:avLst>
              <a:gd name="adj1" fmla="val 0"/>
              <a:gd name="adj2" fmla="val 48333"/>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dirty="0"/>
          </a:p>
        </p:txBody>
      </p:sp>
      <p:sp>
        <p:nvSpPr>
          <p:cNvPr id="11" name="TextBox 10"/>
          <p:cNvSpPr txBox="1"/>
          <p:nvPr/>
        </p:nvSpPr>
        <p:spPr>
          <a:xfrm>
            <a:off x="7696200" y="2270105"/>
            <a:ext cx="304800" cy="369332"/>
          </a:xfrm>
          <a:prstGeom prst="rect">
            <a:avLst/>
          </a:prstGeom>
          <a:noFill/>
        </p:spPr>
        <p:txBody>
          <a:bodyPr wrap="square" rtlCol="0">
            <a:spAutoFit/>
          </a:bodyPr>
          <a:lstStyle/>
          <a:p>
            <a:r>
              <a:rPr lang="en-US" b="1" dirty="0">
                <a:solidFill>
                  <a:srgbClr val="FF0000"/>
                </a:solidFill>
              </a:rPr>
              <a:t>2</a:t>
            </a:r>
          </a:p>
        </p:txBody>
      </p:sp>
      <p:sp>
        <p:nvSpPr>
          <p:cNvPr id="12" name="Right Brace 11"/>
          <p:cNvSpPr/>
          <p:nvPr/>
        </p:nvSpPr>
        <p:spPr>
          <a:xfrm rot="5400000">
            <a:off x="1026823" y="2631346"/>
            <a:ext cx="928315" cy="2362201"/>
          </a:xfrm>
          <a:prstGeom prst="rightBrace">
            <a:avLst>
              <a:gd name="adj1" fmla="val 8333"/>
              <a:gd name="adj2" fmla="val 47348"/>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dirty="0"/>
          </a:p>
        </p:txBody>
      </p:sp>
      <p:sp>
        <p:nvSpPr>
          <p:cNvPr id="14" name="TextBox 13"/>
          <p:cNvSpPr txBox="1"/>
          <p:nvPr/>
        </p:nvSpPr>
        <p:spPr>
          <a:xfrm>
            <a:off x="1544952" y="3862848"/>
            <a:ext cx="457200" cy="369332"/>
          </a:xfrm>
          <a:prstGeom prst="rect">
            <a:avLst/>
          </a:prstGeom>
          <a:noFill/>
        </p:spPr>
        <p:txBody>
          <a:bodyPr wrap="square" rtlCol="0">
            <a:spAutoFit/>
          </a:bodyPr>
          <a:lstStyle/>
          <a:p>
            <a:r>
              <a:rPr lang="en-US" b="1" dirty="0">
                <a:solidFill>
                  <a:srgbClr val="FF0000"/>
                </a:solidFill>
              </a:rPr>
              <a:t>3</a:t>
            </a:r>
          </a:p>
        </p:txBody>
      </p:sp>
      <p:cxnSp>
        <p:nvCxnSpPr>
          <p:cNvPr id="19" name="Straight Arrow Connector 18"/>
          <p:cNvCxnSpPr/>
          <p:nvPr/>
        </p:nvCxnSpPr>
        <p:spPr>
          <a:xfrm>
            <a:off x="3124200" y="3742977"/>
            <a:ext cx="762000" cy="21942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4038600" y="3962400"/>
            <a:ext cx="421640" cy="369332"/>
          </a:xfrm>
          <a:prstGeom prst="rect">
            <a:avLst/>
          </a:prstGeom>
          <a:noFill/>
        </p:spPr>
        <p:txBody>
          <a:bodyPr wrap="square" rtlCol="0">
            <a:spAutoFit/>
          </a:bodyPr>
          <a:lstStyle/>
          <a:p>
            <a:r>
              <a:rPr lang="en-US" b="1" dirty="0">
                <a:solidFill>
                  <a:srgbClr val="FF0000"/>
                </a:solidFill>
              </a:rPr>
              <a:t>4</a:t>
            </a:r>
          </a:p>
        </p:txBody>
      </p:sp>
      <p:sp>
        <p:nvSpPr>
          <p:cNvPr id="21" name="TextBox 20"/>
          <p:cNvSpPr txBox="1"/>
          <p:nvPr/>
        </p:nvSpPr>
        <p:spPr>
          <a:xfrm>
            <a:off x="1295400" y="5091647"/>
            <a:ext cx="304800" cy="369332"/>
          </a:xfrm>
          <a:prstGeom prst="rect">
            <a:avLst/>
          </a:prstGeom>
          <a:noFill/>
        </p:spPr>
        <p:txBody>
          <a:bodyPr wrap="square" rtlCol="0">
            <a:spAutoFit/>
          </a:bodyPr>
          <a:lstStyle/>
          <a:p>
            <a:r>
              <a:rPr lang="en-US" b="1" dirty="0">
                <a:solidFill>
                  <a:srgbClr val="FF0000"/>
                </a:solidFill>
              </a:rPr>
              <a:t>5</a:t>
            </a:r>
          </a:p>
        </p:txBody>
      </p:sp>
      <p:cxnSp>
        <p:nvCxnSpPr>
          <p:cNvPr id="23" name="Straight Arrow Connector 22"/>
          <p:cNvCxnSpPr>
            <a:stCxn id="4100" idx="2"/>
          </p:cNvCxnSpPr>
          <p:nvPr/>
        </p:nvCxnSpPr>
        <p:spPr>
          <a:xfrm flipH="1">
            <a:off x="1108867" y="5872142"/>
            <a:ext cx="1" cy="30005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4" name="TextBox 23"/>
          <p:cNvSpPr txBox="1"/>
          <p:nvPr/>
        </p:nvSpPr>
        <p:spPr>
          <a:xfrm>
            <a:off x="990600" y="6172200"/>
            <a:ext cx="156367" cy="369332"/>
          </a:xfrm>
          <a:prstGeom prst="rect">
            <a:avLst/>
          </a:prstGeom>
          <a:noFill/>
        </p:spPr>
        <p:txBody>
          <a:bodyPr wrap="square" rtlCol="0">
            <a:spAutoFit/>
          </a:bodyPr>
          <a:lstStyle/>
          <a:p>
            <a:r>
              <a:rPr lang="en-US" b="1" dirty="0">
                <a:solidFill>
                  <a:srgbClr val="FF0000"/>
                </a:solidFill>
              </a:rPr>
              <a:t>6</a:t>
            </a:r>
          </a:p>
        </p:txBody>
      </p:sp>
      <p:sp>
        <p:nvSpPr>
          <p:cNvPr id="3" name="Slide Number Placeholder 2"/>
          <p:cNvSpPr>
            <a:spLocks noGrp="1"/>
          </p:cNvSpPr>
          <p:nvPr>
            <p:ph type="sldNum" sz="quarter" idx="12"/>
          </p:nvPr>
        </p:nvSpPr>
        <p:spPr>
          <a:xfrm>
            <a:off x="7010400" y="6492875"/>
            <a:ext cx="2133600" cy="365125"/>
          </a:xfrm>
        </p:spPr>
        <p:txBody>
          <a:bodyPr/>
          <a:lstStyle/>
          <a:p>
            <a:fld id="{027C62A0-397E-4755-B572-51F6FCA7849C}" type="slidenum">
              <a:rPr lang="en-US" smtClean="0"/>
              <a:t>18</a:t>
            </a:fld>
            <a:endParaRPr lang="en-US" dirty="0"/>
          </a:p>
        </p:txBody>
      </p:sp>
    </p:spTree>
    <p:extLst>
      <p:ext uri="{BB962C8B-B14F-4D97-AF65-F5344CB8AC3E}">
        <p14:creationId xmlns:p14="http://schemas.microsoft.com/office/powerpoint/2010/main" val="382391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u="sng" dirty="0"/>
              <a:t>Transaction Allocation</a:t>
            </a:r>
          </a:p>
        </p:txBody>
      </p:sp>
      <p:sp>
        <p:nvSpPr>
          <p:cNvPr id="3" name="Content Placeholder 2"/>
          <p:cNvSpPr>
            <a:spLocks noGrp="1"/>
          </p:cNvSpPr>
          <p:nvPr>
            <p:ph sz="half" idx="1"/>
          </p:nvPr>
        </p:nvSpPr>
        <p:spPr/>
        <p:txBody>
          <a:bodyPr>
            <a:noAutofit/>
          </a:bodyPr>
          <a:lstStyle/>
          <a:p>
            <a:pPr marL="0" indent="0" algn="ctr">
              <a:buNone/>
            </a:pPr>
            <a:endParaRPr lang="en-US" sz="2400" dirty="0"/>
          </a:p>
          <a:p>
            <a:endParaRPr lang="en-US" sz="2400" dirty="0">
              <a:latin typeface="Calibri" pitchFamily="34" charset="0"/>
            </a:endParaRPr>
          </a:p>
          <a:p>
            <a:pPr marL="0" indent="0" algn="ctr">
              <a:buNone/>
            </a:pPr>
            <a:endParaRPr lang="en-US" sz="24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026160"/>
            <a:ext cx="8101013" cy="522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10400" y="6492875"/>
            <a:ext cx="2133600" cy="365125"/>
          </a:xfrm>
        </p:spPr>
        <p:txBody>
          <a:bodyPr/>
          <a:lstStyle/>
          <a:p>
            <a:fld id="{027C62A0-397E-4755-B572-51F6FCA7849C}" type="slidenum">
              <a:rPr lang="en-US" smtClean="0"/>
              <a:t>19</a:t>
            </a:fld>
            <a:endParaRPr lang="en-US" dirty="0"/>
          </a:p>
        </p:txBody>
      </p:sp>
    </p:spTree>
    <p:extLst>
      <p:ext uri="{BB962C8B-B14F-4D97-AF65-F5344CB8AC3E}">
        <p14:creationId xmlns:p14="http://schemas.microsoft.com/office/powerpoint/2010/main" val="79789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381000"/>
          </a:xfrm>
        </p:spPr>
        <p:txBody>
          <a:bodyPr>
            <a:normAutofit fontScale="90000"/>
          </a:bodyPr>
          <a:lstStyle/>
          <a:p>
            <a:r>
              <a:rPr lang="en-US" sz="4000" u="sng" dirty="0"/>
              <a:t>Contents</a:t>
            </a:r>
          </a:p>
        </p:txBody>
      </p:sp>
      <p:sp>
        <p:nvSpPr>
          <p:cNvPr id="3" name="Subtitle 2"/>
          <p:cNvSpPr>
            <a:spLocks noGrp="1"/>
          </p:cNvSpPr>
          <p:nvPr>
            <p:ph type="subTitle" idx="1"/>
          </p:nvPr>
        </p:nvSpPr>
        <p:spPr>
          <a:xfrm>
            <a:off x="533400" y="792480"/>
            <a:ext cx="7848600" cy="6096000"/>
          </a:xfrm>
          <a:noFill/>
        </p:spPr>
        <p:txBody>
          <a:bodyPr>
            <a:noAutofit/>
          </a:bodyPr>
          <a:lstStyle/>
          <a:p>
            <a:pPr algn="l">
              <a:defRPr/>
            </a:pPr>
            <a:r>
              <a:rPr lang="en-US" sz="1600" dirty="0">
                <a:solidFill>
                  <a:schemeClr val="tx1"/>
                </a:solidFill>
              </a:rPr>
              <a:t>Introduction 							3</a:t>
            </a:r>
          </a:p>
          <a:p>
            <a:pPr algn="l">
              <a:defRPr/>
            </a:pPr>
            <a:r>
              <a:rPr lang="en-US" sz="1600" dirty="0">
                <a:solidFill>
                  <a:schemeClr val="tx1"/>
                </a:solidFill>
              </a:rPr>
              <a:t>Cardholder Registration 						5</a:t>
            </a:r>
          </a:p>
          <a:p>
            <a:pPr algn="l">
              <a:defRPr/>
            </a:pPr>
            <a:r>
              <a:rPr lang="en-US" sz="1600" dirty="0">
                <a:solidFill>
                  <a:schemeClr val="tx1"/>
                </a:solidFill>
              </a:rPr>
              <a:t>Approving Manager &amp; Admin. Assistant Log In	 			8</a:t>
            </a:r>
          </a:p>
          <a:p>
            <a:pPr algn="l">
              <a:defRPr/>
            </a:pPr>
            <a:r>
              <a:rPr lang="en-US" sz="1600" dirty="0">
                <a:solidFill>
                  <a:schemeClr val="tx1"/>
                </a:solidFill>
              </a:rPr>
              <a:t>Approving Manager Email Notification 					11</a:t>
            </a:r>
          </a:p>
          <a:p>
            <a:pPr algn="l">
              <a:defRPr/>
            </a:pPr>
            <a:r>
              <a:rPr lang="en-US" sz="1600" dirty="0">
                <a:solidFill>
                  <a:schemeClr val="tx1"/>
                </a:solidFill>
              </a:rPr>
              <a:t>Transaction Allocation 	                 				                    14</a:t>
            </a:r>
          </a:p>
          <a:p>
            <a:pPr algn="l">
              <a:defRPr/>
            </a:pPr>
            <a:r>
              <a:rPr lang="en-US" sz="1600" dirty="0">
                <a:solidFill>
                  <a:schemeClr val="tx1"/>
                </a:solidFill>
              </a:rPr>
              <a:t>Splitting a Transaction 						22</a:t>
            </a:r>
          </a:p>
          <a:p>
            <a:pPr algn="l">
              <a:defRPr/>
            </a:pPr>
            <a:r>
              <a:rPr lang="en-US" sz="1600" dirty="0">
                <a:solidFill>
                  <a:schemeClr val="tx1"/>
                </a:solidFill>
              </a:rPr>
              <a:t>Cardholder Transaction Approval/Forward					26</a:t>
            </a:r>
          </a:p>
          <a:p>
            <a:pPr algn="l">
              <a:defRPr/>
            </a:pPr>
            <a:r>
              <a:rPr lang="en-US" sz="1600" dirty="0">
                <a:solidFill>
                  <a:schemeClr val="tx1"/>
                </a:solidFill>
              </a:rPr>
              <a:t>Pulling Back a Transaction						29</a:t>
            </a:r>
          </a:p>
          <a:p>
            <a:pPr algn="l">
              <a:defRPr/>
            </a:pPr>
            <a:r>
              <a:rPr lang="en-US" sz="1600" dirty="0">
                <a:solidFill>
                  <a:schemeClr val="tx1"/>
                </a:solidFill>
              </a:rPr>
              <a:t>Approving Manager Transaction Approval 					33</a:t>
            </a:r>
          </a:p>
          <a:p>
            <a:pPr algn="l">
              <a:defRPr/>
            </a:pPr>
            <a:r>
              <a:rPr lang="en-US" sz="1600" dirty="0">
                <a:solidFill>
                  <a:schemeClr val="tx1"/>
                </a:solidFill>
              </a:rPr>
              <a:t>Approving Manager Transaction Rejection Process				39</a:t>
            </a:r>
          </a:p>
          <a:p>
            <a:pPr algn="l">
              <a:defRPr/>
            </a:pPr>
            <a:r>
              <a:rPr lang="en-US" sz="1600" dirty="0">
                <a:solidFill>
                  <a:schemeClr val="tx1"/>
                </a:solidFill>
              </a:rPr>
              <a:t>Cardholder Manage a Rejected Transaction					42</a:t>
            </a:r>
          </a:p>
          <a:p>
            <a:pPr algn="l">
              <a:defRPr/>
            </a:pPr>
            <a:r>
              <a:rPr lang="en-US" sz="1600" dirty="0">
                <a:solidFill>
                  <a:schemeClr val="tx1"/>
                </a:solidFill>
              </a:rPr>
              <a:t>Dispute a Transaction							45</a:t>
            </a:r>
          </a:p>
          <a:p>
            <a:pPr algn="l">
              <a:defRPr/>
            </a:pPr>
            <a:r>
              <a:rPr lang="en-US" sz="1600" dirty="0">
                <a:solidFill>
                  <a:schemeClr val="tx1"/>
                </a:solidFill>
              </a:rPr>
              <a:t>Cancel a Dispute							51</a:t>
            </a:r>
          </a:p>
          <a:p>
            <a:pPr algn="l">
              <a:defRPr/>
            </a:pPr>
            <a:r>
              <a:rPr lang="en-US" sz="1600" dirty="0">
                <a:solidFill>
                  <a:schemeClr val="tx1"/>
                </a:solidFill>
              </a:rPr>
              <a:t>Account Activity Report						56</a:t>
            </a:r>
          </a:p>
          <a:p>
            <a:pPr algn="l">
              <a:defRPr/>
            </a:pPr>
            <a:r>
              <a:rPr lang="en-US" sz="1600" dirty="0">
                <a:solidFill>
                  <a:schemeClr val="tx1"/>
                </a:solidFill>
              </a:rPr>
              <a:t>Submission of Paperwork						59</a:t>
            </a:r>
          </a:p>
          <a:p>
            <a:pPr algn="l">
              <a:defRPr/>
            </a:pPr>
            <a:r>
              <a:rPr lang="en-US" sz="1600" dirty="0">
                <a:solidFill>
                  <a:schemeClr val="tx1"/>
                </a:solidFill>
              </a:rPr>
              <a:t>2014 PCard Deadlines							60</a:t>
            </a:r>
          </a:p>
          <a:p>
            <a:pPr algn="l">
              <a:defRPr/>
            </a:pPr>
            <a:r>
              <a:rPr lang="en-US" sz="1600" dirty="0">
                <a:solidFill>
                  <a:schemeClr val="tx1"/>
                </a:solidFill>
              </a:rPr>
              <a:t>Cardholder &amp; Approving Manager Responsibilities				63</a:t>
            </a:r>
          </a:p>
          <a:p>
            <a:pPr algn="l">
              <a:defRPr/>
            </a:pPr>
            <a:r>
              <a:rPr lang="en-US" sz="1600" dirty="0">
                <a:solidFill>
                  <a:schemeClr val="tx1"/>
                </a:solidFill>
              </a:rPr>
              <a:t>Billing &amp; Shipping Address						65</a:t>
            </a:r>
          </a:p>
          <a:p>
            <a:pPr algn="l">
              <a:defRPr/>
            </a:pPr>
            <a:r>
              <a:rPr lang="en-US" sz="1600" dirty="0">
                <a:solidFill>
                  <a:schemeClr val="tx1"/>
                </a:solidFill>
              </a:rPr>
              <a:t>Resources Available to You						66</a:t>
            </a:r>
          </a:p>
          <a:p>
            <a:pPr algn="l">
              <a:defRPr/>
            </a:pPr>
            <a:endParaRPr lang="en-US" sz="1600" dirty="0">
              <a:solidFill>
                <a:schemeClr val="tx1"/>
              </a:solidFill>
            </a:endParaRPr>
          </a:p>
        </p:txBody>
      </p:sp>
    </p:spTree>
    <p:extLst>
      <p:ext uri="{BB962C8B-B14F-4D97-AF65-F5344CB8AC3E}">
        <p14:creationId xmlns:p14="http://schemas.microsoft.com/office/powerpoint/2010/main" val="395220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t>Transaction Allocation</a:t>
            </a:r>
          </a:p>
        </p:txBody>
      </p:sp>
      <p:sp>
        <p:nvSpPr>
          <p:cNvPr id="5" name="Slide Number Placeholder 4"/>
          <p:cNvSpPr>
            <a:spLocks noGrp="1"/>
          </p:cNvSpPr>
          <p:nvPr>
            <p:ph type="sldNum" sz="quarter" idx="12"/>
          </p:nvPr>
        </p:nvSpPr>
        <p:spPr/>
        <p:txBody>
          <a:bodyPr/>
          <a:lstStyle/>
          <a:p>
            <a:fld id="{027C62A0-397E-4755-B572-51F6FCA7849C}" type="slidenum">
              <a:rPr lang="en-US" smtClean="0"/>
              <a:t>20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 y="2971800"/>
            <a:ext cx="9061450" cy="350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6255" y="1143000"/>
            <a:ext cx="8153400" cy="1477328"/>
          </a:xfrm>
          <a:prstGeom prst="rect">
            <a:avLst/>
          </a:prstGeom>
          <a:noFill/>
        </p:spPr>
        <p:txBody>
          <a:bodyPr wrap="square" rtlCol="0">
            <a:spAutoFit/>
          </a:bodyPr>
          <a:lstStyle/>
          <a:p>
            <a:pPr algn="ctr"/>
            <a:r>
              <a:rPr lang="en-US" b="1" dirty="0">
                <a:solidFill>
                  <a:srgbClr val="FF0000"/>
                </a:solidFill>
              </a:rPr>
              <a:t>If you are prepared to allocate all of your transactions at one time, you can do so by following the steps below.</a:t>
            </a:r>
          </a:p>
          <a:p>
            <a:endParaRPr lang="en-US" dirty="0"/>
          </a:p>
          <a:p>
            <a:pPr marL="342900" indent="-342900">
              <a:buAutoNum type="arabicParenR"/>
            </a:pPr>
            <a:r>
              <a:rPr lang="en-US" dirty="0"/>
              <a:t>From your transactions list, click </a:t>
            </a:r>
            <a:r>
              <a:rPr lang="en-US" b="1" dirty="0"/>
              <a:t>Check All Shown</a:t>
            </a:r>
          </a:p>
          <a:p>
            <a:pPr marL="342900" indent="-342900">
              <a:buAutoNum type="arabicParenR"/>
            </a:pPr>
            <a:r>
              <a:rPr lang="en-US" dirty="0"/>
              <a:t>Select the </a:t>
            </a:r>
            <a:r>
              <a:rPr lang="en-US" b="1" dirty="0"/>
              <a:t>Reallocate</a:t>
            </a:r>
            <a:r>
              <a:rPr lang="en-US" dirty="0"/>
              <a:t> button</a:t>
            </a:r>
          </a:p>
        </p:txBody>
      </p:sp>
    </p:spTree>
    <p:extLst>
      <p:ext uri="{BB962C8B-B14F-4D97-AF65-F5344CB8AC3E}">
        <p14:creationId xmlns:p14="http://schemas.microsoft.com/office/powerpoint/2010/main" val="259639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563562"/>
          </a:xfrm>
        </p:spPr>
        <p:txBody>
          <a:bodyPr>
            <a:normAutofit fontScale="90000"/>
          </a:bodyPr>
          <a:lstStyle/>
          <a:p>
            <a:r>
              <a:rPr lang="en-US" u="sng" dirty="0"/>
              <a:t>Transaction Allocation</a:t>
            </a:r>
          </a:p>
        </p:txBody>
      </p:sp>
      <p:sp>
        <p:nvSpPr>
          <p:cNvPr id="5" name="Slide Number Placeholder 4"/>
          <p:cNvSpPr>
            <a:spLocks noGrp="1"/>
          </p:cNvSpPr>
          <p:nvPr>
            <p:ph type="sldNum" sz="quarter" idx="12"/>
          </p:nvPr>
        </p:nvSpPr>
        <p:spPr/>
        <p:txBody>
          <a:bodyPr/>
          <a:lstStyle/>
          <a:p>
            <a:fld id="{027C62A0-397E-4755-B572-51F6FCA7849C}" type="slidenum">
              <a:rPr lang="en-US" smtClean="0"/>
              <a:t>21</a:t>
            </a:fld>
            <a:endParaRPr lang="en-US" dirty="0"/>
          </a:p>
        </p:txBody>
      </p:sp>
      <p:sp>
        <p:nvSpPr>
          <p:cNvPr id="7" name="Rectangle 6"/>
          <p:cNvSpPr/>
          <p:nvPr/>
        </p:nvSpPr>
        <p:spPr>
          <a:xfrm>
            <a:off x="81280" y="4724400"/>
            <a:ext cx="8199120" cy="2462213"/>
          </a:xfrm>
          <a:prstGeom prst="rect">
            <a:avLst/>
          </a:prstGeom>
        </p:spPr>
        <p:txBody>
          <a:bodyPr wrap="square">
            <a:spAutoFit/>
          </a:bodyPr>
          <a:lstStyle/>
          <a:p>
            <a:r>
              <a:rPr lang="en-US" sz="1700" dirty="0"/>
              <a:t>1. Enter in your org, fund and account code. </a:t>
            </a:r>
            <a:r>
              <a:rPr lang="en-US" sz="1700" b="1" dirty="0"/>
              <a:t>The alpha character for the org and fund should be capitalized</a:t>
            </a:r>
            <a:r>
              <a:rPr lang="en-US" sz="1700" dirty="0"/>
              <a:t> (yellow section)</a:t>
            </a:r>
            <a:r>
              <a:rPr lang="en-US" sz="1700" b="1" dirty="0"/>
              <a:t>.   </a:t>
            </a:r>
          </a:p>
          <a:p>
            <a:r>
              <a:rPr lang="en-US" sz="1700" dirty="0"/>
              <a:t>2. Travel Indicator = If the transaction is travel-related, enter Y.  If not, enter N.  </a:t>
            </a:r>
          </a:p>
          <a:p>
            <a:r>
              <a:rPr lang="en-US" sz="1700" dirty="0"/>
              <a:t>Trip ID = If you have a trip number, enter in the 8 digit code.  If not, leave blank. </a:t>
            </a:r>
            <a:r>
              <a:rPr lang="en-US" sz="1700" dirty="0">
                <a:solidFill>
                  <a:srgbClr val="FF7C80"/>
                </a:solidFill>
              </a:rPr>
              <a:t>(pink section)</a:t>
            </a:r>
          </a:p>
          <a:p>
            <a:r>
              <a:rPr lang="en-US" sz="1700" dirty="0"/>
              <a:t>3. Skip the Buyer Only boxes.  </a:t>
            </a:r>
            <a:r>
              <a:rPr lang="en-US" sz="1700" dirty="0">
                <a:solidFill>
                  <a:srgbClr val="00B050"/>
                </a:solidFill>
              </a:rPr>
              <a:t>(green section)</a:t>
            </a:r>
          </a:p>
          <a:p>
            <a:r>
              <a:rPr lang="en-US" sz="1700" dirty="0"/>
              <a:t>4. Transaction Description = a description of what was purchased. </a:t>
            </a:r>
            <a:r>
              <a:rPr lang="en-US" sz="1700" dirty="0">
                <a:solidFill>
                  <a:schemeClr val="accent6">
                    <a:lumMod val="75000"/>
                  </a:schemeClr>
                </a:solidFill>
              </a:rPr>
              <a:t>(orange section)</a:t>
            </a:r>
          </a:p>
          <a:p>
            <a:r>
              <a:rPr lang="en-US" sz="1700" dirty="0"/>
              <a:t>5. Click </a:t>
            </a:r>
            <a:r>
              <a:rPr lang="en-US" sz="1700" b="1" dirty="0"/>
              <a:t>Save Allocation</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9067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89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229600" cy="1143000"/>
          </a:xfrm>
        </p:spPr>
        <p:txBody>
          <a:bodyPr/>
          <a:lstStyle/>
          <a:p>
            <a:r>
              <a:rPr lang="en-US" u="sng" dirty="0"/>
              <a:t>Splitting A Transaction</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22</a:t>
            </a:fld>
            <a:endParaRPr lang="en-US" dirty="0"/>
          </a:p>
        </p:txBody>
      </p:sp>
    </p:spTree>
    <p:extLst>
      <p:ext uri="{BB962C8B-B14F-4D97-AF65-F5344CB8AC3E}">
        <p14:creationId xmlns:p14="http://schemas.microsoft.com/office/powerpoint/2010/main" val="117550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764" y="152400"/>
            <a:ext cx="8229600" cy="609600"/>
          </a:xfrm>
        </p:spPr>
        <p:txBody>
          <a:bodyPr>
            <a:noAutofit/>
          </a:bodyPr>
          <a:lstStyle/>
          <a:p>
            <a:r>
              <a:rPr lang="en-US" sz="4000" u="sng" dirty="0">
                <a:latin typeface="Calibri" pitchFamily="34" charset="0"/>
              </a:rPr>
              <a:t>Splitting A Transaction</a:t>
            </a:r>
            <a:endParaRPr lang="en-US" sz="4000" u="sng" dirty="0"/>
          </a:p>
        </p:txBody>
      </p:sp>
      <p:sp>
        <p:nvSpPr>
          <p:cNvPr id="3" name="Text Placeholder 2"/>
          <p:cNvSpPr>
            <a:spLocks noGrp="1"/>
          </p:cNvSpPr>
          <p:nvPr>
            <p:ph type="body" idx="1"/>
          </p:nvPr>
        </p:nvSpPr>
        <p:spPr>
          <a:xfrm>
            <a:off x="353702" y="914400"/>
            <a:ext cx="4040188" cy="639762"/>
          </a:xfrm>
        </p:spPr>
        <p:txBody>
          <a:bodyPr>
            <a:normAutofit fontScale="85000" lnSpcReduction="20000"/>
          </a:bodyPr>
          <a:lstStyle/>
          <a:p>
            <a:pPr algn="ctr"/>
            <a:r>
              <a:rPr lang="en-US" b="0" dirty="0"/>
              <a:t>Select</a:t>
            </a:r>
            <a:r>
              <a:rPr lang="en-US" dirty="0"/>
              <a:t> Pending </a:t>
            </a:r>
            <a:r>
              <a:rPr lang="en-US" b="0" dirty="0"/>
              <a:t>next to the transaction you would like to split.</a:t>
            </a:r>
          </a:p>
        </p:txBody>
      </p:sp>
      <p:sp>
        <p:nvSpPr>
          <p:cNvPr id="5" name="Text Placeholder 4"/>
          <p:cNvSpPr>
            <a:spLocks noGrp="1"/>
          </p:cNvSpPr>
          <p:nvPr>
            <p:ph type="body" sz="quarter" idx="3"/>
          </p:nvPr>
        </p:nvSpPr>
        <p:spPr>
          <a:xfrm>
            <a:off x="4803913" y="914400"/>
            <a:ext cx="4041775" cy="381000"/>
          </a:xfrm>
        </p:spPr>
        <p:txBody>
          <a:bodyPr>
            <a:normAutofit fontScale="92500" lnSpcReduction="20000"/>
          </a:bodyPr>
          <a:lstStyle/>
          <a:p>
            <a:pPr algn="ctr"/>
            <a:r>
              <a:rPr lang="en-US" b="0" dirty="0"/>
              <a:t>Click on the </a:t>
            </a:r>
            <a:r>
              <a:rPr lang="en-US" dirty="0"/>
              <a:t>Allocations</a:t>
            </a:r>
            <a:r>
              <a:rPr lang="en-US" b="0" dirty="0"/>
              <a:t> Tab</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661" y="1475140"/>
            <a:ext cx="3894138"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600200"/>
            <a:ext cx="39147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681330" y="990600"/>
            <a:ext cx="54665" cy="5543902"/>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2" name="Slide Number Placeholder 1"/>
          <p:cNvSpPr>
            <a:spLocks noGrp="1"/>
          </p:cNvSpPr>
          <p:nvPr>
            <p:ph type="sldNum" sz="quarter" idx="12"/>
          </p:nvPr>
        </p:nvSpPr>
        <p:spPr>
          <a:xfrm>
            <a:off x="7000240" y="6487795"/>
            <a:ext cx="2133600" cy="365125"/>
          </a:xfrm>
        </p:spPr>
        <p:txBody>
          <a:bodyPr/>
          <a:lstStyle/>
          <a:p>
            <a:fld id="{027C62A0-397E-4755-B572-51F6FCA7849C}" type="slidenum">
              <a:rPr lang="en-US" smtClean="0"/>
              <a:t>23</a:t>
            </a:fld>
            <a:endParaRPr lang="en-US" dirty="0"/>
          </a:p>
        </p:txBody>
      </p:sp>
    </p:spTree>
    <p:extLst>
      <p:ext uri="{BB962C8B-B14F-4D97-AF65-F5344CB8AC3E}">
        <p14:creationId xmlns:p14="http://schemas.microsoft.com/office/powerpoint/2010/main" val="16452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u="sng" dirty="0">
                <a:latin typeface="Calibri" pitchFamily="34" charset="0"/>
              </a:rPr>
              <a:t>Splitting A Transaction</a:t>
            </a:r>
            <a:endParaRPr lang="en-US" sz="3200" b="1" dirty="0"/>
          </a:p>
        </p:txBody>
      </p:sp>
      <p:sp>
        <p:nvSpPr>
          <p:cNvPr id="3" name="Content Placeholder 2"/>
          <p:cNvSpPr>
            <a:spLocks noGrp="1"/>
          </p:cNvSpPr>
          <p:nvPr>
            <p:ph sz="half" idx="1"/>
          </p:nvPr>
        </p:nvSpPr>
        <p:spPr>
          <a:xfrm>
            <a:off x="533400" y="914400"/>
            <a:ext cx="7696200" cy="1295400"/>
          </a:xfrm>
        </p:spPr>
        <p:txBody>
          <a:bodyPr>
            <a:normAutofit/>
          </a:bodyPr>
          <a:lstStyle/>
          <a:p>
            <a:pPr marL="0" indent="0" algn="ctr">
              <a:buNone/>
            </a:pPr>
            <a:r>
              <a:rPr lang="en-US" sz="2400" dirty="0"/>
              <a:t>In the </a:t>
            </a:r>
            <a:r>
              <a:rPr lang="en-US" sz="2400" b="1" dirty="0"/>
              <a:t>Additional Allocation(s)</a:t>
            </a:r>
            <a:r>
              <a:rPr lang="en-US" sz="2400" dirty="0"/>
              <a:t> box, enter in the number of extra allocation lines you need and then Click </a:t>
            </a:r>
            <a:r>
              <a:rPr lang="en-US" sz="2400" b="1" dirty="0"/>
              <a:t>Add</a:t>
            </a:r>
            <a:r>
              <a:rPr lang="en-US" sz="2400"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7772400"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06320" y="6492875"/>
            <a:ext cx="2133600" cy="365125"/>
          </a:xfrm>
        </p:spPr>
        <p:txBody>
          <a:bodyPr/>
          <a:lstStyle/>
          <a:p>
            <a:fld id="{027C62A0-397E-4755-B572-51F6FCA7849C}" type="slidenum">
              <a:rPr lang="en-US" smtClean="0"/>
              <a:t>24</a:t>
            </a:fld>
            <a:endParaRPr lang="en-US" dirty="0"/>
          </a:p>
        </p:txBody>
      </p:sp>
      <p:sp>
        <p:nvSpPr>
          <p:cNvPr id="6" name="TextBox 5"/>
          <p:cNvSpPr txBox="1"/>
          <p:nvPr/>
        </p:nvSpPr>
        <p:spPr>
          <a:xfrm>
            <a:off x="8229600" y="2209800"/>
            <a:ext cx="459201" cy="369332"/>
          </a:xfrm>
          <a:prstGeom prst="rect">
            <a:avLst/>
          </a:prstGeom>
          <a:noFill/>
        </p:spPr>
        <p:txBody>
          <a:bodyPr wrap="square" rtlCol="0">
            <a:spAutoFit/>
          </a:bodyPr>
          <a:lstStyle/>
          <a:p>
            <a:r>
              <a:rPr lang="en-US" dirty="0"/>
              <a:t>….</a:t>
            </a:r>
          </a:p>
        </p:txBody>
      </p:sp>
      <p:sp>
        <p:nvSpPr>
          <p:cNvPr id="7" name="TextBox 6"/>
          <p:cNvSpPr txBox="1"/>
          <p:nvPr/>
        </p:nvSpPr>
        <p:spPr>
          <a:xfrm>
            <a:off x="8225520" y="2743200"/>
            <a:ext cx="459201"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60130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latin typeface="Calibri" pitchFamily="34" charset="0"/>
              </a:rPr>
              <a:t>Splitting A Transaction</a:t>
            </a:r>
            <a:endParaRPr lang="en-US" dirty="0"/>
          </a:p>
        </p:txBody>
      </p:sp>
      <p:sp>
        <p:nvSpPr>
          <p:cNvPr id="3" name="TextBox 2"/>
          <p:cNvSpPr txBox="1"/>
          <p:nvPr/>
        </p:nvSpPr>
        <p:spPr>
          <a:xfrm>
            <a:off x="271007" y="3727450"/>
            <a:ext cx="8382000" cy="3077766"/>
          </a:xfrm>
          <a:prstGeom prst="rect">
            <a:avLst/>
          </a:prstGeom>
          <a:noFill/>
        </p:spPr>
        <p:txBody>
          <a:bodyPr wrap="square" rtlCol="0">
            <a:spAutoFit/>
          </a:bodyPr>
          <a:lstStyle/>
          <a:p>
            <a:r>
              <a:rPr lang="en-US" dirty="0"/>
              <a:t>After clicking </a:t>
            </a:r>
            <a:r>
              <a:rPr lang="en-US" b="1" dirty="0"/>
              <a:t>Add</a:t>
            </a:r>
            <a:r>
              <a:rPr lang="en-US" dirty="0"/>
              <a:t>, the additional allocations lines will be displayed.</a:t>
            </a:r>
          </a:p>
          <a:p>
            <a:endParaRPr lang="en-US" sz="800" dirty="0"/>
          </a:p>
          <a:p>
            <a:r>
              <a:rPr lang="en-US" dirty="0"/>
              <a:t>1. You can either split a transaction based on percentage (%) or amount ($). If you enter in the amount, the system will calculate the percentage for you and vice versa.   </a:t>
            </a:r>
          </a:p>
          <a:p>
            <a:endParaRPr lang="en-US" sz="800" dirty="0"/>
          </a:p>
          <a:p>
            <a:r>
              <a:rPr lang="en-US" dirty="0"/>
              <a:t>2. Enter in your org, fund and account code. Travel Indicator = N and Trip ID = Leave blank.  Do not input information in the Buyer Only boxes. Transaction Desc. = a description of what was purchased.</a:t>
            </a:r>
          </a:p>
          <a:p>
            <a:endParaRPr lang="en-US" sz="800" dirty="0"/>
          </a:p>
          <a:p>
            <a:r>
              <a:rPr lang="en-US" dirty="0"/>
              <a:t>3. The system will verify that the total split amount is equal to the transaction amount.</a:t>
            </a:r>
          </a:p>
          <a:p>
            <a:endParaRPr lang="en-US" sz="800" dirty="0"/>
          </a:p>
          <a:p>
            <a:r>
              <a:rPr lang="en-US" dirty="0"/>
              <a:t>4. Click </a:t>
            </a:r>
            <a:r>
              <a:rPr lang="en-US" b="1" dirty="0"/>
              <a:t>Save Allocations</a:t>
            </a:r>
            <a:endParaRPr lang="en-US" dirty="0"/>
          </a:p>
          <a:p>
            <a:endParaRPr lang="en-US"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4964"/>
            <a:ext cx="8764132" cy="2451100"/>
          </a:xfrm>
          <a:prstGeom prst="rect">
            <a:avLst/>
          </a:prstGeom>
          <a:solidFill>
            <a:srgbClr val="FFFF00"/>
          </a:solidFill>
          <a:ln>
            <a:noFill/>
          </a:ln>
        </p:spPr>
      </p:pic>
      <p:sp>
        <p:nvSpPr>
          <p:cNvPr id="4" name="TextBox 3"/>
          <p:cNvSpPr txBox="1"/>
          <p:nvPr/>
        </p:nvSpPr>
        <p:spPr>
          <a:xfrm>
            <a:off x="2590800" y="1600200"/>
            <a:ext cx="457200" cy="369332"/>
          </a:xfrm>
          <a:prstGeom prst="rect">
            <a:avLst/>
          </a:prstGeom>
          <a:noFill/>
        </p:spPr>
        <p:txBody>
          <a:bodyPr wrap="square" rtlCol="0">
            <a:spAutoFit/>
          </a:bodyPr>
          <a:lstStyle/>
          <a:p>
            <a:r>
              <a:rPr lang="en-US" dirty="0">
                <a:solidFill>
                  <a:srgbClr val="FF0000"/>
                </a:solidFill>
              </a:rPr>
              <a:t>1</a:t>
            </a:r>
          </a:p>
        </p:txBody>
      </p:sp>
      <p:cxnSp>
        <p:nvCxnSpPr>
          <p:cNvPr id="6" name="Straight Arrow Connector 5"/>
          <p:cNvCxnSpPr>
            <a:stCxn id="11" idx="0"/>
          </p:cNvCxnSpPr>
          <p:nvPr/>
        </p:nvCxnSpPr>
        <p:spPr>
          <a:xfrm flipV="1">
            <a:off x="7543800" y="2021048"/>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29500" y="2325848"/>
            <a:ext cx="228600" cy="369332"/>
          </a:xfrm>
          <a:prstGeom prst="rect">
            <a:avLst/>
          </a:prstGeom>
          <a:noFill/>
        </p:spPr>
        <p:txBody>
          <a:bodyPr wrap="square" rtlCol="0">
            <a:spAutoFit/>
          </a:bodyPr>
          <a:lstStyle/>
          <a:p>
            <a:r>
              <a:rPr lang="en-US" dirty="0">
                <a:solidFill>
                  <a:srgbClr val="FF0000"/>
                </a:solidFill>
              </a:rPr>
              <a:t>2</a:t>
            </a:r>
          </a:p>
        </p:txBody>
      </p:sp>
      <p:sp>
        <p:nvSpPr>
          <p:cNvPr id="14" name="TextBox 13"/>
          <p:cNvSpPr txBox="1"/>
          <p:nvPr/>
        </p:nvSpPr>
        <p:spPr>
          <a:xfrm>
            <a:off x="1790700" y="2325848"/>
            <a:ext cx="381000" cy="369332"/>
          </a:xfrm>
          <a:prstGeom prst="rect">
            <a:avLst/>
          </a:prstGeom>
          <a:noFill/>
        </p:spPr>
        <p:txBody>
          <a:bodyPr wrap="square" rtlCol="0">
            <a:spAutoFit/>
          </a:bodyPr>
          <a:lstStyle/>
          <a:p>
            <a:r>
              <a:rPr lang="en-US" dirty="0">
                <a:solidFill>
                  <a:srgbClr val="FF0000"/>
                </a:solidFill>
              </a:rPr>
              <a:t>3</a:t>
            </a:r>
          </a:p>
        </p:txBody>
      </p:sp>
      <p:sp>
        <p:nvSpPr>
          <p:cNvPr id="15" name="TextBox 14"/>
          <p:cNvSpPr txBox="1"/>
          <p:nvPr/>
        </p:nvSpPr>
        <p:spPr>
          <a:xfrm>
            <a:off x="914400" y="3358118"/>
            <a:ext cx="304800" cy="369332"/>
          </a:xfrm>
          <a:prstGeom prst="rect">
            <a:avLst/>
          </a:prstGeom>
          <a:noFill/>
        </p:spPr>
        <p:txBody>
          <a:bodyPr wrap="square" rtlCol="0">
            <a:spAutoFit/>
          </a:bodyPr>
          <a:lstStyle/>
          <a:p>
            <a:r>
              <a:rPr lang="en-US" dirty="0">
                <a:solidFill>
                  <a:srgbClr val="FF0000"/>
                </a:solidFill>
              </a:rPr>
              <a:t>4</a:t>
            </a:r>
          </a:p>
        </p:txBody>
      </p:sp>
      <p:sp>
        <p:nvSpPr>
          <p:cNvPr id="5" name="Slide Number Placeholder 4"/>
          <p:cNvSpPr>
            <a:spLocks noGrp="1"/>
          </p:cNvSpPr>
          <p:nvPr>
            <p:ph type="sldNum" sz="quarter" idx="12"/>
          </p:nvPr>
        </p:nvSpPr>
        <p:spPr>
          <a:xfrm>
            <a:off x="6995160" y="6492875"/>
            <a:ext cx="2133600" cy="365125"/>
          </a:xfrm>
        </p:spPr>
        <p:txBody>
          <a:bodyPr/>
          <a:lstStyle/>
          <a:p>
            <a:fld id="{027C62A0-397E-4755-B572-51F6FCA7849C}" type="slidenum">
              <a:rPr lang="en-US" smtClean="0"/>
              <a:t>25</a:t>
            </a:fld>
            <a:endParaRPr lang="en-US" dirty="0"/>
          </a:p>
        </p:txBody>
      </p:sp>
    </p:spTree>
    <p:extLst>
      <p:ext uri="{BB962C8B-B14F-4D97-AF65-F5344CB8AC3E}">
        <p14:creationId xmlns:p14="http://schemas.microsoft.com/office/powerpoint/2010/main" val="237606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068762"/>
          </a:xfrm>
        </p:spPr>
        <p:txBody>
          <a:bodyPr>
            <a:normAutofit/>
          </a:bodyPr>
          <a:lstStyle/>
          <a:p>
            <a:r>
              <a:rPr lang="en-US" u="sng" dirty="0"/>
              <a:t>Cardholder - Approving/Forward Transaction(s) to Approving Manager </a:t>
            </a:r>
            <a:r>
              <a:rPr lang="en-US" dirty="0"/>
              <a:t/>
            </a:r>
            <a:br>
              <a:rPr lang="en-US" dirty="0"/>
            </a:br>
            <a:endParaRPr lang="en-US" dirty="0"/>
          </a:p>
        </p:txBody>
      </p:sp>
      <p:sp>
        <p:nvSpPr>
          <p:cNvPr id="3" name="Slide Number Placeholder 2"/>
          <p:cNvSpPr>
            <a:spLocks noGrp="1"/>
          </p:cNvSpPr>
          <p:nvPr>
            <p:ph type="sldNum" sz="quarter" idx="12"/>
          </p:nvPr>
        </p:nvSpPr>
        <p:spPr>
          <a:xfrm>
            <a:off x="7010400" y="6487795"/>
            <a:ext cx="2133600" cy="365125"/>
          </a:xfrm>
        </p:spPr>
        <p:txBody>
          <a:bodyPr/>
          <a:lstStyle/>
          <a:p>
            <a:fld id="{027C62A0-397E-4755-B572-51F6FCA7849C}" type="slidenum">
              <a:rPr lang="en-US" smtClean="0"/>
              <a:t>26</a:t>
            </a:fld>
            <a:endParaRPr lang="en-US" dirty="0"/>
          </a:p>
        </p:txBody>
      </p:sp>
    </p:spTree>
    <p:extLst>
      <p:ext uri="{BB962C8B-B14F-4D97-AF65-F5344CB8AC3E}">
        <p14:creationId xmlns:p14="http://schemas.microsoft.com/office/powerpoint/2010/main" val="37587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609600"/>
          </a:xfrm>
        </p:spPr>
        <p:txBody>
          <a:bodyPr>
            <a:normAutofit/>
          </a:bodyPr>
          <a:lstStyle/>
          <a:p>
            <a:r>
              <a:rPr lang="en-US" sz="2000" u="sng" dirty="0"/>
              <a:t>Cardholder - Approving/Forward Transactions to Approving Manager</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38200"/>
            <a:ext cx="8991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048000" y="1790700"/>
            <a:ext cx="5791200" cy="1415772"/>
          </a:xfrm>
          <a:prstGeom prst="rect">
            <a:avLst/>
          </a:prstGeom>
          <a:noFill/>
        </p:spPr>
        <p:txBody>
          <a:bodyPr wrap="square" rtlCol="0">
            <a:spAutoFit/>
          </a:bodyPr>
          <a:lstStyle/>
          <a:p>
            <a:r>
              <a:rPr lang="en-US" sz="1400" dirty="0"/>
              <a:t>After you have allocated all of your transactions, they are ready to be forwarded to your Approving Manager for approval.</a:t>
            </a:r>
          </a:p>
          <a:p>
            <a:endParaRPr lang="en-US" sz="800" dirty="0"/>
          </a:p>
          <a:p>
            <a:r>
              <a:rPr lang="en-US" sz="1400" dirty="0"/>
              <a:t>1. Select the </a:t>
            </a:r>
            <a:r>
              <a:rPr lang="en-US" sz="1400" b="1" dirty="0"/>
              <a:t>Check All Shown </a:t>
            </a:r>
            <a:r>
              <a:rPr lang="en-US" sz="1400" dirty="0"/>
              <a:t>link. A check mark will appear in each box next to each transaction. </a:t>
            </a:r>
          </a:p>
          <a:p>
            <a:endParaRPr lang="en-US" sz="800" dirty="0"/>
          </a:p>
          <a:p>
            <a:r>
              <a:rPr lang="en-US" sz="1400" dirty="0"/>
              <a:t>2. Click </a:t>
            </a:r>
            <a:r>
              <a:rPr lang="en-US" sz="1400" b="1" dirty="0"/>
              <a:t>Approve</a:t>
            </a:r>
            <a:r>
              <a:rPr lang="en-US" sz="1400" dirty="0"/>
              <a:t>.</a:t>
            </a:r>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1" y="3263245"/>
            <a:ext cx="5730875" cy="22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066800" y="4082534"/>
            <a:ext cx="228600" cy="369332"/>
          </a:xfrm>
          <a:prstGeom prst="rect">
            <a:avLst/>
          </a:prstGeom>
          <a:noFill/>
        </p:spPr>
        <p:txBody>
          <a:bodyPr wrap="square" rtlCol="0">
            <a:spAutoFit/>
          </a:bodyPr>
          <a:lstStyle/>
          <a:p>
            <a:r>
              <a:rPr lang="en-US" dirty="0">
                <a:solidFill>
                  <a:srgbClr val="FF0000"/>
                </a:solidFill>
              </a:rPr>
              <a:t>3</a:t>
            </a:r>
          </a:p>
        </p:txBody>
      </p:sp>
      <p:sp>
        <p:nvSpPr>
          <p:cNvPr id="14" name="TextBox 13"/>
          <p:cNvSpPr txBox="1"/>
          <p:nvPr/>
        </p:nvSpPr>
        <p:spPr>
          <a:xfrm>
            <a:off x="3429000" y="4267200"/>
            <a:ext cx="5105400" cy="1477328"/>
          </a:xfrm>
          <a:prstGeom prst="rect">
            <a:avLst/>
          </a:prstGeom>
          <a:noFill/>
        </p:spPr>
        <p:txBody>
          <a:bodyPr wrap="square" rtlCol="0">
            <a:spAutoFit/>
          </a:bodyPr>
          <a:lstStyle/>
          <a:p>
            <a:r>
              <a:rPr lang="en-US" dirty="0"/>
              <a:t>3. Click </a:t>
            </a:r>
            <a:r>
              <a:rPr lang="en-US" b="1" dirty="0"/>
              <a:t>Select Approver </a:t>
            </a:r>
            <a:r>
              <a:rPr lang="en-US" dirty="0"/>
              <a:t>to set your default Approving Manager</a:t>
            </a:r>
          </a:p>
          <a:p>
            <a:pPr algn="ctr"/>
            <a:endParaRPr lang="en-US" dirty="0"/>
          </a:p>
          <a:p>
            <a:pPr algn="ctr"/>
            <a:r>
              <a:rPr lang="en-US" dirty="0">
                <a:solidFill>
                  <a:srgbClr val="0000FF"/>
                </a:solidFill>
              </a:rPr>
              <a:t>Note: You will only have to do this step once.  This information will default for future transactions. </a:t>
            </a:r>
          </a:p>
        </p:txBody>
      </p:sp>
      <p:cxnSp>
        <p:nvCxnSpPr>
          <p:cNvPr id="16" name="Straight Connector 15"/>
          <p:cNvCxnSpPr/>
          <p:nvPr/>
        </p:nvCxnSpPr>
        <p:spPr>
          <a:xfrm>
            <a:off x="101281" y="3263245"/>
            <a:ext cx="8737919" cy="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17" name="TextBox 16"/>
          <p:cNvSpPr txBox="1"/>
          <p:nvPr/>
        </p:nvSpPr>
        <p:spPr>
          <a:xfrm>
            <a:off x="1524000" y="1981200"/>
            <a:ext cx="304800" cy="369332"/>
          </a:xfrm>
          <a:prstGeom prst="rect">
            <a:avLst/>
          </a:prstGeom>
          <a:noFill/>
        </p:spPr>
        <p:txBody>
          <a:bodyPr wrap="square" rtlCol="0">
            <a:spAutoFit/>
          </a:bodyPr>
          <a:lstStyle/>
          <a:p>
            <a:r>
              <a:rPr lang="en-US" dirty="0">
                <a:solidFill>
                  <a:srgbClr val="FF0000"/>
                </a:solidFill>
              </a:rPr>
              <a:t>1</a:t>
            </a:r>
          </a:p>
        </p:txBody>
      </p:sp>
      <p:cxnSp>
        <p:nvCxnSpPr>
          <p:cNvPr id="19" name="Straight Arrow Connector 18"/>
          <p:cNvCxnSpPr/>
          <p:nvPr/>
        </p:nvCxnSpPr>
        <p:spPr>
          <a:xfrm>
            <a:off x="381000" y="2165866"/>
            <a:ext cx="1143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57680" y="2743200"/>
            <a:ext cx="228600" cy="369332"/>
          </a:xfrm>
          <a:prstGeom prst="rect">
            <a:avLst/>
          </a:prstGeom>
          <a:noFill/>
        </p:spPr>
        <p:txBody>
          <a:bodyPr wrap="square" rtlCol="0">
            <a:spAutoFit/>
          </a:bodyPr>
          <a:lstStyle/>
          <a:p>
            <a:r>
              <a:rPr lang="en-US" dirty="0">
                <a:solidFill>
                  <a:srgbClr val="FF0000"/>
                </a:solidFill>
              </a:rPr>
              <a:t>2</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27</a:t>
            </a:fld>
            <a:endParaRPr lang="en-US" dirty="0"/>
          </a:p>
        </p:txBody>
      </p:sp>
    </p:spTree>
    <p:extLst>
      <p:ext uri="{BB962C8B-B14F-4D97-AF65-F5344CB8AC3E}">
        <p14:creationId xmlns:p14="http://schemas.microsoft.com/office/powerpoint/2010/main" val="186699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rmAutofit fontScale="90000"/>
          </a:bodyPr>
          <a:lstStyle/>
          <a:p>
            <a:r>
              <a:rPr lang="en-US" sz="2800" u="sng" dirty="0"/>
              <a:t>Cardholder - Approving/Forward Transactions </a:t>
            </a:r>
            <a:br>
              <a:rPr lang="en-US" sz="2800" u="sng" dirty="0"/>
            </a:br>
            <a:r>
              <a:rPr lang="en-US" sz="2800" u="sng" dirty="0"/>
              <a:t>to Approving Manager</a:t>
            </a:r>
            <a:endParaRPr lang="en-US" sz="2800" dirty="0"/>
          </a:p>
        </p:txBody>
      </p:sp>
      <p:sp>
        <p:nvSpPr>
          <p:cNvPr id="4" name="Content Placeholder 3"/>
          <p:cNvSpPr>
            <a:spLocks noGrp="1"/>
          </p:cNvSpPr>
          <p:nvPr>
            <p:ph sz="half" idx="1"/>
          </p:nvPr>
        </p:nvSpPr>
        <p:spPr>
          <a:xfrm>
            <a:off x="304800" y="4038600"/>
            <a:ext cx="8686800" cy="2895600"/>
          </a:xfrm>
        </p:spPr>
        <p:txBody>
          <a:bodyPr>
            <a:normAutofit lnSpcReduction="10000"/>
          </a:bodyPr>
          <a:lstStyle/>
          <a:p>
            <a:pPr marL="0" indent="0">
              <a:buNone/>
            </a:pPr>
            <a:r>
              <a:rPr lang="en-US" sz="1800" dirty="0"/>
              <a:t>1. Enter in your Approving Manager’s last/first name and Click </a:t>
            </a:r>
            <a:r>
              <a:rPr lang="en-US" sz="1800" b="1" dirty="0"/>
              <a:t>Search</a:t>
            </a:r>
            <a:r>
              <a:rPr lang="en-US" sz="1800" dirty="0"/>
              <a:t>.</a:t>
            </a:r>
          </a:p>
          <a:p>
            <a:pPr marL="0" indent="0">
              <a:buNone/>
            </a:pPr>
            <a:r>
              <a:rPr lang="en-US" sz="1800" dirty="0">
                <a:solidFill>
                  <a:srgbClr val="0000FF"/>
                </a:solidFill>
              </a:rPr>
              <a:t>Note: If you are your own Approving Manager, your screen will default to another option.   Select </a:t>
            </a:r>
            <a:r>
              <a:rPr lang="en-US" sz="1800" b="1" dirty="0">
                <a:solidFill>
                  <a:srgbClr val="0000FF"/>
                </a:solidFill>
              </a:rPr>
              <a:t>No further approval needed for these transactions.  </a:t>
            </a:r>
            <a:r>
              <a:rPr lang="en-US" sz="1800" dirty="0">
                <a:solidFill>
                  <a:srgbClr val="0000FF"/>
                </a:solidFill>
              </a:rPr>
              <a:t>Click </a:t>
            </a:r>
            <a:r>
              <a:rPr lang="en-US" sz="1800" b="1" dirty="0">
                <a:solidFill>
                  <a:srgbClr val="0000FF"/>
                </a:solidFill>
              </a:rPr>
              <a:t>Approve.</a:t>
            </a:r>
            <a:r>
              <a:rPr lang="en-US" sz="1800" dirty="0">
                <a:solidFill>
                  <a:srgbClr val="0000FF"/>
                </a:solidFill>
              </a:rPr>
              <a:t> </a:t>
            </a:r>
            <a:endParaRPr lang="en-US" sz="1800" b="1" dirty="0">
              <a:solidFill>
                <a:srgbClr val="0000FF"/>
              </a:solidFill>
            </a:endParaRPr>
          </a:p>
          <a:p>
            <a:pPr marL="0" indent="0">
              <a:buNone/>
            </a:pPr>
            <a:r>
              <a:rPr lang="en-US" sz="1800" dirty="0"/>
              <a:t>2. Click the circle next to the Approving Manager’s name.</a:t>
            </a:r>
          </a:p>
          <a:p>
            <a:pPr marL="0" indent="0">
              <a:buNone/>
            </a:pPr>
            <a:r>
              <a:rPr lang="en-US" sz="1800" dirty="0"/>
              <a:t>3. Check the </a:t>
            </a:r>
            <a:r>
              <a:rPr lang="en-US" sz="1800" b="1" dirty="0"/>
              <a:t>Set selection as your default approver</a:t>
            </a:r>
            <a:r>
              <a:rPr lang="en-US" sz="1800" dirty="0"/>
              <a:t> box.</a:t>
            </a:r>
          </a:p>
          <a:p>
            <a:pPr marL="0" indent="0">
              <a:buNone/>
            </a:pPr>
            <a:r>
              <a:rPr lang="en-US" sz="1800" dirty="0"/>
              <a:t>4. Click </a:t>
            </a:r>
            <a:r>
              <a:rPr lang="en-US" sz="1800" b="1" dirty="0"/>
              <a:t>Select Approver.  </a:t>
            </a:r>
          </a:p>
          <a:p>
            <a:pPr marL="0" indent="0">
              <a:buNone/>
            </a:pPr>
            <a:r>
              <a:rPr lang="en-US" sz="1800" dirty="0"/>
              <a:t>5. Click </a:t>
            </a:r>
            <a:r>
              <a:rPr lang="en-US" sz="1800" b="1" dirty="0"/>
              <a:t>Approve</a:t>
            </a:r>
          </a:p>
          <a:p>
            <a:pPr marL="0" indent="0">
              <a:buNone/>
            </a:pPr>
            <a:endParaRPr lang="en-US" sz="800" dirty="0">
              <a:solidFill>
                <a:srgbClr val="0070C0"/>
              </a:solidFill>
            </a:endParaRPr>
          </a:p>
          <a:p>
            <a:pPr marL="0" indent="0">
              <a:buNone/>
            </a:pPr>
            <a:r>
              <a:rPr lang="en-US" sz="1800" dirty="0">
                <a:solidFill>
                  <a:srgbClr val="0000FF"/>
                </a:solidFill>
              </a:rPr>
              <a:t>Note: If you have multiple Approving Managers, follow the same step to add another approver. You can select which one to set as your default Approving Manager. </a:t>
            </a:r>
          </a:p>
          <a:p>
            <a:pPr marL="0" indent="0">
              <a:buNone/>
            </a:pPr>
            <a:endParaRPr lang="en-US"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90600"/>
            <a:ext cx="72390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71370" y="1447800"/>
            <a:ext cx="342900" cy="381000"/>
          </a:xfrm>
          <a:prstGeom prst="rect">
            <a:avLst/>
          </a:prstGeom>
          <a:noFill/>
        </p:spPr>
        <p:txBody>
          <a:bodyPr wrap="square" rtlCol="0">
            <a:spAutoFit/>
          </a:bodyPr>
          <a:lstStyle/>
          <a:p>
            <a:r>
              <a:rPr lang="en-US" b="1" dirty="0">
                <a:solidFill>
                  <a:srgbClr val="FF0000"/>
                </a:solidFill>
              </a:rPr>
              <a:t>1</a:t>
            </a:r>
          </a:p>
        </p:txBody>
      </p:sp>
      <p:sp>
        <p:nvSpPr>
          <p:cNvPr id="7" name="TextBox 6"/>
          <p:cNvSpPr txBox="1"/>
          <p:nvPr/>
        </p:nvSpPr>
        <p:spPr>
          <a:xfrm>
            <a:off x="914400" y="2426454"/>
            <a:ext cx="304800" cy="369332"/>
          </a:xfrm>
          <a:prstGeom prst="rect">
            <a:avLst/>
          </a:prstGeom>
          <a:noFill/>
        </p:spPr>
        <p:txBody>
          <a:bodyPr wrap="square" rtlCol="0">
            <a:spAutoFit/>
          </a:bodyPr>
          <a:lstStyle/>
          <a:p>
            <a:r>
              <a:rPr lang="en-US" dirty="0">
                <a:solidFill>
                  <a:srgbClr val="FF0000"/>
                </a:solidFill>
              </a:rPr>
              <a:t>2</a:t>
            </a:r>
          </a:p>
        </p:txBody>
      </p:sp>
      <p:sp>
        <p:nvSpPr>
          <p:cNvPr id="8" name="TextBox 7"/>
          <p:cNvSpPr txBox="1"/>
          <p:nvPr/>
        </p:nvSpPr>
        <p:spPr>
          <a:xfrm>
            <a:off x="952500" y="3048000"/>
            <a:ext cx="323850" cy="381000"/>
          </a:xfrm>
          <a:prstGeom prst="rect">
            <a:avLst/>
          </a:prstGeom>
          <a:noFill/>
        </p:spPr>
        <p:txBody>
          <a:bodyPr wrap="square" rtlCol="0">
            <a:spAutoFit/>
          </a:bodyPr>
          <a:lstStyle/>
          <a:p>
            <a:r>
              <a:rPr lang="en-US" dirty="0">
                <a:solidFill>
                  <a:srgbClr val="FF0000"/>
                </a:solidFill>
              </a:rPr>
              <a:t>3</a:t>
            </a:r>
          </a:p>
        </p:txBody>
      </p:sp>
      <p:sp>
        <p:nvSpPr>
          <p:cNvPr id="9" name="TextBox 8"/>
          <p:cNvSpPr txBox="1"/>
          <p:nvPr/>
        </p:nvSpPr>
        <p:spPr>
          <a:xfrm>
            <a:off x="952500" y="3314700"/>
            <a:ext cx="381000" cy="369332"/>
          </a:xfrm>
          <a:prstGeom prst="rect">
            <a:avLst/>
          </a:prstGeom>
          <a:noFill/>
        </p:spPr>
        <p:txBody>
          <a:bodyPr wrap="square" rtlCol="0">
            <a:spAutoFit/>
          </a:bodyPr>
          <a:lstStyle/>
          <a:p>
            <a:r>
              <a:rPr lang="en-US" dirty="0">
                <a:solidFill>
                  <a:srgbClr val="FF0000"/>
                </a:solidFill>
              </a:rPr>
              <a:t>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33788"/>
            <a:ext cx="746125"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0120" y="3684032"/>
            <a:ext cx="381000" cy="369332"/>
          </a:xfrm>
          <a:prstGeom prst="rect">
            <a:avLst/>
          </a:prstGeom>
          <a:noFill/>
        </p:spPr>
        <p:txBody>
          <a:bodyPr wrap="square" rtlCol="0">
            <a:spAutoFit/>
          </a:bodyPr>
          <a:lstStyle/>
          <a:p>
            <a:r>
              <a:rPr lang="en-US" dirty="0">
                <a:solidFill>
                  <a:srgbClr val="FF0000"/>
                </a:solidFill>
              </a:rPr>
              <a:t>5</a:t>
            </a:r>
          </a:p>
        </p:txBody>
      </p:sp>
      <p:sp>
        <p:nvSpPr>
          <p:cNvPr id="5" name="Slide Number Placeholder 4"/>
          <p:cNvSpPr>
            <a:spLocks noGrp="1"/>
          </p:cNvSpPr>
          <p:nvPr>
            <p:ph type="sldNum" sz="quarter" idx="12"/>
          </p:nvPr>
        </p:nvSpPr>
        <p:spPr>
          <a:xfrm>
            <a:off x="7010400" y="6492875"/>
            <a:ext cx="2133600" cy="365125"/>
          </a:xfrm>
        </p:spPr>
        <p:txBody>
          <a:bodyPr/>
          <a:lstStyle/>
          <a:p>
            <a:fld id="{027C62A0-397E-4755-B572-51F6FCA7849C}" type="slidenum">
              <a:rPr lang="en-US" smtClean="0"/>
              <a:t>28</a:t>
            </a:fld>
            <a:endParaRPr lang="en-US" dirty="0"/>
          </a:p>
        </p:txBody>
      </p:sp>
    </p:spTree>
    <p:extLst>
      <p:ext uri="{BB962C8B-B14F-4D97-AF65-F5344CB8AC3E}">
        <p14:creationId xmlns:p14="http://schemas.microsoft.com/office/powerpoint/2010/main" val="341439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09600"/>
          </a:xfrm>
        </p:spPr>
        <p:txBody>
          <a:bodyPr>
            <a:normAutofit fontScale="90000"/>
          </a:bodyPr>
          <a:lstStyle/>
          <a:p>
            <a:r>
              <a:rPr lang="en-US" u="sng" dirty="0"/>
              <a:t>Pulling Back A Transaction</a:t>
            </a:r>
          </a:p>
        </p:txBody>
      </p:sp>
      <p:sp>
        <p:nvSpPr>
          <p:cNvPr id="4" name="Content Placeholder 3"/>
          <p:cNvSpPr>
            <a:spLocks noGrp="1"/>
          </p:cNvSpPr>
          <p:nvPr>
            <p:ph idx="1"/>
          </p:nvPr>
        </p:nvSpPr>
        <p:spPr/>
        <p:txBody>
          <a:bodyPr/>
          <a:lstStyle/>
          <a:p>
            <a:pPr marL="0" indent="0" algn="ctr">
              <a:buNone/>
            </a:pPr>
            <a:r>
              <a:rPr lang="en-US" sz="2000" dirty="0"/>
              <a:t>As a Cardholders, you can pull back a transaction before the Approving Manager you have forwarded the transaction to has approved, rejected, or reallocated it. After an Approving Manager takes action on a transaction, the transaction belongs to the Approving Manager and can no longer be pulled back. </a:t>
            </a:r>
          </a:p>
          <a:p>
            <a:pPr marL="0" indent="0" algn="ctr">
              <a:buNone/>
            </a:pPr>
            <a:endParaRPr lang="en-US" sz="2000" dirty="0"/>
          </a:p>
          <a:p>
            <a:pPr marL="0" indent="0" algn="ctr">
              <a:buNone/>
            </a:pPr>
            <a:r>
              <a:rPr lang="en-US" sz="2000" dirty="0"/>
              <a:t>As an Approving Manager, you can pull back a transaction after you reject it, as long as the cardholder has not approved or modified (e.g., reallocated) the transaction.</a:t>
            </a:r>
          </a:p>
          <a:p>
            <a:pPr marL="0" indent="0" algn="ctr">
              <a:buNone/>
            </a:pPr>
            <a:endParaRPr lang="en-US" sz="2000" dirty="0"/>
          </a:p>
          <a:p>
            <a:pPr marL="0" indent="0" algn="ctr">
              <a:buNone/>
            </a:pPr>
            <a:endParaRPr lang="en-US" sz="2000" dirty="0"/>
          </a:p>
          <a:p>
            <a:pPr marL="0" indent="0" algn="ctr">
              <a:buNone/>
            </a:pPr>
            <a:endParaRPr lang="en-US" sz="2000" dirty="0"/>
          </a:p>
          <a:p>
            <a:pPr marL="0" indent="0">
              <a:buNone/>
            </a:pPr>
            <a:endParaRPr lang="en-US" dirty="0"/>
          </a:p>
        </p:txBody>
      </p:sp>
      <p:sp>
        <p:nvSpPr>
          <p:cNvPr id="3" name="Slide Number Placeholder 2"/>
          <p:cNvSpPr>
            <a:spLocks noGrp="1"/>
          </p:cNvSpPr>
          <p:nvPr>
            <p:ph type="sldNum" sz="quarter" idx="12"/>
          </p:nvPr>
        </p:nvSpPr>
        <p:spPr>
          <a:xfrm>
            <a:off x="7010400" y="6492875"/>
            <a:ext cx="2133600" cy="365125"/>
          </a:xfrm>
        </p:spPr>
        <p:txBody>
          <a:bodyPr/>
          <a:lstStyle/>
          <a:p>
            <a:fld id="{027C62A0-397E-4755-B572-51F6FCA7849C}" type="slidenum">
              <a:rPr lang="en-US" smtClean="0"/>
              <a:t>29</a:t>
            </a:fld>
            <a:endParaRPr lang="en-US" dirty="0"/>
          </a:p>
        </p:txBody>
      </p:sp>
    </p:spTree>
    <p:extLst>
      <p:ext uri="{BB962C8B-B14F-4D97-AF65-F5344CB8AC3E}">
        <p14:creationId xmlns:p14="http://schemas.microsoft.com/office/powerpoint/2010/main" val="250194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t>Introduction</a:t>
            </a:r>
          </a:p>
        </p:txBody>
      </p:sp>
      <p:sp>
        <p:nvSpPr>
          <p:cNvPr id="3" name="Content Placeholder 2"/>
          <p:cNvSpPr>
            <a:spLocks noGrp="1"/>
          </p:cNvSpPr>
          <p:nvPr>
            <p:ph idx="1"/>
          </p:nvPr>
        </p:nvSpPr>
        <p:spPr/>
        <p:txBody>
          <a:bodyPr>
            <a:normAutofit fontScale="47500" lnSpcReduction="20000"/>
          </a:bodyPr>
          <a:lstStyle/>
          <a:p>
            <a:pPr>
              <a:buNone/>
              <a:defRPr/>
            </a:pPr>
            <a:r>
              <a:rPr lang="en-US" dirty="0"/>
              <a:t>Transaction Approval Process (TAP)  allows three types of user functions:</a:t>
            </a:r>
          </a:p>
          <a:p>
            <a:pPr>
              <a:buNone/>
              <a:defRPr/>
            </a:pPr>
            <a:endParaRPr lang="en-US" dirty="0"/>
          </a:p>
          <a:p>
            <a:pPr>
              <a:buNone/>
              <a:defRPr/>
            </a:pPr>
            <a:r>
              <a:rPr lang="en-US" dirty="0"/>
              <a:t>	1) Cardholders will use TAP to allocate, approve, and forward transactions to their Approving Manager. </a:t>
            </a:r>
          </a:p>
          <a:p>
            <a:pPr>
              <a:buNone/>
              <a:defRPr/>
            </a:pPr>
            <a:r>
              <a:rPr lang="en-US" dirty="0"/>
              <a:t>	2) Administrative assistants can allocate, approve, and forward transactions to the assigned Approving Manager on behalf of the Cardholder.  Administrative assistants cannot final approve transactions. </a:t>
            </a:r>
          </a:p>
          <a:p>
            <a:pPr>
              <a:buNone/>
              <a:defRPr/>
            </a:pPr>
            <a:r>
              <a:rPr lang="en-US" dirty="0"/>
              <a:t>	3) Approving Managers will use TAP to review, reject or final approve transactions forwarded to them. </a:t>
            </a:r>
          </a:p>
          <a:p>
            <a:pPr>
              <a:buNone/>
              <a:defRPr/>
            </a:pPr>
            <a:endParaRPr lang="en-US" dirty="0"/>
          </a:p>
          <a:p>
            <a:pPr>
              <a:buNone/>
              <a:defRPr/>
            </a:pPr>
            <a:endParaRPr lang="en-US" dirty="0"/>
          </a:p>
          <a:p>
            <a:pPr>
              <a:buNone/>
              <a:defRPr/>
            </a:pPr>
            <a:r>
              <a:rPr lang="en-US" dirty="0"/>
              <a:t>All three roles can perform the following basic procedures: </a:t>
            </a:r>
          </a:p>
          <a:p>
            <a:pPr>
              <a:buNone/>
              <a:defRPr/>
            </a:pPr>
            <a:r>
              <a:rPr lang="en-US" dirty="0"/>
              <a:t>	1) </a:t>
            </a:r>
            <a:r>
              <a:rPr lang="en-US" b="1" dirty="0"/>
              <a:t>Approve Transactions</a:t>
            </a:r>
          </a:p>
          <a:p>
            <a:pPr>
              <a:buNone/>
              <a:defRPr/>
            </a:pPr>
            <a:r>
              <a:rPr lang="en-US" b="1" dirty="0"/>
              <a:t>	</a:t>
            </a:r>
            <a:r>
              <a:rPr lang="en-US" dirty="0"/>
              <a:t>2)</a:t>
            </a:r>
            <a:r>
              <a:rPr lang="en-US" b="1" dirty="0"/>
              <a:t> Pulling Back Transactions- </a:t>
            </a:r>
            <a:r>
              <a:rPr lang="en-US" dirty="0"/>
              <a:t>transactions that have not been modified can be pulled back.</a:t>
            </a:r>
            <a:endParaRPr lang="en-US" b="1" dirty="0"/>
          </a:p>
          <a:p>
            <a:pPr>
              <a:buNone/>
              <a:defRPr/>
            </a:pPr>
            <a:endParaRPr lang="en-US" b="1" dirty="0"/>
          </a:p>
          <a:p>
            <a:pPr>
              <a:buNone/>
              <a:defRPr/>
            </a:pPr>
            <a:endParaRPr lang="en-US" b="1" dirty="0"/>
          </a:p>
          <a:p>
            <a:pPr>
              <a:buNone/>
              <a:defRPr/>
            </a:pPr>
            <a:r>
              <a:rPr lang="en-US" b="1" dirty="0"/>
              <a:t>	Approving Managers can also reject transactions.  </a:t>
            </a:r>
          </a:p>
          <a:p>
            <a:pPr>
              <a:buNone/>
              <a:defRPr/>
            </a:pPr>
            <a:r>
              <a:rPr lang="en-US" dirty="0"/>
              <a:t>	Approving Managers can reject transactions and send them back to the cardholder. The rejecting Approving Manager must specify a rejection reason so that the cardholder receiving the rejected transaction knows how to manage it. </a:t>
            </a:r>
          </a:p>
          <a:p>
            <a:endParaRPr lang="en-US" dirty="0"/>
          </a:p>
        </p:txBody>
      </p:sp>
      <p:sp>
        <p:nvSpPr>
          <p:cNvPr id="4" name="Slide Number Placeholder 3"/>
          <p:cNvSpPr>
            <a:spLocks noGrp="1"/>
          </p:cNvSpPr>
          <p:nvPr>
            <p:ph type="sldNum" sz="quarter" idx="12"/>
          </p:nvPr>
        </p:nvSpPr>
        <p:spPr>
          <a:xfrm>
            <a:off x="7010400" y="6457315"/>
            <a:ext cx="2133600" cy="365125"/>
          </a:xfrm>
        </p:spPr>
        <p:txBody>
          <a:bodyPr/>
          <a:lstStyle/>
          <a:p>
            <a:r>
              <a:rPr lang="en-US" dirty="0"/>
              <a:t>3</a:t>
            </a:r>
          </a:p>
        </p:txBody>
      </p:sp>
    </p:spTree>
    <p:extLst>
      <p:ext uri="{BB962C8B-B14F-4D97-AF65-F5344CB8AC3E}">
        <p14:creationId xmlns:p14="http://schemas.microsoft.com/office/powerpoint/2010/main" val="4264047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399" y="30480"/>
            <a:ext cx="8229600" cy="685800"/>
          </a:xfrm>
        </p:spPr>
        <p:txBody>
          <a:bodyPr>
            <a:noAutofit/>
          </a:bodyPr>
          <a:lstStyle/>
          <a:p>
            <a:pPr eaLnBrk="1" hangingPunct="1"/>
            <a:r>
              <a:rPr lang="en-US" sz="3200" u="sng" dirty="0"/>
              <a:t>Pulling Back a Transaction</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30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286000"/>
            <a:ext cx="3962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1153775"/>
            <a:ext cx="3581400" cy="923330"/>
          </a:xfrm>
          <a:prstGeom prst="rect">
            <a:avLst/>
          </a:prstGeom>
          <a:noFill/>
        </p:spPr>
        <p:txBody>
          <a:bodyPr wrap="square" rtlCol="0">
            <a:spAutoFit/>
          </a:bodyPr>
          <a:lstStyle/>
          <a:p>
            <a:pPr algn="ctr"/>
            <a:r>
              <a:rPr lang="en-US" dirty="0"/>
              <a:t>Cardholders:</a:t>
            </a:r>
          </a:p>
          <a:p>
            <a:pPr marL="342900" indent="-342900" algn="ctr">
              <a:buAutoNum type="arabicPeriod"/>
            </a:pPr>
            <a:r>
              <a:rPr lang="en-US" dirty="0"/>
              <a:t>Select </a:t>
            </a:r>
            <a:r>
              <a:rPr lang="en-US" b="1" dirty="0"/>
              <a:t>Transaction Management</a:t>
            </a:r>
          </a:p>
          <a:p>
            <a:pPr marL="342900" indent="-342900" algn="ctr">
              <a:buAutoNum type="arabicPeriod"/>
            </a:pPr>
            <a:r>
              <a:rPr lang="en-US" dirty="0"/>
              <a:t>Click</a:t>
            </a:r>
            <a:r>
              <a:rPr lang="en-US" b="1" dirty="0"/>
              <a:t> Transaction List</a:t>
            </a:r>
            <a:endParaRPr lang="en-US" dirty="0"/>
          </a:p>
        </p:txBody>
      </p:sp>
      <p:sp>
        <p:nvSpPr>
          <p:cNvPr id="6" name="TextBox 5"/>
          <p:cNvSpPr txBox="1"/>
          <p:nvPr/>
        </p:nvSpPr>
        <p:spPr>
          <a:xfrm>
            <a:off x="5257800" y="1143000"/>
            <a:ext cx="3733800" cy="923330"/>
          </a:xfrm>
          <a:prstGeom prst="rect">
            <a:avLst/>
          </a:prstGeom>
          <a:noFill/>
        </p:spPr>
        <p:txBody>
          <a:bodyPr wrap="square" rtlCol="0">
            <a:spAutoFit/>
          </a:bodyPr>
          <a:lstStyle/>
          <a:p>
            <a:pPr algn="ctr"/>
            <a:r>
              <a:rPr lang="en-US" dirty="0"/>
              <a:t>Approving Managers:</a:t>
            </a:r>
          </a:p>
          <a:p>
            <a:pPr marL="342900" indent="-342900" algn="ctr">
              <a:buAutoNum type="arabicPeriod"/>
            </a:pPr>
            <a:r>
              <a:rPr lang="en-US" dirty="0"/>
              <a:t>Select </a:t>
            </a:r>
            <a:r>
              <a:rPr lang="en-US" b="1" dirty="0"/>
              <a:t>Transaction Management</a:t>
            </a:r>
          </a:p>
          <a:p>
            <a:pPr marL="342900" indent="-342900" algn="ctr">
              <a:buAutoNum type="arabicPeriod"/>
            </a:pPr>
            <a:r>
              <a:rPr lang="en-US" dirty="0"/>
              <a:t>Click </a:t>
            </a:r>
            <a:r>
              <a:rPr lang="en-US" b="1" dirty="0"/>
              <a:t>Manager Approval History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916" y="2286000"/>
            <a:ext cx="3661568" cy="303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648200" y="914400"/>
            <a:ext cx="0" cy="563880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2769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685800"/>
          </a:xfrm>
        </p:spPr>
        <p:txBody>
          <a:bodyPr>
            <a:noAutofit/>
          </a:bodyPr>
          <a:lstStyle/>
          <a:p>
            <a:r>
              <a:rPr lang="en-US" sz="3200" u="sng" dirty="0"/>
              <a:t>Pulling Back a Transaction</a:t>
            </a: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2360" y="838200"/>
            <a:ext cx="6858000" cy="2971800"/>
          </a:xfrm>
        </p:spPr>
      </p:pic>
      <p:sp>
        <p:nvSpPr>
          <p:cNvPr id="22532" name="TextBox 4"/>
          <p:cNvSpPr txBox="1">
            <a:spLocks noChangeArrowheads="1"/>
          </p:cNvSpPr>
          <p:nvPr/>
        </p:nvSpPr>
        <p:spPr bwMode="auto">
          <a:xfrm>
            <a:off x="1143000" y="38862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rPr>
              <a:t>2.</a:t>
            </a:r>
            <a:r>
              <a:rPr lang="en-US" dirty="0">
                <a:latin typeface="Calibri" pitchFamily="34" charset="0"/>
              </a:rPr>
              <a:t> Select the check box for the transaction you wish to pull back. </a:t>
            </a:r>
          </a:p>
          <a:p>
            <a:pPr eaLnBrk="1" hangingPunct="1"/>
            <a:endParaRPr lang="en-US" b="1" dirty="0">
              <a:latin typeface="Calibri" pitchFamily="34" charset="0"/>
            </a:endParaRPr>
          </a:p>
          <a:p>
            <a:pPr eaLnBrk="1" hangingPunct="1"/>
            <a:r>
              <a:rPr lang="en-US" b="1" dirty="0">
                <a:latin typeface="Calibri" pitchFamily="34" charset="0"/>
              </a:rPr>
              <a:t>3.</a:t>
            </a:r>
            <a:r>
              <a:rPr lang="en-US" dirty="0">
                <a:latin typeface="Calibri" pitchFamily="34" charset="0"/>
              </a:rPr>
              <a:t> Click the </a:t>
            </a:r>
            <a:r>
              <a:rPr lang="en-US" b="1" dirty="0">
                <a:latin typeface="Calibri" pitchFamily="34" charset="0"/>
              </a:rPr>
              <a:t>Pull Back </a:t>
            </a:r>
            <a:r>
              <a:rPr lang="en-US" dirty="0">
                <a:latin typeface="Calibri" pitchFamily="34" charset="0"/>
              </a:rPr>
              <a:t>button. </a:t>
            </a:r>
            <a:endParaRPr lang="en-US" i="1" dirty="0">
              <a:latin typeface="Calibri" pitchFamily="34" charset="0"/>
            </a:endParaRPr>
          </a:p>
          <a:p>
            <a:pPr eaLnBrk="1" hangingPunct="1"/>
            <a:endParaRPr lang="en-US" dirty="0">
              <a:latin typeface="Calibri" pitchFamily="34" charset="0"/>
            </a:endParaRPr>
          </a:p>
        </p:txBody>
      </p:sp>
      <p:cxnSp>
        <p:nvCxnSpPr>
          <p:cNvPr id="7" name="Straight Arrow Connector 6"/>
          <p:cNvCxnSpPr/>
          <p:nvPr/>
        </p:nvCxnSpPr>
        <p:spPr>
          <a:xfrm>
            <a:off x="838200" y="3124200"/>
            <a:ext cx="457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116840" y="2862590"/>
            <a:ext cx="9144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2</a:t>
            </a:r>
          </a:p>
        </p:txBody>
      </p:sp>
      <p:cxnSp>
        <p:nvCxnSpPr>
          <p:cNvPr id="10" name="Straight Arrow Connector 9"/>
          <p:cNvCxnSpPr/>
          <p:nvPr/>
        </p:nvCxnSpPr>
        <p:spPr>
          <a:xfrm flipH="1">
            <a:off x="2057400" y="3728718"/>
            <a:ext cx="419100"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2266950" y="3510687"/>
            <a:ext cx="8382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3</a:t>
            </a:r>
          </a:p>
        </p:txBody>
      </p:sp>
      <p:sp>
        <p:nvSpPr>
          <p:cNvPr id="2" name="Slide Number Placeholder 1"/>
          <p:cNvSpPr>
            <a:spLocks noGrp="1"/>
          </p:cNvSpPr>
          <p:nvPr>
            <p:ph type="sldNum" sz="quarter" idx="12"/>
          </p:nvPr>
        </p:nvSpPr>
        <p:spPr>
          <a:xfrm>
            <a:off x="6995160" y="6492875"/>
            <a:ext cx="2133600" cy="365125"/>
          </a:xfrm>
        </p:spPr>
        <p:txBody>
          <a:bodyPr/>
          <a:lstStyle/>
          <a:p>
            <a:fld id="{027C62A0-397E-4755-B572-51F6FCA7849C}" type="slidenum">
              <a:rPr lang="en-US" smtClean="0"/>
              <a:t>31</a:t>
            </a:fld>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4800600"/>
            <a:ext cx="6729413" cy="75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71600" y="5867400"/>
            <a:ext cx="6248400" cy="369332"/>
          </a:xfrm>
          <a:prstGeom prst="rect">
            <a:avLst/>
          </a:prstGeom>
          <a:noFill/>
        </p:spPr>
        <p:txBody>
          <a:bodyPr wrap="square" rtlCol="0">
            <a:spAutoFit/>
          </a:bodyPr>
          <a:lstStyle/>
          <a:p>
            <a:pPr algn="ctr"/>
            <a:r>
              <a:rPr lang="en-US" dirty="0"/>
              <a:t>The transaction will now read as Pulled Back.</a:t>
            </a:r>
          </a:p>
        </p:txBody>
      </p:sp>
      <p:cxnSp>
        <p:nvCxnSpPr>
          <p:cNvPr id="13" name="Straight Arrow Connector 12"/>
          <p:cNvCxnSpPr/>
          <p:nvPr/>
        </p:nvCxnSpPr>
        <p:spPr>
          <a:xfrm>
            <a:off x="6172200" y="52578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6821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563562"/>
          </a:xfrm>
        </p:spPr>
        <p:txBody>
          <a:bodyPr>
            <a:normAutofit fontScale="90000"/>
          </a:bodyPr>
          <a:lstStyle/>
          <a:p>
            <a:r>
              <a:rPr lang="en-US" u="sng" dirty="0"/>
              <a:t>Pulling Back A Transaction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35200"/>
            <a:ext cx="86106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00040" y="3124200"/>
            <a:ext cx="3657600" cy="3816429"/>
          </a:xfrm>
          <a:prstGeom prst="rect">
            <a:avLst/>
          </a:prstGeom>
          <a:noFill/>
        </p:spPr>
        <p:txBody>
          <a:bodyPr wrap="square" rtlCol="0">
            <a:spAutoFit/>
          </a:bodyPr>
          <a:lstStyle/>
          <a:p>
            <a:r>
              <a:rPr lang="en-US" sz="1600" dirty="0"/>
              <a:t>2. </a:t>
            </a:r>
            <a:r>
              <a:rPr lang="en-US" dirty="0"/>
              <a:t>Change the information you would like to change.  	</a:t>
            </a:r>
          </a:p>
          <a:p>
            <a:r>
              <a:rPr lang="en-US" dirty="0"/>
              <a:t>3. Click </a:t>
            </a:r>
            <a:r>
              <a:rPr lang="en-US" b="1" dirty="0"/>
              <a:t>Save Allocation</a:t>
            </a:r>
            <a:r>
              <a:rPr lang="en-US" dirty="0"/>
              <a:t>. Request has been successfully completed will be displayed above the transaction. Go back to the transaction list.</a:t>
            </a:r>
          </a:p>
          <a:p>
            <a:endParaRPr lang="en-US" sz="800" dirty="0"/>
          </a:p>
          <a:p>
            <a:r>
              <a:rPr lang="en-US" dirty="0"/>
              <a:t>Cardholders:</a:t>
            </a:r>
          </a:p>
          <a:p>
            <a:r>
              <a:rPr lang="en-US" dirty="0"/>
              <a:t>4. Check the box for the pulled back transaction.</a:t>
            </a:r>
          </a:p>
          <a:p>
            <a:r>
              <a:rPr lang="en-US" dirty="0"/>
              <a:t>5. Click </a:t>
            </a:r>
            <a:r>
              <a:rPr lang="en-US" b="1" dirty="0"/>
              <a:t>Approved</a:t>
            </a:r>
            <a:r>
              <a:rPr lang="en-US" dirty="0"/>
              <a:t> and follow the transaction approval steps.</a:t>
            </a:r>
          </a:p>
          <a:p>
            <a:pPr marL="342900" indent="-342900">
              <a:buAutoNum type="arabicPeriod" startAt="4"/>
            </a:pPr>
            <a:endParaRPr lang="en-US" dirty="0"/>
          </a:p>
          <a:p>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4419600"/>
            <a:ext cx="5176520" cy="221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7010400" y="6492875"/>
            <a:ext cx="2133600" cy="365125"/>
          </a:xfrm>
        </p:spPr>
        <p:txBody>
          <a:bodyPr/>
          <a:lstStyle/>
          <a:p>
            <a:fld id="{027C62A0-397E-4755-B572-51F6FCA7849C}" type="slidenum">
              <a:rPr lang="en-US" smtClean="0"/>
              <a:t>32</a:t>
            </a:fld>
            <a:endParaRPr lang="en-US" dirty="0"/>
          </a:p>
        </p:txBody>
      </p:sp>
      <p:sp>
        <p:nvSpPr>
          <p:cNvPr id="4" name="TextBox 3"/>
          <p:cNvSpPr txBox="1"/>
          <p:nvPr/>
        </p:nvSpPr>
        <p:spPr>
          <a:xfrm>
            <a:off x="561340" y="5290066"/>
            <a:ext cx="228600" cy="369332"/>
          </a:xfrm>
          <a:prstGeom prst="rect">
            <a:avLst/>
          </a:prstGeom>
          <a:noFill/>
        </p:spPr>
        <p:txBody>
          <a:bodyPr wrap="square" rtlCol="0">
            <a:spAutoFit/>
          </a:bodyPr>
          <a:lstStyle/>
          <a:p>
            <a:r>
              <a:rPr lang="en-US" b="1" dirty="0">
                <a:solidFill>
                  <a:srgbClr val="FF0000"/>
                </a:solidFill>
              </a:rPr>
              <a:t>4</a:t>
            </a:r>
          </a:p>
        </p:txBody>
      </p:sp>
      <p:sp>
        <p:nvSpPr>
          <p:cNvPr id="5" name="TextBox 4"/>
          <p:cNvSpPr txBox="1"/>
          <p:nvPr/>
        </p:nvSpPr>
        <p:spPr>
          <a:xfrm>
            <a:off x="1981200" y="6052066"/>
            <a:ext cx="381000" cy="369332"/>
          </a:xfrm>
          <a:prstGeom prst="rect">
            <a:avLst/>
          </a:prstGeom>
          <a:noFill/>
        </p:spPr>
        <p:txBody>
          <a:bodyPr wrap="square" rtlCol="0">
            <a:spAutoFit/>
          </a:bodyPr>
          <a:lstStyle/>
          <a:p>
            <a:r>
              <a:rPr lang="en-US" b="1" dirty="0">
                <a:solidFill>
                  <a:srgbClr val="FF0000"/>
                </a:solidFill>
              </a:rPr>
              <a:t>5</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876300"/>
            <a:ext cx="58229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67960" y="1018540"/>
            <a:ext cx="2590800" cy="646331"/>
          </a:xfrm>
          <a:prstGeom prst="rect">
            <a:avLst/>
          </a:prstGeom>
          <a:noFill/>
        </p:spPr>
        <p:txBody>
          <a:bodyPr wrap="square" rtlCol="0">
            <a:spAutoFit/>
          </a:bodyPr>
          <a:lstStyle/>
          <a:p>
            <a:r>
              <a:rPr lang="en-US" dirty="0"/>
              <a:t>1. Click the </a:t>
            </a:r>
            <a:r>
              <a:rPr lang="en-US" b="1" dirty="0"/>
              <a:t>Allocations</a:t>
            </a:r>
            <a:r>
              <a:rPr lang="en-US" dirty="0"/>
              <a:t> tab</a:t>
            </a:r>
          </a:p>
        </p:txBody>
      </p:sp>
      <p:sp>
        <p:nvSpPr>
          <p:cNvPr id="9" name="TextBox 8"/>
          <p:cNvSpPr txBox="1"/>
          <p:nvPr/>
        </p:nvSpPr>
        <p:spPr>
          <a:xfrm>
            <a:off x="264160" y="2456934"/>
            <a:ext cx="36068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89940" y="4035861"/>
            <a:ext cx="381000" cy="369332"/>
          </a:xfrm>
          <a:prstGeom prst="rect">
            <a:avLst/>
          </a:prstGeom>
          <a:noFill/>
        </p:spPr>
        <p:txBody>
          <a:bodyPr wrap="square" rtlCol="0">
            <a:spAutoFit/>
          </a:bodyPr>
          <a:lstStyle/>
          <a:p>
            <a:r>
              <a:rPr lang="en-US" b="1" dirty="0">
                <a:solidFill>
                  <a:srgbClr val="FF0000"/>
                </a:solidFill>
              </a:rPr>
              <a:t>3</a:t>
            </a:r>
          </a:p>
        </p:txBody>
      </p:sp>
      <p:cxnSp>
        <p:nvCxnSpPr>
          <p:cNvPr id="14" name="Straight Arrow Connector 13"/>
          <p:cNvCxnSpPr/>
          <p:nvPr/>
        </p:nvCxnSpPr>
        <p:spPr>
          <a:xfrm>
            <a:off x="1447800" y="1018540"/>
            <a:ext cx="3733800" cy="114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Left Brace 15"/>
          <p:cNvSpPr/>
          <p:nvPr/>
        </p:nvSpPr>
        <p:spPr>
          <a:xfrm>
            <a:off x="632460" y="2235200"/>
            <a:ext cx="314960" cy="812800"/>
          </a:xfrm>
          <a:prstGeom prst="leftBrace">
            <a:avLst>
              <a:gd name="adj1" fmla="val 8333"/>
              <a:gd name="adj2" fmla="val 4875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4352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973762"/>
          </a:xfrm>
          <a:noFill/>
        </p:spPr>
        <p:txBody>
          <a:bodyPr>
            <a:normAutofit/>
          </a:bodyPr>
          <a:lstStyle/>
          <a:p>
            <a:r>
              <a:rPr lang="en-US" u="sng" dirty="0"/>
              <a:t>Approving Manager Transactions Approval </a:t>
            </a:r>
            <a:br>
              <a:rPr lang="en-US" u="sng" dirty="0"/>
            </a:br>
            <a:endParaRPr lang="en-US" u="sng" dirty="0"/>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33</a:t>
            </a:fld>
            <a:endParaRPr lang="en-US" dirty="0"/>
          </a:p>
        </p:txBody>
      </p:sp>
    </p:spTree>
    <p:extLst>
      <p:ext uri="{BB962C8B-B14F-4D97-AF65-F5344CB8AC3E}">
        <p14:creationId xmlns:p14="http://schemas.microsoft.com/office/powerpoint/2010/main" val="4074761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6000" u="sng" dirty="0"/>
              <a:t>Introduction</a:t>
            </a:r>
          </a:p>
        </p:txBody>
      </p:sp>
      <p:sp>
        <p:nvSpPr>
          <p:cNvPr id="4099" name="Content Placeholder 2"/>
          <p:cNvSpPr>
            <a:spLocks noGrp="1"/>
          </p:cNvSpPr>
          <p:nvPr>
            <p:ph idx="1"/>
          </p:nvPr>
        </p:nvSpPr>
        <p:spPr/>
        <p:txBody>
          <a:bodyPr>
            <a:normAutofit fontScale="77500" lnSpcReduction="20000"/>
          </a:bodyPr>
          <a:lstStyle/>
          <a:p>
            <a:pPr eaLnBrk="1" hangingPunct="1">
              <a:buFont typeface="Arial" charset="0"/>
              <a:buNone/>
            </a:pPr>
            <a:endParaRPr lang="en-US" sz="2800" dirty="0"/>
          </a:p>
          <a:p>
            <a:pPr eaLnBrk="1" hangingPunct="1">
              <a:buFont typeface="Arial" charset="0"/>
              <a:buNone/>
            </a:pPr>
            <a:r>
              <a:rPr lang="en-US" sz="2600" dirty="0"/>
              <a:t>Approving Manager basic user Transaction Approval Process (TAP) function:</a:t>
            </a:r>
          </a:p>
          <a:p>
            <a:pPr eaLnBrk="1" hangingPunct="1">
              <a:buFont typeface="Arial" charset="0"/>
              <a:buNone/>
            </a:pPr>
            <a:r>
              <a:rPr lang="en-US" sz="2600" dirty="0"/>
              <a:t>	</a:t>
            </a:r>
          </a:p>
          <a:p>
            <a:pPr eaLnBrk="1" hangingPunct="1">
              <a:buFont typeface="Arial" charset="0"/>
              <a:buNone/>
            </a:pPr>
            <a:r>
              <a:rPr lang="en-US" sz="2600" dirty="0"/>
              <a:t>	</a:t>
            </a:r>
            <a:r>
              <a:rPr lang="en-US" sz="2000" dirty="0"/>
              <a:t>1) </a:t>
            </a:r>
            <a:r>
              <a:rPr lang="en-US" sz="2000" b="1" dirty="0"/>
              <a:t>Approve Transactions.  </a:t>
            </a:r>
            <a:r>
              <a:rPr lang="en-US" sz="2000" dirty="0"/>
              <a:t>Cardholders review, approve and forward only their own transactions, while Approving Managers review and approve transactions forwarded to them from cardholders.</a:t>
            </a:r>
            <a:endParaRPr lang="en-US" sz="2000" b="1" dirty="0"/>
          </a:p>
          <a:p>
            <a:pPr>
              <a:buNone/>
            </a:pPr>
            <a:endParaRPr lang="en-US" sz="2000" b="1" dirty="0"/>
          </a:p>
          <a:p>
            <a:pPr>
              <a:buNone/>
            </a:pPr>
            <a:r>
              <a:rPr lang="en-US" sz="2000" b="1" dirty="0"/>
              <a:t>	2) Pulling Back Transactions.  </a:t>
            </a:r>
            <a:r>
              <a:rPr lang="en-US" sz="2000" dirty="0"/>
              <a:t>Cardholders can pull back transactions that an Approving Manager has not approved, rejected, or modified (e.g. reallocated) yet. Both cardholders and Approving Managers can pull back transactions they previously approved as long as the transaction has not been modified (e.g., reallocated, added comments, changed user line items). </a:t>
            </a:r>
          </a:p>
          <a:p>
            <a:pPr>
              <a:buNone/>
            </a:pPr>
            <a:endParaRPr lang="en-US" sz="2000" b="1" dirty="0"/>
          </a:p>
          <a:p>
            <a:pPr>
              <a:buNone/>
            </a:pPr>
            <a:r>
              <a:rPr lang="en-US" sz="2000" b="1" dirty="0"/>
              <a:t>	3) Reject Transactions.  </a:t>
            </a:r>
            <a:r>
              <a:rPr lang="en-US" sz="2000" dirty="0"/>
              <a:t>Approving Managers can reject transactions and send them back to the cardholder. The rejecting Approving Manager must specify a rejection reason so that the cardholder receiving the rejected transaction knows how to manage the rejected transaction. </a:t>
            </a:r>
          </a:p>
          <a:p>
            <a:endParaRPr lang="en-US" sz="2000" dirty="0"/>
          </a:p>
          <a:p>
            <a:pPr eaLnBrk="1" hangingPunct="1">
              <a:buFont typeface="Arial" charset="0"/>
              <a:buNone/>
            </a:pPr>
            <a:endParaRPr lang="en-US" sz="2000" dirty="0"/>
          </a:p>
          <a:p>
            <a:pPr eaLnBrk="1" hangingPunct="1">
              <a:buFont typeface="Arial" charset="0"/>
              <a:buNone/>
            </a:pPr>
            <a:endParaRPr lang="en-US" sz="2800" dirty="0"/>
          </a:p>
          <a:p>
            <a:pPr eaLnBrk="1" hangingPunct="1">
              <a:buFont typeface="Arial" charset="0"/>
              <a:buNone/>
            </a:pPr>
            <a:endParaRPr lang="en-US" dirty="0"/>
          </a:p>
        </p:txBody>
      </p:sp>
      <p:sp>
        <p:nvSpPr>
          <p:cNvPr id="4100" name="Slide Number Placeholder 8"/>
          <p:cNvSpPr>
            <a:spLocks noGrp="1"/>
          </p:cNvSpPr>
          <p:nvPr>
            <p:ph type="sldNum" sz="quarter" idx="12"/>
          </p:nvPr>
        </p:nvSpPr>
        <p:spPr bwMode="auto">
          <a:xfrm>
            <a:off x="701040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13760E3-EF52-435B-AFD9-A9A0AE746BC7}" type="slidenum">
              <a:rPr lang="en-US" smtClean="0">
                <a:solidFill>
                  <a:schemeClr val="tx1"/>
                </a:solidFill>
              </a:rPr>
              <a:pPr fontAlgn="base">
                <a:spcBef>
                  <a:spcPct val="0"/>
                </a:spcBef>
                <a:spcAft>
                  <a:spcPct val="0"/>
                </a:spcAft>
                <a:defRPr/>
              </a:pPr>
              <a:t>34</a:t>
            </a:fld>
            <a:endParaRPr lang="en-US" dirty="0">
              <a:solidFill>
                <a:schemeClr val="tx1"/>
              </a:solidFill>
            </a:endParaRPr>
          </a:p>
        </p:txBody>
      </p:sp>
    </p:spTree>
    <p:extLst>
      <p:ext uri="{BB962C8B-B14F-4D97-AF65-F5344CB8AC3E}">
        <p14:creationId xmlns:p14="http://schemas.microsoft.com/office/powerpoint/2010/main" val="2327739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639762"/>
          </a:xfrm>
        </p:spPr>
        <p:txBody>
          <a:bodyPr>
            <a:normAutofit fontScale="90000"/>
          </a:bodyPr>
          <a:lstStyle/>
          <a:p>
            <a:pPr eaLnBrk="1" hangingPunct="1"/>
            <a:r>
              <a:rPr lang="en-US" u="sng" dirty="0"/>
              <a:t>View and Approve Transactions</a:t>
            </a:r>
          </a:p>
        </p:txBody>
      </p:sp>
      <p:sp>
        <p:nvSpPr>
          <p:cNvPr id="8196" name="TextBox 4"/>
          <p:cNvSpPr txBox="1">
            <a:spLocks noChangeArrowheads="1"/>
          </p:cNvSpPr>
          <p:nvPr/>
        </p:nvSpPr>
        <p:spPr bwMode="auto">
          <a:xfrm>
            <a:off x="457200" y="4953000"/>
            <a:ext cx="8001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To view and approve transactions: </a:t>
            </a:r>
          </a:p>
          <a:p>
            <a:pPr eaLnBrk="1" hangingPunct="1"/>
            <a:endParaRPr lang="en-US" b="1" dirty="0">
              <a:latin typeface="Calibri" pitchFamily="34" charset="0"/>
            </a:endParaRPr>
          </a:p>
          <a:p>
            <a:pPr eaLnBrk="1" hangingPunct="1"/>
            <a:r>
              <a:rPr lang="en-US" b="1" dirty="0">
                <a:latin typeface="Calibri" pitchFamily="34" charset="0"/>
              </a:rPr>
              <a:t>1. </a:t>
            </a:r>
            <a:r>
              <a:rPr lang="en-US" dirty="0">
                <a:latin typeface="Calibri" pitchFamily="34" charset="0"/>
              </a:rPr>
              <a:t>Select the </a:t>
            </a:r>
            <a:r>
              <a:rPr lang="en-US" b="1" dirty="0">
                <a:latin typeface="Calibri" pitchFamily="34" charset="0"/>
              </a:rPr>
              <a:t>Transaction Management </a:t>
            </a:r>
            <a:r>
              <a:rPr lang="en-US" dirty="0">
                <a:latin typeface="Calibri" pitchFamily="34" charset="0"/>
              </a:rPr>
              <a:t>on the </a:t>
            </a:r>
            <a:r>
              <a:rPr lang="en-US" i="1" dirty="0">
                <a:latin typeface="Calibri" pitchFamily="34" charset="0"/>
              </a:rPr>
              <a:t>left column navigation bar. </a:t>
            </a:r>
            <a:endParaRPr lang="en-US" dirty="0">
              <a:latin typeface="Calibri" pitchFamily="34" charset="0"/>
            </a:endParaRPr>
          </a:p>
        </p:txBody>
      </p:sp>
      <p:cxnSp>
        <p:nvCxnSpPr>
          <p:cNvPr id="7" name="Straight Arrow Connector 6"/>
          <p:cNvCxnSpPr/>
          <p:nvPr/>
        </p:nvCxnSpPr>
        <p:spPr>
          <a:xfrm rot="16200000" flipV="1">
            <a:off x="1676400" y="2590800"/>
            <a:ext cx="990600"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1" y="3200400"/>
            <a:ext cx="68579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1</a:t>
            </a:r>
          </a:p>
        </p:txBody>
      </p:sp>
      <p:sp>
        <p:nvSpPr>
          <p:cNvPr id="8199" name="Slide Number Placeholder 13"/>
          <p:cNvSpPr>
            <a:spLocks noGrp="1"/>
          </p:cNvSpPr>
          <p:nvPr>
            <p:ph type="sldNum" sz="quarter" idx="12"/>
          </p:nvPr>
        </p:nvSpPr>
        <p:spPr bwMode="auto">
          <a:xfrm>
            <a:off x="693420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chemeClr val="tx1"/>
                </a:solidFill>
              </a:rPr>
              <a:t>35</a:t>
            </a:r>
          </a:p>
        </p:txBody>
      </p:sp>
      <p:sp>
        <p:nvSpPr>
          <p:cNvPr id="2" name="Content Placeholder 1"/>
          <p:cNvSpPr>
            <a:spLocks noGrp="1"/>
          </p:cNvSpPr>
          <p:nvPr>
            <p:ph idx="1"/>
          </p:nvPr>
        </p:nvSpPr>
        <p:spPr>
          <a:xfrm>
            <a:off x="457200" y="1600201"/>
            <a:ext cx="8229600" cy="3429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 y="1614190"/>
            <a:ext cx="82296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1828800" y="2819400"/>
            <a:ext cx="342900" cy="7620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05344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0"/>
            <a:ext cx="8229600" cy="990600"/>
          </a:xfrm>
        </p:spPr>
        <p:txBody>
          <a:bodyPr>
            <a:normAutofit/>
          </a:bodyPr>
          <a:lstStyle/>
          <a:p>
            <a:pPr eaLnBrk="1" hangingPunct="1"/>
            <a:r>
              <a:rPr lang="en-US" sz="4000" u="sng" dirty="0"/>
              <a:t>View and Approve Transactions</a:t>
            </a:r>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43000"/>
            <a:ext cx="8229600" cy="3962400"/>
          </a:xfrm>
        </p:spPr>
      </p:pic>
      <p:sp>
        <p:nvSpPr>
          <p:cNvPr id="9220" name="TextBox 6"/>
          <p:cNvSpPr txBox="1">
            <a:spLocks noChangeArrowheads="1"/>
          </p:cNvSpPr>
          <p:nvPr/>
        </p:nvSpPr>
        <p:spPr bwMode="auto">
          <a:xfrm>
            <a:off x="609600" y="5181600"/>
            <a:ext cx="769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Calibri" pitchFamily="34" charset="0"/>
            </a:endParaRPr>
          </a:p>
          <a:p>
            <a:pPr algn="ctr" eaLnBrk="1" hangingPunct="1"/>
            <a:r>
              <a:rPr lang="en-US" b="1" dirty="0">
                <a:latin typeface="Calibri" pitchFamily="34" charset="0"/>
              </a:rPr>
              <a:t>2. </a:t>
            </a:r>
            <a:r>
              <a:rPr lang="en-US" dirty="0">
                <a:latin typeface="Calibri" pitchFamily="34" charset="0"/>
              </a:rPr>
              <a:t>Select the </a:t>
            </a:r>
            <a:r>
              <a:rPr lang="en-US" b="1" dirty="0">
                <a:latin typeface="Calibri" pitchFamily="34" charset="0"/>
              </a:rPr>
              <a:t>Manager Approval Queue</a:t>
            </a:r>
            <a:r>
              <a:rPr lang="en-US" dirty="0">
                <a:latin typeface="Calibri" pitchFamily="34" charset="0"/>
              </a:rPr>
              <a:t> link. </a:t>
            </a:r>
          </a:p>
        </p:txBody>
      </p:sp>
      <p:cxnSp>
        <p:nvCxnSpPr>
          <p:cNvPr id="9" name="Straight Arrow Connector 8"/>
          <p:cNvCxnSpPr/>
          <p:nvPr/>
        </p:nvCxnSpPr>
        <p:spPr>
          <a:xfrm rot="10800000" flipV="1">
            <a:off x="3581400" y="2819400"/>
            <a:ext cx="16002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04137" y="2438400"/>
            <a:ext cx="202046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2</a:t>
            </a:r>
          </a:p>
        </p:txBody>
      </p:sp>
      <p:sp>
        <p:nvSpPr>
          <p:cNvPr id="9223" name="Slide Number Placeholder 15"/>
          <p:cNvSpPr>
            <a:spLocks noGrp="1"/>
          </p:cNvSpPr>
          <p:nvPr>
            <p:ph type="sldNum" sz="quarter" idx="12"/>
          </p:nvPr>
        </p:nvSpPr>
        <p:spPr bwMode="auto">
          <a:xfrm>
            <a:off x="7010400" y="64928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5FD6688-3382-401B-B320-5612BC719E4D}" type="slidenum">
              <a:rPr lang="en-US" smtClean="0">
                <a:solidFill>
                  <a:schemeClr val="tx1"/>
                </a:solidFill>
              </a:rPr>
              <a:pPr fontAlgn="base">
                <a:spcBef>
                  <a:spcPct val="0"/>
                </a:spcBef>
                <a:spcAft>
                  <a:spcPct val="0"/>
                </a:spcAft>
                <a:defRPr/>
              </a:pPr>
              <a:t>36</a:t>
            </a:fld>
            <a:endParaRPr lang="en-US" dirty="0">
              <a:solidFill>
                <a:schemeClr val="tx1"/>
              </a:solidFill>
            </a:endParaRPr>
          </a:p>
        </p:txBody>
      </p:sp>
    </p:spTree>
    <p:extLst>
      <p:ext uri="{BB962C8B-B14F-4D97-AF65-F5344CB8AC3E}">
        <p14:creationId xmlns:p14="http://schemas.microsoft.com/office/powerpoint/2010/main" val="3871455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t>View and Approve Transactions</a:t>
            </a:r>
          </a:p>
        </p:txBody>
      </p:sp>
      <p:cxnSp>
        <p:nvCxnSpPr>
          <p:cNvPr id="5" name="Straight Arrow Connector 4"/>
          <p:cNvCxnSpPr/>
          <p:nvPr/>
        </p:nvCxnSpPr>
        <p:spPr>
          <a:xfrm>
            <a:off x="7698740" y="2667000"/>
            <a:ext cx="0" cy="35242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 name="TextBox 5"/>
          <p:cNvSpPr txBox="1"/>
          <p:nvPr/>
        </p:nvSpPr>
        <p:spPr>
          <a:xfrm>
            <a:off x="6365240" y="3034665"/>
            <a:ext cx="2667000" cy="1477328"/>
          </a:xfrm>
          <a:prstGeom prst="rect">
            <a:avLst/>
          </a:prstGeom>
          <a:noFill/>
        </p:spPr>
        <p:txBody>
          <a:bodyPr wrap="square" rtlCol="0">
            <a:spAutoFit/>
          </a:bodyPr>
          <a:lstStyle/>
          <a:p>
            <a:r>
              <a:rPr lang="en-US" dirty="0"/>
              <a:t>This section contains the </a:t>
            </a:r>
            <a:r>
              <a:rPr lang="en-US" dirty="0">
                <a:solidFill>
                  <a:srgbClr val="3399FF"/>
                </a:solidFill>
              </a:rPr>
              <a:t>org code</a:t>
            </a:r>
            <a:r>
              <a:rPr lang="en-US" dirty="0">
                <a:solidFill>
                  <a:srgbClr val="7030A0"/>
                </a:solidFill>
              </a:rPr>
              <a:t>, </a:t>
            </a:r>
            <a:r>
              <a:rPr lang="en-US" b="1" dirty="0">
                <a:solidFill>
                  <a:srgbClr val="7030A0"/>
                </a:solidFill>
              </a:rPr>
              <a:t>fund</a:t>
            </a:r>
            <a:r>
              <a:rPr lang="en-US" dirty="0"/>
              <a:t>, </a:t>
            </a:r>
            <a:r>
              <a:rPr lang="en-US" b="1" dirty="0">
                <a:solidFill>
                  <a:srgbClr val="66FF66"/>
                </a:solidFill>
              </a:rPr>
              <a:t>account code</a:t>
            </a:r>
            <a:r>
              <a:rPr lang="en-US" dirty="0"/>
              <a:t> and </a:t>
            </a:r>
            <a:r>
              <a:rPr lang="en-US" b="1" dirty="0">
                <a:solidFill>
                  <a:schemeClr val="accent2">
                    <a:lumMod val="60000"/>
                    <a:lumOff val="40000"/>
                  </a:schemeClr>
                </a:solidFill>
              </a:rPr>
              <a:t>transaction description</a:t>
            </a:r>
            <a:r>
              <a:rPr lang="en-US" dirty="0"/>
              <a:t>.  Each item is separated by a /. </a:t>
            </a:r>
          </a:p>
        </p:txBody>
      </p:sp>
      <p:sp>
        <p:nvSpPr>
          <p:cNvPr id="7" name="TextBox 6"/>
          <p:cNvSpPr txBox="1"/>
          <p:nvPr/>
        </p:nvSpPr>
        <p:spPr>
          <a:xfrm>
            <a:off x="304800" y="2711500"/>
            <a:ext cx="5029200" cy="2123658"/>
          </a:xfrm>
          <a:prstGeom prst="rect">
            <a:avLst/>
          </a:prstGeom>
          <a:noFill/>
        </p:spPr>
        <p:txBody>
          <a:bodyPr wrap="square" rtlCol="0">
            <a:spAutoFit/>
          </a:bodyPr>
          <a:lstStyle/>
          <a:p>
            <a:pPr algn="ctr"/>
            <a:r>
              <a:rPr lang="en-US" sz="2200" dirty="0"/>
              <a:t>You can approve your cardholder transactions by verifying that the account distribution (highlighted on the right) is correct.  Or you can click </a:t>
            </a:r>
            <a:r>
              <a:rPr lang="en-US" sz="2200" b="1" dirty="0"/>
              <a:t>Pending</a:t>
            </a:r>
            <a:r>
              <a:rPr lang="en-US" sz="2200" dirty="0"/>
              <a:t> next to the transaction to view the transaction detail in another screen.  </a:t>
            </a: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219200"/>
            <a:ext cx="90519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7005320" y="6492875"/>
            <a:ext cx="2133600" cy="365125"/>
          </a:xfrm>
        </p:spPr>
        <p:txBody>
          <a:bodyPr/>
          <a:lstStyle/>
          <a:p>
            <a:fld id="{027C62A0-397E-4755-B572-51F6FCA7849C}" type="slidenum">
              <a:rPr lang="en-US" smtClean="0"/>
              <a:t>37</a:t>
            </a:fld>
            <a:endParaRPr lang="en-US" dirty="0"/>
          </a:p>
        </p:txBody>
      </p:sp>
    </p:spTree>
    <p:extLst>
      <p:ext uri="{BB962C8B-B14F-4D97-AF65-F5344CB8AC3E}">
        <p14:creationId xmlns:p14="http://schemas.microsoft.com/office/powerpoint/2010/main" val="1548609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8229600" cy="563562"/>
          </a:xfrm>
        </p:spPr>
        <p:txBody>
          <a:bodyPr>
            <a:normAutofit fontScale="90000"/>
          </a:bodyPr>
          <a:lstStyle/>
          <a:p>
            <a:r>
              <a:rPr lang="en-US" sz="4000" u="sng" dirty="0"/>
              <a:t>View and Approve Transactions</a:t>
            </a:r>
          </a:p>
        </p:txBody>
      </p:sp>
      <p:sp>
        <p:nvSpPr>
          <p:cNvPr id="4" name="Text Placeholder 3"/>
          <p:cNvSpPr>
            <a:spLocks noGrp="1"/>
          </p:cNvSpPr>
          <p:nvPr>
            <p:ph type="body" idx="1"/>
          </p:nvPr>
        </p:nvSpPr>
        <p:spPr>
          <a:xfrm>
            <a:off x="363220" y="838200"/>
            <a:ext cx="8534400" cy="1600200"/>
          </a:xfrm>
        </p:spPr>
        <p:txBody>
          <a:bodyPr>
            <a:normAutofit fontScale="25000" lnSpcReduction="20000"/>
          </a:bodyPr>
          <a:lstStyle/>
          <a:p>
            <a:r>
              <a:rPr lang="en-US" sz="5600" b="0" dirty="0"/>
              <a:t>If you are approving your transactions on the screen below</a:t>
            </a:r>
          </a:p>
          <a:p>
            <a:endParaRPr lang="en-US" sz="3200" b="0" dirty="0"/>
          </a:p>
          <a:p>
            <a:r>
              <a:rPr lang="en-US" sz="5600" b="0" dirty="0"/>
              <a:t>1. Verify that the accounting distribution is correct for each transaction.  If you need to make a change, you will have to click </a:t>
            </a:r>
            <a:r>
              <a:rPr lang="en-US" sz="5600" dirty="0"/>
              <a:t>Pending</a:t>
            </a:r>
            <a:r>
              <a:rPr lang="en-US" sz="5600" b="0" dirty="0"/>
              <a:t> to open the transaction to change any information.    </a:t>
            </a:r>
          </a:p>
          <a:p>
            <a:r>
              <a:rPr lang="en-US" sz="5600" b="0" dirty="0"/>
              <a:t>2. Select the </a:t>
            </a:r>
            <a:r>
              <a:rPr lang="en-US" sz="5600" dirty="0"/>
              <a:t>Check All Shown Box </a:t>
            </a:r>
          </a:p>
          <a:p>
            <a:r>
              <a:rPr lang="en-US" sz="5600" b="0" dirty="0"/>
              <a:t>3. Click </a:t>
            </a:r>
            <a:r>
              <a:rPr lang="en-US" sz="5600" dirty="0"/>
              <a:t>Approve</a:t>
            </a:r>
          </a:p>
          <a:p>
            <a:endParaRPr lang="en-US" sz="3200" b="0" dirty="0">
              <a:solidFill>
                <a:srgbClr val="0000FF"/>
              </a:solidFill>
            </a:endParaRPr>
          </a:p>
          <a:p>
            <a:r>
              <a:rPr lang="en-US" sz="5600" b="0" dirty="0">
                <a:solidFill>
                  <a:srgbClr val="0000FF"/>
                </a:solidFill>
              </a:rPr>
              <a:t>Note: You can also click on </a:t>
            </a:r>
            <a:r>
              <a:rPr lang="en-US" sz="5600" dirty="0">
                <a:solidFill>
                  <a:srgbClr val="0000FF"/>
                </a:solidFill>
              </a:rPr>
              <a:t>Pending </a:t>
            </a:r>
            <a:r>
              <a:rPr lang="en-US" sz="5600" b="0" dirty="0">
                <a:solidFill>
                  <a:srgbClr val="0000FF"/>
                </a:solidFill>
              </a:rPr>
              <a:t>next to any transaction to see the account distribution and approve the transaction in a full screen view. </a:t>
            </a:r>
            <a:endParaRPr lang="en-US" sz="5600" dirty="0">
              <a:solidFill>
                <a:srgbClr val="0000FF"/>
              </a:solidFill>
            </a:endParaRPr>
          </a:p>
          <a:p>
            <a:pPr marL="342900" indent="-342900">
              <a:buFontTx/>
              <a:buChar char="-"/>
            </a:pP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8788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620000" y="2819400"/>
            <a:ext cx="304800" cy="369332"/>
          </a:xfrm>
          <a:prstGeom prst="rect">
            <a:avLst/>
          </a:prstGeom>
          <a:noFill/>
        </p:spPr>
        <p:txBody>
          <a:bodyPr wrap="square" rtlCol="0">
            <a:spAutoFit/>
          </a:bodyPr>
          <a:lstStyle/>
          <a:p>
            <a:r>
              <a:rPr lang="en-US" b="1" dirty="0">
                <a:solidFill>
                  <a:srgbClr val="FF0000"/>
                </a:solidFill>
              </a:rPr>
              <a:t>1</a:t>
            </a:r>
          </a:p>
        </p:txBody>
      </p:sp>
      <p:cxnSp>
        <p:nvCxnSpPr>
          <p:cNvPr id="12" name="Straight Arrow Connector 11"/>
          <p:cNvCxnSpPr/>
          <p:nvPr/>
        </p:nvCxnSpPr>
        <p:spPr>
          <a:xfrm>
            <a:off x="457200" y="4094480"/>
            <a:ext cx="9906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1463040" y="3925054"/>
            <a:ext cx="457200" cy="369332"/>
          </a:xfrm>
          <a:prstGeom prst="rect">
            <a:avLst/>
          </a:prstGeom>
          <a:noFill/>
        </p:spPr>
        <p:txBody>
          <a:bodyPr wrap="square" rtlCol="0">
            <a:spAutoFit/>
          </a:bodyPr>
          <a:lstStyle/>
          <a:p>
            <a:r>
              <a:rPr lang="en-US" b="1" dirty="0">
                <a:solidFill>
                  <a:srgbClr val="FF0000"/>
                </a:solidFill>
              </a:rPr>
              <a:t>2</a:t>
            </a:r>
          </a:p>
        </p:txBody>
      </p:sp>
      <p:cxnSp>
        <p:nvCxnSpPr>
          <p:cNvPr id="18" name="Straight Arrow Connector 17"/>
          <p:cNvCxnSpPr/>
          <p:nvPr/>
        </p:nvCxnSpPr>
        <p:spPr>
          <a:xfrm>
            <a:off x="363220" y="4866640"/>
            <a:ext cx="0" cy="3048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213360" y="5171440"/>
            <a:ext cx="381000" cy="381000"/>
          </a:xfrm>
          <a:prstGeom prst="rect">
            <a:avLst/>
          </a:prstGeom>
          <a:noFill/>
        </p:spPr>
        <p:txBody>
          <a:bodyPr wrap="square" rtlCol="0">
            <a:spAutoFit/>
          </a:bodyPr>
          <a:lstStyle/>
          <a:p>
            <a:r>
              <a:rPr lang="en-US" b="1" dirty="0">
                <a:solidFill>
                  <a:srgbClr val="FF0000"/>
                </a:solidFill>
              </a:rPr>
              <a:t>3</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695065"/>
            <a:ext cx="45910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114800" y="3695065"/>
            <a:ext cx="4953000" cy="31629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075680" y="5276532"/>
            <a:ext cx="2844800" cy="1969770"/>
          </a:xfrm>
          <a:prstGeom prst="rect">
            <a:avLst/>
          </a:prstGeom>
          <a:noFill/>
        </p:spPr>
        <p:txBody>
          <a:bodyPr wrap="square" rtlCol="0">
            <a:spAutoFit/>
          </a:bodyPr>
          <a:lstStyle/>
          <a:p>
            <a:r>
              <a:rPr lang="en-US" sz="1400" dirty="0"/>
              <a:t>4. After you have clicked approve, you must select the next approver step.  Select </a:t>
            </a:r>
            <a:r>
              <a:rPr lang="en-US" sz="1400" b="1" dirty="0"/>
              <a:t>No further approval needed</a:t>
            </a:r>
            <a:r>
              <a:rPr lang="en-US" sz="1400" dirty="0"/>
              <a:t> and then click </a:t>
            </a:r>
            <a:r>
              <a:rPr lang="en-US" sz="1400" b="1" dirty="0"/>
              <a:t>Approve</a:t>
            </a:r>
            <a:r>
              <a:rPr lang="en-US" sz="1400" dirty="0"/>
              <a:t>.  Request has been successfully completed will be displayed at the top of the screen.  </a:t>
            </a:r>
          </a:p>
          <a:p>
            <a:endParaRPr lang="en-US" sz="1200" dirty="0"/>
          </a:p>
          <a:p>
            <a:r>
              <a:rPr lang="en-US" sz="1200" dirty="0"/>
              <a:t> </a:t>
            </a:r>
          </a:p>
        </p:txBody>
      </p:sp>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000307"/>
            <a:ext cx="28670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21944" y="4953753"/>
            <a:ext cx="221456" cy="369332"/>
          </a:xfrm>
          <a:prstGeom prst="rect">
            <a:avLst/>
          </a:prstGeom>
          <a:noFill/>
        </p:spPr>
        <p:txBody>
          <a:bodyPr wrap="square" rtlCol="0">
            <a:spAutoFit/>
          </a:bodyPr>
          <a:lstStyle/>
          <a:p>
            <a:r>
              <a:rPr lang="en-US" b="1" dirty="0">
                <a:solidFill>
                  <a:srgbClr val="FF0000"/>
                </a:solidFill>
              </a:rPr>
              <a:t>4</a:t>
            </a:r>
          </a:p>
        </p:txBody>
      </p:sp>
      <p:sp>
        <p:nvSpPr>
          <p:cNvPr id="3" name="Slide Number Placeholder 2"/>
          <p:cNvSpPr>
            <a:spLocks noGrp="1"/>
          </p:cNvSpPr>
          <p:nvPr>
            <p:ph type="sldNum" sz="quarter" idx="12"/>
          </p:nvPr>
        </p:nvSpPr>
        <p:spPr>
          <a:xfrm>
            <a:off x="6934200" y="6492875"/>
            <a:ext cx="2133600" cy="365125"/>
          </a:xfrm>
        </p:spPr>
        <p:txBody>
          <a:bodyPr/>
          <a:lstStyle/>
          <a:p>
            <a:fld id="{027C62A0-397E-4755-B572-51F6FCA7849C}" type="slidenum">
              <a:rPr lang="en-US" smtClean="0"/>
              <a:t>38</a:t>
            </a:fld>
            <a:endParaRPr lang="en-US" dirty="0"/>
          </a:p>
        </p:txBody>
      </p:sp>
    </p:spTree>
    <p:extLst>
      <p:ext uri="{BB962C8B-B14F-4D97-AF65-F5344CB8AC3E}">
        <p14:creationId xmlns:p14="http://schemas.microsoft.com/office/powerpoint/2010/main" val="170980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602162"/>
          </a:xfrm>
          <a:noFill/>
        </p:spPr>
        <p:txBody>
          <a:bodyPr>
            <a:normAutofit/>
          </a:bodyPr>
          <a:lstStyle/>
          <a:p>
            <a:r>
              <a:rPr lang="en-US" u="sng" dirty="0"/>
              <a:t>Approving Manager Transaction Rejection Process</a:t>
            </a:r>
          </a:p>
        </p:txBody>
      </p:sp>
      <p:sp>
        <p:nvSpPr>
          <p:cNvPr id="2" name="Slide Number Placeholder 1"/>
          <p:cNvSpPr>
            <a:spLocks noGrp="1"/>
          </p:cNvSpPr>
          <p:nvPr>
            <p:ph type="sldNum" sz="quarter" idx="12"/>
          </p:nvPr>
        </p:nvSpPr>
        <p:spPr>
          <a:xfrm>
            <a:off x="7010400" y="6477635"/>
            <a:ext cx="2133600" cy="365125"/>
          </a:xfrm>
        </p:spPr>
        <p:txBody>
          <a:bodyPr/>
          <a:lstStyle/>
          <a:p>
            <a:fld id="{027C62A0-397E-4755-B572-51F6FCA7849C}" type="slidenum">
              <a:rPr lang="en-US" smtClean="0"/>
              <a:t>39</a:t>
            </a:fld>
            <a:endParaRPr lang="en-US" dirty="0"/>
          </a:p>
        </p:txBody>
      </p:sp>
    </p:spTree>
    <p:extLst>
      <p:ext uri="{BB962C8B-B14F-4D97-AF65-F5344CB8AC3E}">
        <p14:creationId xmlns:p14="http://schemas.microsoft.com/office/powerpoint/2010/main" val="10652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30762"/>
          </a:xfrm>
        </p:spPr>
        <p:txBody>
          <a:bodyPr/>
          <a:lstStyle/>
          <a:p>
            <a:r>
              <a:rPr lang="en-US" u="sng" dirty="0"/>
              <a:t>Cardholder Registration</a:t>
            </a:r>
            <a:br>
              <a:rPr lang="en-US" u="sng" dirty="0"/>
            </a:br>
            <a:r>
              <a:rPr lang="en-US" u="sng" dirty="0"/>
              <a:t/>
            </a:r>
            <a:br>
              <a:rPr lang="en-US" u="sng" dirty="0"/>
            </a:br>
            <a:r>
              <a:rPr lang="en-US" sz="2000" dirty="0"/>
              <a:t>If you are a cardholder and are your own approving manager, </a:t>
            </a:r>
            <a:br>
              <a:rPr lang="en-US" sz="2000" dirty="0"/>
            </a:br>
            <a:r>
              <a:rPr lang="en-US" sz="2000" dirty="0"/>
              <a:t>do not follow this step.  Follow the steps for the Approving Manger.  </a:t>
            </a:r>
          </a:p>
        </p:txBody>
      </p:sp>
      <p:sp>
        <p:nvSpPr>
          <p:cNvPr id="2" name="Slide Number Placeholder 1"/>
          <p:cNvSpPr>
            <a:spLocks noGrp="1"/>
          </p:cNvSpPr>
          <p:nvPr>
            <p:ph type="sldNum" sz="quarter" idx="12"/>
          </p:nvPr>
        </p:nvSpPr>
        <p:spPr>
          <a:xfrm>
            <a:off x="6979920" y="6492875"/>
            <a:ext cx="2133600" cy="365125"/>
          </a:xfrm>
        </p:spPr>
        <p:txBody>
          <a:bodyPr/>
          <a:lstStyle/>
          <a:p>
            <a:fld id="{027C62A0-397E-4755-B572-51F6FCA7849C}" type="slidenum">
              <a:rPr lang="en-US" smtClean="0"/>
              <a:t>4</a:t>
            </a:fld>
            <a:endParaRPr lang="en-US" dirty="0"/>
          </a:p>
        </p:txBody>
      </p:sp>
    </p:spTree>
    <p:extLst>
      <p:ext uri="{BB962C8B-B14F-4D97-AF65-F5344CB8AC3E}">
        <p14:creationId xmlns:p14="http://schemas.microsoft.com/office/powerpoint/2010/main" val="1809705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685800"/>
          </a:xfrm>
        </p:spPr>
        <p:txBody>
          <a:bodyPr>
            <a:normAutofit/>
          </a:bodyPr>
          <a:lstStyle/>
          <a:p>
            <a:pPr eaLnBrk="1" hangingPunct="1"/>
            <a:r>
              <a:rPr lang="en-US" sz="3200" u="sng" dirty="0"/>
              <a:t>Approving Manager - Reject a Transaction</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181100"/>
            <a:ext cx="7086600" cy="3886200"/>
          </a:xfrm>
        </p:spPr>
      </p:pic>
      <p:sp>
        <p:nvSpPr>
          <p:cNvPr id="15364" name="TextBox 4"/>
          <p:cNvSpPr txBox="1">
            <a:spLocks noChangeArrowheads="1"/>
          </p:cNvSpPr>
          <p:nvPr/>
        </p:nvSpPr>
        <p:spPr bwMode="auto">
          <a:xfrm>
            <a:off x="1066800" y="5257800"/>
            <a:ext cx="723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To reject a transaction: </a:t>
            </a:r>
          </a:p>
          <a:p>
            <a:pPr eaLnBrk="1" hangingPunct="1"/>
            <a:r>
              <a:rPr lang="en-US" b="1" dirty="0">
                <a:latin typeface="Calibri" pitchFamily="34" charset="0"/>
              </a:rPr>
              <a:t>1. </a:t>
            </a:r>
            <a:r>
              <a:rPr lang="en-US" dirty="0">
                <a:latin typeface="Calibri" pitchFamily="34" charset="0"/>
              </a:rPr>
              <a:t>Select the check box in the </a:t>
            </a:r>
            <a:r>
              <a:rPr lang="en-US" b="1" i="1" dirty="0">
                <a:latin typeface="Calibri" pitchFamily="34" charset="0"/>
              </a:rPr>
              <a:t>Select</a:t>
            </a:r>
            <a:r>
              <a:rPr lang="en-US" i="1" dirty="0">
                <a:latin typeface="Calibri" pitchFamily="34" charset="0"/>
              </a:rPr>
              <a:t> </a:t>
            </a:r>
            <a:r>
              <a:rPr lang="en-US" dirty="0">
                <a:latin typeface="Calibri" pitchFamily="34" charset="0"/>
              </a:rPr>
              <a:t>column for the transaction you want to reject</a:t>
            </a:r>
            <a:r>
              <a:rPr lang="en-US" b="1" dirty="0">
                <a:latin typeface="Calibri" pitchFamily="34" charset="0"/>
              </a:rPr>
              <a:t>. </a:t>
            </a:r>
          </a:p>
          <a:p>
            <a:pPr eaLnBrk="1" hangingPunct="1"/>
            <a:r>
              <a:rPr lang="en-US" b="1" dirty="0">
                <a:latin typeface="Calibri" pitchFamily="34" charset="0"/>
              </a:rPr>
              <a:t>2. </a:t>
            </a:r>
            <a:r>
              <a:rPr lang="en-US" dirty="0">
                <a:latin typeface="Calibri" pitchFamily="34" charset="0"/>
              </a:rPr>
              <a:t>Click the </a:t>
            </a:r>
            <a:r>
              <a:rPr lang="en-US" b="1" dirty="0">
                <a:latin typeface="Calibri" pitchFamily="34" charset="0"/>
              </a:rPr>
              <a:t>Reject</a:t>
            </a:r>
            <a:r>
              <a:rPr lang="en-US" dirty="0">
                <a:latin typeface="Calibri" pitchFamily="34" charset="0"/>
              </a:rPr>
              <a:t> button. The </a:t>
            </a:r>
            <a:r>
              <a:rPr lang="en-US" i="1" dirty="0">
                <a:latin typeface="Calibri" pitchFamily="34" charset="0"/>
              </a:rPr>
              <a:t>Transaction Management: Reject Transaction(s) </a:t>
            </a:r>
            <a:r>
              <a:rPr lang="en-US" dirty="0">
                <a:latin typeface="Calibri" pitchFamily="34" charset="0"/>
              </a:rPr>
              <a:t>screen displays. </a:t>
            </a:r>
          </a:p>
        </p:txBody>
      </p:sp>
      <p:sp>
        <p:nvSpPr>
          <p:cNvPr id="15365" name="TextBox 6"/>
          <p:cNvSpPr txBox="1">
            <a:spLocks noChangeArrowheads="1"/>
          </p:cNvSpPr>
          <p:nvPr/>
        </p:nvSpPr>
        <p:spPr bwMode="auto">
          <a:xfrm>
            <a:off x="5105400" y="1905000"/>
            <a:ext cx="3733800" cy="169277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solidFill>
                  <a:srgbClr val="0000FF"/>
                </a:solidFill>
                <a:latin typeface="Calibri" pitchFamily="34" charset="0"/>
              </a:rPr>
              <a:t>Note: </a:t>
            </a:r>
          </a:p>
          <a:p>
            <a:pPr eaLnBrk="1" hangingPunct="1"/>
            <a:r>
              <a:rPr lang="en-US" sz="1600" dirty="0">
                <a:solidFill>
                  <a:srgbClr val="0000FF"/>
                </a:solidFill>
                <a:latin typeface="Calibri" pitchFamily="34" charset="0"/>
              </a:rPr>
              <a:t>You can reject a  group of transactions, but it must be for the same reason.</a:t>
            </a:r>
          </a:p>
          <a:p>
            <a:pPr eaLnBrk="1" hangingPunct="1"/>
            <a:endParaRPr lang="en-US" sz="800" dirty="0">
              <a:solidFill>
                <a:srgbClr val="0000FF"/>
              </a:solidFill>
              <a:latin typeface="Calibri" pitchFamily="34" charset="0"/>
            </a:endParaRPr>
          </a:p>
          <a:p>
            <a:pPr eaLnBrk="1" hangingPunct="1"/>
            <a:r>
              <a:rPr lang="en-US" sz="1600" dirty="0">
                <a:solidFill>
                  <a:srgbClr val="0000FF"/>
                </a:solidFill>
                <a:latin typeface="Calibri" pitchFamily="34" charset="0"/>
              </a:rPr>
              <a:t>As the Approving Manager, you have the ability to override an account distribution and not reject the transaction.</a:t>
            </a:r>
          </a:p>
        </p:txBody>
      </p:sp>
      <p:cxnSp>
        <p:nvCxnSpPr>
          <p:cNvPr id="9" name="Straight Arrow Connector 8"/>
          <p:cNvCxnSpPr/>
          <p:nvPr/>
        </p:nvCxnSpPr>
        <p:spPr>
          <a:xfrm rot="10800000" flipV="1">
            <a:off x="1447800" y="3331071"/>
            <a:ext cx="12954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34920" y="3069461"/>
            <a:ext cx="6858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1</a:t>
            </a:r>
          </a:p>
        </p:txBody>
      </p:sp>
      <p:cxnSp>
        <p:nvCxnSpPr>
          <p:cNvPr id="12" name="Straight Arrow Connector 11"/>
          <p:cNvCxnSpPr/>
          <p:nvPr/>
        </p:nvCxnSpPr>
        <p:spPr>
          <a:xfrm flipH="1">
            <a:off x="2090420" y="4876800"/>
            <a:ext cx="6096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88260" y="4615190"/>
            <a:ext cx="5334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2</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40</a:t>
            </a:fld>
            <a:endParaRPr lang="en-US" dirty="0"/>
          </a:p>
        </p:txBody>
      </p:sp>
    </p:spTree>
    <p:extLst>
      <p:ext uri="{BB962C8B-B14F-4D97-AF65-F5344CB8AC3E}">
        <p14:creationId xmlns:p14="http://schemas.microsoft.com/office/powerpoint/2010/main" val="1603312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304800"/>
          </a:xfrm>
        </p:spPr>
        <p:txBody>
          <a:bodyPr>
            <a:noAutofit/>
          </a:bodyPr>
          <a:lstStyle/>
          <a:p>
            <a:r>
              <a:rPr lang="en-US" sz="3200" u="sng" dirty="0"/>
              <a:t>Approving Manager - Reject a Transaction</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7840" y="558800"/>
            <a:ext cx="3810000" cy="3657600"/>
          </a:xfrm>
        </p:spPr>
      </p:pic>
      <p:sp>
        <p:nvSpPr>
          <p:cNvPr id="16388" name="TextBox 4"/>
          <p:cNvSpPr txBox="1">
            <a:spLocks noChangeArrowheads="1"/>
          </p:cNvSpPr>
          <p:nvPr/>
        </p:nvSpPr>
        <p:spPr bwMode="auto">
          <a:xfrm>
            <a:off x="533400" y="4191000"/>
            <a:ext cx="3962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latin typeface="Calibri" pitchFamily="34" charset="0"/>
              </a:rPr>
              <a:t>3. Select the appropriate </a:t>
            </a:r>
            <a:r>
              <a:rPr lang="en-US" sz="1400" b="1" dirty="0">
                <a:latin typeface="Calibri" pitchFamily="34" charset="0"/>
              </a:rPr>
              <a:t>Rejection Reason </a:t>
            </a:r>
            <a:r>
              <a:rPr lang="en-US" sz="1400" dirty="0">
                <a:latin typeface="Calibri" pitchFamily="34" charset="0"/>
              </a:rPr>
              <a:t>check box(es). </a:t>
            </a:r>
          </a:p>
          <a:p>
            <a:pPr eaLnBrk="1" hangingPunct="1"/>
            <a:r>
              <a:rPr lang="en-US" sz="1400" dirty="0">
                <a:latin typeface="Calibri" pitchFamily="34" charset="0"/>
              </a:rPr>
              <a:t>4. If you selected the </a:t>
            </a:r>
            <a:r>
              <a:rPr lang="en-US" sz="1400" b="1" dirty="0">
                <a:latin typeface="Calibri" pitchFamily="34" charset="0"/>
              </a:rPr>
              <a:t>Other</a:t>
            </a:r>
            <a:r>
              <a:rPr lang="en-US" sz="1400" dirty="0">
                <a:latin typeface="Calibri" pitchFamily="34" charset="0"/>
              </a:rPr>
              <a:t> check box, then type comments. </a:t>
            </a:r>
          </a:p>
          <a:p>
            <a:pPr eaLnBrk="1" hangingPunct="1"/>
            <a:r>
              <a:rPr lang="en-US" sz="1400" dirty="0">
                <a:solidFill>
                  <a:srgbClr val="0000FF"/>
                </a:solidFill>
                <a:latin typeface="Calibri" pitchFamily="34" charset="0"/>
              </a:rPr>
              <a:t>Note: If you select the Other check box, then you must type comments. You can also select more than one reject reason. Add comments to any rejection by selecting </a:t>
            </a:r>
            <a:r>
              <a:rPr lang="en-US" sz="1400" b="1" dirty="0">
                <a:solidFill>
                  <a:srgbClr val="0000FF"/>
                </a:solidFill>
                <a:latin typeface="Calibri" pitchFamily="34" charset="0"/>
              </a:rPr>
              <a:t>Other</a:t>
            </a:r>
            <a:r>
              <a:rPr lang="en-US" sz="1400" dirty="0">
                <a:solidFill>
                  <a:srgbClr val="0000FF"/>
                </a:solidFill>
                <a:latin typeface="Calibri" pitchFamily="34" charset="0"/>
              </a:rPr>
              <a:t> as well and typing comments. </a:t>
            </a:r>
          </a:p>
          <a:p>
            <a:pPr eaLnBrk="1" hangingPunct="1"/>
            <a:r>
              <a:rPr lang="en-US" sz="1400" dirty="0">
                <a:latin typeface="Calibri" pitchFamily="34" charset="0"/>
              </a:rPr>
              <a:t>5. Select the </a:t>
            </a:r>
            <a:r>
              <a:rPr lang="en-US" sz="1400" b="1" dirty="0">
                <a:latin typeface="Calibri" pitchFamily="34" charset="0"/>
              </a:rPr>
              <a:t>Reject each transaction to its cardholder account </a:t>
            </a:r>
            <a:r>
              <a:rPr lang="en-US" sz="1400" dirty="0">
                <a:latin typeface="Calibri" pitchFamily="34" charset="0"/>
              </a:rPr>
              <a:t>option. </a:t>
            </a:r>
            <a:r>
              <a:rPr lang="en-US" sz="1400" b="1" dirty="0">
                <a:latin typeface="Calibri" pitchFamily="34" charset="0"/>
              </a:rPr>
              <a:t> </a:t>
            </a:r>
            <a:endParaRPr lang="en-US" sz="1400" dirty="0">
              <a:latin typeface="Calibri" pitchFamily="34" charset="0"/>
            </a:endParaRPr>
          </a:p>
        </p:txBody>
      </p:sp>
      <p:cxnSp>
        <p:nvCxnSpPr>
          <p:cNvPr id="7" name="Straight Arrow Connector 6"/>
          <p:cNvCxnSpPr/>
          <p:nvPr/>
        </p:nvCxnSpPr>
        <p:spPr>
          <a:xfrm>
            <a:off x="325120" y="1590020"/>
            <a:ext cx="152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328410"/>
            <a:ext cx="49530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3</a:t>
            </a:r>
          </a:p>
        </p:txBody>
      </p:sp>
      <p:cxnSp>
        <p:nvCxnSpPr>
          <p:cNvPr id="10" name="Straight Arrow Connector 9"/>
          <p:cNvCxnSpPr/>
          <p:nvPr/>
        </p:nvCxnSpPr>
        <p:spPr>
          <a:xfrm>
            <a:off x="391160" y="2882890"/>
            <a:ext cx="14224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4140" y="2590800"/>
            <a:ext cx="28702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4</a:t>
            </a:r>
          </a:p>
        </p:txBody>
      </p:sp>
      <p:cxnSp>
        <p:nvCxnSpPr>
          <p:cNvPr id="13" name="Straight Arrow Connector 12"/>
          <p:cNvCxnSpPr/>
          <p:nvPr/>
        </p:nvCxnSpPr>
        <p:spPr>
          <a:xfrm>
            <a:off x="325120" y="3302575"/>
            <a:ext cx="175895"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7940" y="3040965"/>
            <a:ext cx="419099"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5</a:t>
            </a:r>
          </a:p>
        </p:txBody>
      </p:sp>
      <p:sp>
        <p:nvSpPr>
          <p:cNvPr id="2" name="Slide Number Placeholder 1"/>
          <p:cNvSpPr>
            <a:spLocks noGrp="1"/>
          </p:cNvSpPr>
          <p:nvPr>
            <p:ph type="sldNum" sz="quarter" idx="12"/>
          </p:nvPr>
        </p:nvSpPr>
        <p:spPr>
          <a:xfrm>
            <a:off x="7010400" y="6437769"/>
            <a:ext cx="2133600" cy="365125"/>
          </a:xfrm>
        </p:spPr>
        <p:txBody>
          <a:bodyPr/>
          <a:lstStyle/>
          <a:p>
            <a:fld id="{027C62A0-397E-4755-B572-51F6FCA7849C}" type="slidenum">
              <a:rPr lang="en-US" smtClean="0"/>
              <a:t>41</a:t>
            </a:fld>
            <a:endParaRPr lang="en-US"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91100" y="3564185"/>
            <a:ext cx="3886200" cy="3271520"/>
          </a:xfrm>
          <a:prstGeom prst="rect">
            <a:avLst/>
          </a:prstGeom>
        </p:spPr>
      </p:pic>
      <p:sp>
        <p:nvSpPr>
          <p:cNvPr id="20" name="TextBox 19"/>
          <p:cNvSpPr txBox="1"/>
          <p:nvPr/>
        </p:nvSpPr>
        <p:spPr>
          <a:xfrm>
            <a:off x="4991100" y="743903"/>
            <a:ext cx="3886200" cy="3816429"/>
          </a:xfrm>
          <a:prstGeom prst="rect">
            <a:avLst/>
          </a:prstGeom>
          <a:noFill/>
        </p:spPr>
        <p:txBody>
          <a:bodyPr wrap="square" rtlCol="0">
            <a:spAutoFit/>
          </a:bodyPr>
          <a:lstStyle/>
          <a:p>
            <a:r>
              <a:rPr lang="en-US" sz="1600" dirty="0">
                <a:latin typeface="Calibri" pitchFamily="34" charset="0"/>
              </a:rPr>
              <a:t>6. Select the </a:t>
            </a:r>
            <a:r>
              <a:rPr lang="en-US" sz="1600" b="1" dirty="0">
                <a:latin typeface="Calibri" pitchFamily="34" charset="0"/>
              </a:rPr>
              <a:t>Reject each transaction to its cardholder account </a:t>
            </a:r>
            <a:r>
              <a:rPr lang="en-US" sz="1600" dirty="0">
                <a:latin typeface="Calibri" pitchFamily="34" charset="0"/>
              </a:rPr>
              <a:t>radio button</a:t>
            </a:r>
          </a:p>
          <a:p>
            <a:r>
              <a:rPr lang="en-US" sz="1600" dirty="0">
                <a:latin typeface="Calibri" pitchFamily="34" charset="0"/>
              </a:rPr>
              <a:t>7. Click the </a:t>
            </a:r>
            <a:r>
              <a:rPr lang="en-US" sz="1600" b="1" dirty="0">
                <a:latin typeface="Calibri" pitchFamily="34" charset="0"/>
              </a:rPr>
              <a:t>Reject</a:t>
            </a:r>
            <a:r>
              <a:rPr lang="en-US" sz="1600" dirty="0">
                <a:latin typeface="Calibri" pitchFamily="34" charset="0"/>
              </a:rPr>
              <a:t> button. The </a:t>
            </a:r>
            <a:r>
              <a:rPr lang="en-US" sz="1600" i="1" dirty="0">
                <a:latin typeface="Calibri" pitchFamily="34" charset="0"/>
              </a:rPr>
              <a:t>Transaction Management: Manager Approval Queue </a:t>
            </a:r>
            <a:r>
              <a:rPr lang="en-US" sz="1600" dirty="0">
                <a:latin typeface="Calibri" pitchFamily="34" charset="0"/>
              </a:rPr>
              <a:t>screen will display a confirmation message and the transaction will no longer be in your approval queue. </a:t>
            </a:r>
          </a:p>
          <a:p>
            <a:endParaRPr lang="en-US" sz="800" dirty="0">
              <a:latin typeface="Calibri" pitchFamily="34" charset="0"/>
            </a:endParaRPr>
          </a:p>
          <a:p>
            <a:pPr algn="ctr"/>
            <a:r>
              <a:rPr lang="en-US" sz="1600" b="1" dirty="0">
                <a:solidFill>
                  <a:srgbClr val="FF0000"/>
                </a:solidFill>
                <a:latin typeface="Calibri" pitchFamily="34" charset="0"/>
              </a:rPr>
              <a:t>Please notify the Cardholder when you have rejected one of their transactions.  The system does not send a notification to the Cardholder.   </a:t>
            </a:r>
          </a:p>
          <a:p>
            <a:endParaRPr lang="en-US" sz="1600" dirty="0">
              <a:latin typeface="Calibri" pitchFamily="34" charset="0"/>
            </a:endParaRPr>
          </a:p>
          <a:p>
            <a:r>
              <a:rPr lang="en-US" sz="1600" dirty="0">
                <a:latin typeface="Calibri" pitchFamily="34" charset="0"/>
              </a:rPr>
              <a:t> </a:t>
            </a:r>
          </a:p>
          <a:p>
            <a:endParaRPr lang="en-US" dirty="0"/>
          </a:p>
        </p:txBody>
      </p:sp>
      <p:sp>
        <p:nvSpPr>
          <p:cNvPr id="21" name="TextBox 20"/>
          <p:cNvSpPr txBox="1"/>
          <p:nvPr/>
        </p:nvSpPr>
        <p:spPr>
          <a:xfrm>
            <a:off x="7734300" y="4632960"/>
            <a:ext cx="533400" cy="369332"/>
          </a:xfrm>
          <a:prstGeom prst="rect">
            <a:avLst/>
          </a:prstGeom>
          <a:noFill/>
        </p:spPr>
        <p:txBody>
          <a:bodyPr wrap="square" rtlCol="0">
            <a:spAutoFit/>
          </a:bodyPr>
          <a:lstStyle/>
          <a:p>
            <a:r>
              <a:rPr lang="en-US" dirty="0">
                <a:solidFill>
                  <a:srgbClr val="FF0000"/>
                </a:solidFill>
              </a:rPr>
              <a:t>  6</a:t>
            </a:r>
          </a:p>
        </p:txBody>
      </p:sp>
      <p:sp>
        <p:nvSpPr>
          <p:cNvPr id="22" name="TextBox 21"/>
          <p:cNvSpPr txBox="1"/>
          <p:nvPr/>
        </p:nvSpPr>
        <p:spPr>
          <a:xfrm>
            <a:off x="4345940" y="6153395"/>
            <a:ext cx="304800" cy="369332"/>
          </a:xfrm>
          <a:prstGeom prst="rect">
            <a:avLst/>
          </a:prstGeom>
          <a:noFill/>
        </p:spPr>
        <p:txBody>
          <a:bodyPr wrap="square" rtlCol="0">
            <a:spAutoFit/>
          </a:bodyPr>
          <a:lstStyle/>
          <a:p>
            <a:r>
              <a:rPr lang="en-US" dirty="0">
                <a:solidFill>
                  <a:srgbClr val="FF0000"/>
                </a:solidFill>
              </a:rPr>
              <a:t>7</a:t>
            </a:r>
          </a:p>
        </p:txBody>
      </p:sp>
      <p:cxnSp>
        <p:nvCxnSpPr>
          <p:cNvPr id="4" name="Straight Arrow Connector 3"/>
          <p:cNvCxnSpPr>
            <a:stCxn id="22" idx="3"/>
          </p:cNvCxnSpPr>
          <p:nvPr/>
        </p:nvCxnSpPr>
        <p:spPr>
          <a:xfrm>
            <a:off x="4650740" y="6338061"/>
            <a:ext cx="34036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cxnSp>
        <p:nvCxnSpPr>
          <p:cNvPr id="24" name="Straight Arrow Connector 23"/>
          <p:cNvCxnSpPr/>
          <p:nvPr/>
        </p:nvCxnSpPr>
        <p:spPr>
          <a:xfrm flipH="1">
            <a:off x="7467600" y="4809252"/>
            <a:ext cx="381000" cy="0"/>
          </a:xfrm>
          <a:prstGeom prst="straightConnector1">
            <a:avLst/>
          </a:prstGeom>
          <a:ln>
            <a:solidFill>
              <a:srgbClr val="FF0000"/>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13407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772400" cy="762000"/>
          </a:xfrm>
        </p:spPr>
        <p:txBody>
          <a:bodyPr>
            <a:normAutofit fontScale="90000"/>
          </a:bodyPr>
          <a:lstStyle/>
          <a:p>
            <a:r>
              <a:rPr lang="en-US" sz="4000" u="sng" dirty="0"/>
              <a:t>Cardholder - Manage a Rejected Transaction</a:t>
            </a:r>
          </a:p>
        </p:txBody>
      </p:sp>
      <p:sp>
        <p:nvSpPr>
          <p:cNvPr id="5" name="Subtitle 4"/>
          <p:cNvSpPr>
            <a:spLocks noGrp="1"/>
          </p:cNvSpPr>
          <p:nvPr>
            <p:ph type="subTitle" idx="1"/>
          </p:nvPr>
        </p:nvSpPr>
        <p:spPr>
          <a:xfrm>
            <a:off x="1371600" y="1600200"/>
            <a:ext cx="6400800" cy="4495800"/>
          </a:xfrm>
        </p:spPr>
        <p:txBody>
          <a:bodyPr>
            <a:normAutofit fontScale="92500" lnSpcReduction="20000"/>
          </a:bodyPr>
          <a:lstStyle/>
          <a:p>
            <a:r>
              <a:rPr lang="en-US" dirty="0">
                <a:solidFill>
                  <a:schemeClr val="tx1"/>
                </a:solidFill>
              </a:rPr>
              <a:t>Your approving manager you forward a transaction to may reject a transaction. When an approving manager rejects a transaction, the system requires the rejecting approving manager to provide a reason and/or comments, so you know how to modify the transaction to make it acceptable. After you modify the transaction,</a:t>
            </a:r>
            <a:r>
              <a:rPr lang="en-US" i="1" dirty="0">
                <a:solidFill>
                  <a:schemeClr val="tx1"/>
                </a:solidFill>
              </a:rPr>
              <a:t> </a:t>
            </a:r>
            <a:r>
              <a:rPr lang="en-US" dirty="0">
                <a:solidFill>
                  <a:schemeClr val="tx1"/>
                </a:solidFill>
              </a:rPr>
              <a:t>you can re-approve and forward the transaction back to your Approving Manager. </a:t>
            </a:r>
          </a:p>
          <a:p>
            <a:endParaRPr lang="en-US" dirty="0"/>
          </a:p>
        </p:txBody>
      </p:sp>
      <p:sp>
        <p:nvSpPr>
          <p:cNvPr id="2" name="Slide Number Placeholder 1"/>
          <p:cNvSpPr>
            <a:spLocks noGrp="1"/>
          </p:cNvSpPr>
          <p:nvPr>
            <p:ph type="sldNum" sz="quarter" idx="12"/>
          </p:nvPr>
        </p:nvSpPr>
        <p:spPr>
          <a:xfrm>
            <a:off x="7025640" y="6492875"/>
            <a:ext cx="2133600" cy="365125"/>
          </a:xfrm>
        </p:spPr>
        <p:txBody>
          <a:bodyPr/>
          <a:lstStyle/>
          <a:p>
            <a:fld id="{027C62A0-397E-4755-B572-51F6FCA7849C}" type="slidenum">
              <a:rPr lang="en-US" smtClean="0"/>
              <a:t>42</a:t>
            </a:fld>
            <a:endParaRPr lang="en-US" dirty="0"/>
          </a:p>
        </p:txBody>
      </p:sp>
    </p:spTree>
    <p:extLst>
      <p:ext uri="{BB962C8B-B14F-4D97-AF65-F5344CB8AC3E}">
        <p14:creationId xmlns:p14="http://schemas.microsoft.com/office/powerpoint/2010/main" val="79101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u="sng" dirty="0"/>
              <a:t>Cardholder Rejected Transactions</a:t>
            </a:r>
          </a:p>
        </p:txBody>
      </p:sp>
      <p:sp>
        <p:nvSpPr>
          <p:cNvPr id="4" name="Text Placeholder 3"/>
          <p:cNvSpPr>
            <a:spLocks noGrp="1"/>
          </p:cNvSpPr>
          <p:nvPr>
            <p:ph type="body" idx="1"/>
          </p:nvPr>
        </p:nvSpPr>
        <p:spPr>
          <a:xfrm>
            <a:off x="228600" y="990600"/>
            <a:ext cx="4040188" cy="639762"/>
          </a:xfrm>
        </p:spPr>
        <p:txBody>
          <a:bodyPr>
            <a:normAutofit fontScale="77500" lnSpcReduction="20000"/>
          </a:bodyPr>
          <a:lstStyle/>
          <a:p>
            <a:pPr marL="457200" indent="-457200">
              <a:buAutoNum type="arabicPeriod"/>
            </a:pPr>
            <a:r>
              <a:rPr lang="en-US" b="0" dirty="0"/>
              <a:t>Select</a:t>
            </a:r>
            <a:r>
              <a:rPr lang="en-US" dirty="0"/>
              <a:t> Transaction Management</a:t>
            </a:r>
          </a:p>
          <a:p>
            <a:pPr marL="457200" indent="-457200">
              <a:buAutoNum type="arabicPeriod"/>
            </a:pPr>
            <a:r>
              <a:rPr lang="en-US" b="0" dirty="0"/>
              <a:t>Click</a:t>
            </a:r>
            <a:r>
              <a:rPr lang="en-US" dirty="0"/>
              <a:t> Transactions List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114799"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67300"/>
            <a:ext cx="4191000" cy="1273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572000" y="1447800"/>
            <a:ext cx="0" cy="510540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2" name="Slide Number Placeholder 1"/>
          <p:cNvSpPr>
            <a:spLocks noGrp="1"/>
          </p:cNvSpPr>
          <p:nvPr>
            <p:ph type="sldNum" sz="quarter" idx="12"/>
          </p:nvPr>
        </p:nvSpPr>
        <p:spPr>
          <a:xfrm>
            <a:off x="6985000" y="6484040"/>
            <a:ext cx="2133600" cy="365125"/>
          </a:xfrm>
        </p:spPr>
        <p:txBody>
          <a:bodyPr/>
          <a:lstStyle/>
          <a:p>
            <a:fld id="{027C62A0-397E-4755-B572-51F6FCA7849C}" type="slidenum">
              <a:rPr lang="en-US" smtClean="0"/>
              <a:t>43</a:t>
            </a:fld>
            <a:endParaRPr lang="en-US"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135" y="2133600"/>
            <a:ext cx="412606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599" y="4582160"/>
            <a:ext cx="4191000" cy="381000"/>
          </a:xfrm>
          <a:prstGeom prst="rect">
            <a:avLst/>
          </a:prstGeom>
          <a:noFill/>
        </p:spPr>
        <p:txBody>
          <a:bodyPr wrap="square" rtlCol="0">
            <a:spAutoFit/>
          </a:bodyPr>
          <a:lstStyle/>
          <a:p>
            <a:pPr algn="r"/>
            <a:r>
              <a:rPr lang="en-US" dirty="0"/>
              <a:t>Click on the </a:t>
            </a:r>
            <a:r>
              <a:rPr lang="en-US" b="1" dirty="0"/>
              <a:t>Rejected transaction.</a:t>
            </a:r>
            <a:endParaRPr lang="en-US" dirty="0"/>
          </a:p>
        </p:txBody>
      </p:sp>
      <p:sp>
        <p:nvSpPr>
          <p:cNvPr id="8" name="TextBox 7"/>
          <p:cNvSpPr txBox="1"/>
          <p:nvPr/>
        </p:nvSpPr>
        <p:spPr>
          <a:xfrm>
            <a:off x="5029200" y="1066800"/>
            <a:ext cx="3810000" cy="1323439"/>
          </a:xfrm>
          <a:prstGeom prst="rect">
            <a:avLst/>
          </a:prstGeom>
          <a:noFill/>
        </p:spPr>
        <p:txBody>
          <a:bodyPr wrap="square" rtlCol="0">
            <a:spAutoFit/>
          </a:bodyPr>
          <a:lstStyle/>
          <a:p>
            <a:pPr marL="171450" indent="-171450">
              <a:buFont typeface="Arial" pitchFamily="34" charset="0"/>
              <a:buChar char="•"/>
            </a:pPr>
            <a:r>
              <a:rPr lang="en-US" sz="1600" dirty="0"/>
              <a:t>The rejected transaction information will be listed under </a:t>
            </a:r>
            <a:r>
              <a:rPr lang="en-US" sz="1600" b="1" dirty="0"/>
              <a:t>Approval Actions</a:t>
            </a:r>
            <a:r>
              <a:rPr lang="en-US" sz="1600" dirty="0"/>
              <a:t>.</a:t>
            </a:r>
          </a:p>
          <a:p>
            <a:pPr marL="171450" indent="-171450">
              <a:buFont typeface="Arial" pitchFamily="34" charset="0"/>
              <a:buChar char="•"/>
            </a:pPr>
            <a:r>
              <a:rPr lang="en-US" sz="1600" dirty="0"/>
              <a:t>Use the </a:t>
            </a:r>
            <a:r>
              <a:rPr lang="en-US" sz="1600" b="1" dirty="0"/>
              <a:t>Key for Rejected Reasons</a:t>
            </a:r>
            <a:r>
              <a:rPr lang="en-US" sz="1600" dirty="0"/>
              <a:t> to find the reason the transaction was rejected.</a:t>
            </a:r>
          </a:p>
          <a:p>
            <a:endParaRPr lang="en-US" sz="1600" dirty="0"/>
          </a:p>
        </p:txBody>
      </p:sp>
    </p:spTree>
    <p:extLst>
      <p:ext uri="{BB962C8B-B14F-4D97-AF65-F5344CB8AC3E}">
        <p14:creationId xmlns:p14="http://schemas.microsoft.com/office/powerpoint/2010/main" val="3206732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u="sng" dirty="0"/>
              <a:t>Cardholder Rejected Transactions</a:t>
            </a:r>
            <a:endParaRPr lang="en-US" dirty="0"/>
          </a:p>
        </p:txBody>
      </p:sp>
      <p:sp>
        <p:nvSpPr>
          <p:cNvPr id="3" name="Content Placeholder 2"/>
          <p:cNvSpPr>
            <a:spLocks noGrp="1"/>
          </p:cNvSpPr>
          <p:nvPr>
            <p:ph sz="half" idx="1"/>
          </p:nvPr>
        </p:nvSpPr>
        <p:spPr>
          <a:xfrm>
            <a:off x="457200" y="4495800"/>
            <a:ext cx="8153400" cy="1668463"/>
          </a:xfrm>
        </p:spPr>
        <p:txBody>
          <a:bodyPr>
            <a:normAutofit fontScale="77500" lnSpcReduction="20000"/>
          </a:bodyPr>
          <a:lstStyle/>
          <a:p>
            <a:r>
              <a:rPr lang="en-US" dirty="0"/>
              <a:t>Correct the information based on the rejected transaction reason. </a:t>
            </a:r>
          </a:p>
          <a:p>
            <a:r>
              <a:rPr lang="en-US" dirty="0"/>
              <a:t>Click </a:t>
            </a:r>
            <a:r>
              <a:rPr lang="en-US" b="1" dirty="0"/>
              <a:t>Save Allocation</a:t>
            </a:r>
            <a:r>
              <a:rPr lang="en-US" dirty="0"/>
              <a:t>.                                   will be displayed above the transaction. </a:t>
            </a:r>
          </a:p>
          <a:p>
            <a:r>
              <a:rPr lang="en-US" dirty="0"/>
              <a:t>Click </a:t>
            </a:r>
            <a:r>
              <a:rPr lang="en-US" b="1" dirty="0"/>
              <a:t>Back to Transaction List.  </a:t>
            </a:r>
            <a:r>
              <a:rPr lang="en-US" dirty="0"/>
              <a:t>You can now send the rejected transaction back to your Approving Manager for approval.</a:t>
            </a:r>
            <a:endParaRPr lang="en-US"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5" y="1219200"/>
            <a:ext cx="8915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97950"/>
            <a:ext cx="2103437"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7010400" y="6492875"/>
            <a:ext cx="2133600" cy="365125"/>
          </a:xfrm>
        </p:spPr>
        <p:txBody>
          <a:bodyPr/>
          <a:lstStyle/>
          <a:p>
            <a:fld id="{027C62A0-397E-4755-B572-51F6FCA7849C}" type="slidenum">
              <a:rPr lang="en-US" smtClean="0"/>
              <a:t>44</a:t>
            </a:fld>
            <a:endParaRPr lang="en-US" dirty="0"/>
          </a:p>
        </p:txBody>
      </p:sp>
    </p:spTree>
    <p:extLst>
      <p:ext uri="{BB962C8B-B14F-4D97-AF65-F5344CB8AC3E}">
        <p14:creationId xmlns:p14="http://schemas.microsoft.com/office/powerpoint/2010/main" val="3582764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u="sng" dirty="0"/>
              <a:t>Disputing A Transaction</a:t>
            </a:r>
          </a:p>
        </p:txBody>
      </p:sp>
      <p:sp>
        <p:nvSpPr>
          <p:cNvPr id="5" name="Content Placeholder 4"/>
          <p:cNvSpPr>
            <a:spLocks noGrp="1"/>
          </p:cNvSpPr>
          <p:nvPr>
            <p:ph idx="1"/>
          </p:nvPr>
        </p:nvSpPr>
        <p:spPr/>
        <p:txBody>
          <a:bodyPr/>
          <a:lstStyle/>
          <a:p>
            <a:pPr marL="0" indent="0" algn="ctr">
              <a:buNone/>
            </a:pPr>
            <a:r>
              <a:rPr lang="en-US" dirty="0"/>
              <a:t>You can use Access Online to dispute a transaction, including selecting a reason for the dispute. In addition, you can use the system to request a copy of the sales draft to get more information about the disputed transaction. You can also cancel a disputed transaction as long as the disputed transaction is unresolved. </a:t>
            </a:r>
          </a:p>
          <a:p>
            <a:pPr marL="0" indent="0" algn="ctr">
              <a:buNone/>
            </a:pPr>
            <a:endParaRPr lang="en-US" dirty="0"/>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45</a:t>
            </a:fld>
            <a:endParaRPr lang="en-US" dirty="0"/>
          </a:p>
        </p:txBody>
      </p:sp>
    </p:spTree>
    <p:extLst>
      <p:ext uri="{BB962C8B-B14F-4D97-AF65-F5344CB8AC3E}">
        <p14:creationId xmlns:p14="http://schemas.microsoft.com/office/powerpoint/2010/main" val="2020866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609600"/>
          </a:xfrm>
        </p:spPr>
        <p:txBody>
          <a:bodyPr>
            <a:normAutofit/>
          </a:bodyPr>
          <a:lstStyle/>
          <a:p>
            <a:pPr eaLnBrk="1" hangingPunct="1"/>
            <a:r>
              <a:rPr lang="en-US" sz="3200" u="sng" dirty="0"/>
              <a:t>Disputing A Transaction</a:t>
            </a:r>
          </a:p>
        </p:txBody>
      </p:sp>
      <p:pic>
        <p:nvPicPr>
          <p:cNvPr id="3379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2971800"/>
          </a:xfrm>
        </p:spPr>
      </p:pic>
      <p:sp>
        <p:nvSpPr>
          <p:cNvPr id="6" name="TextBox 5"/>
          <p:cNvSpPr txBox="1"/>
          <p:nvPr/>
        </p:nvSpPr>
        <p:spPr>
          <a:xfrm>
            <a:off x="609600" y="3810000"/>
            <a:ext cx="7620000" cy="923330"/>
          </a:xfrm>
          <a:prstGeom prst="rect">
            <a:avLst/>
          </a:prstGeom>
          <a:noFill/>
        </p:spPr>
        <p:txBody>
          <a:bodyPr>
            <a:spAutoFit/>
          </a:bodyPr>
          <a:lstStyle/>
          <a:p>
            <a:pPr fontAlgn="auto">
              <a:spcBef>
                <a:spcPts val="0"/>
              </a:spcBef>
              <a:spcAft>
                <a:spcPts val="0"/>
              </a:spcAft>
              <a:defRPr/>
            </a:pPr>
            <a:r>
              <a:rPr lang="en-US" dirty="0">
                <a:latin typeface="+mn-lt"/>
              </a:rPr>
              <a:t>To dispute a transaction: </a:t>
            </a:r>
          </a:p>
          <a:p>
            <a:pPr fontAlgn="auto">
              <a:spcBef>
                <a:spcPts val="0"/>
              </a:spcBef>
              <a:spcAft>
                <a:spcPts val="0"/>
              </a:spcAft>
              <a:defRPr/>
            </a:pPr>
            <a:endParaRPr lang="en-US" b="1" dirty="0">
              <a:latin typeface="+mn-lt"/>
            </a:endParaRPr>
          </a:p>
          <a:p>
            <a:pPr marL="342900" indent="-342900" fontAlgn="auto">
              <a:spcBef>
                <a:spcPts val="0"/>
              </a:spcBef>
              <a:spcAft>
                <a:spcPts val="0"/>
              </a:spcAft>
              <a:buFontTx/>
              <a:buAutoNum type="arabicPeriod"/>
              <a:defRPr/>
            </a:pPr>
            <a:r>
              <a:rPr lang="en-US" dirty="0">
                <a:latin typeface="+mn-lt"/>
              </a:rPr>
              <a:t>Click the </a:t>
            </a:r>
            <a:r>
              <a:rPr lang="en-US" b="1" dirty="0">
                <a:latin typeface="+mn-lt"/>
              </a:rPr>
              <a:t>Transaction Date</a:t>
            </a:r>
            <a:r>
              <a:rPr lang="en-US" dirty="0">
                <a:latin typeface="+mn-lt"/>
              </a:rPr>
              <a:t> link for the transaction you want to dispute. </a:t>
            </a:r>
          </a:p>
        </p:txBody>
      </p:sp>
      <p:cxnSp>
        <p:nvCxnSpPr>
          <p:cNvPr id="8" name="Straight Arrow Connector 7"/>
          <p:cNvCxnSpPr/>
          <p:nvPr/>
        </p:nvCxnSpPr>
        <p:spPr>
          <a:xfrm rot="5400000">
            <a:off x="1828800" y="1143000"/>
            <a:ext cx="6096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76400" y="533400"/>
            <a:ext cx="144780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46</a:t>
            </a:fld>
            <a:endParaRPr lang="en-US" dirty="0"/>
          </a:p>
        </p:txBody>
      </p:sp>
    </p:spTree>
    <p:extLst>
      <p:ext uri="{BB962C8B-B14F-4D97-AF65-F5344CB8AC3E}">
        <p14:creationId xmlns:p14="http://schemas.microsoft.com/office/powerpoint/2010/main" val="754749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229600" cy="914400"/>
          </a:xfrm>
        </p:spPr>
        <p:txBody>
          <a:bodyPr>
            <a:normAutofit/>
          </a:bodyPr>
          <a:lstStyle/>
          <a:p>
            <a:r>
              <a:rPr lang="en-US" sz="3200" u="sng" dirty="0"/>
              <a:t>Disputing A Transaction</a:t>
            </a:r>
            <a:endParaRPr lang="en-US" sz="3200" dirty="0"/>
          </a:p>
        </p:txBody>
      </p:sp>
      <p:pic>
        <p:nvPicPr>
          <p:cNvPr id="3482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0960" y="685800"/>
            <a:ext cx="6400800" cy="4876800"/>
          </a:xfrm>
        </p:spPr>
      </p:pic>
      <p:sp>
        <p:nvSpPr>
          <p:cNvPr id="34821" name="TextBox 5"/>
          <p:cNvSpPr txBox="1">
            <a:spLocks noChangeArrowheads="1"/>
          </p:cNvSpPr>
          <p:nvPr/>
        </p:nvSpPr>
        <p:spPr bwMode="auto">
          <a:xfrm>
            <a:off x="1325880" y="548640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Calibri" pitchFamily="34" charset="0"/>
            </a:endParaRPr>
          </a:p>
          <a:p>
            <a:pPr eaLnBrk="1" hangingPunct="1"/>
            <a:r>
              <a:rPr lang="en-US" b="1" dirty="0">
                <a:latin typeface="Calibri" pitchFamily="34" charset="0"/>
              </a:rPr>
              <a:t>2. </a:t>
            </a:r>
            <a:r>
              <a:rPr lang="en-US" dirty="0">
                <a:latin typeface="Calibri" pitchFamily="34" charset="0"/>
              </a:rPr>
              <a:t>Click the </a:t>
            </a:r>
            <a:r>
              <a:rPr lang="en-US" b="1" dirty="0">
                <a:latin typeface="Calibri" pitchFamily="34" charset="0"/>
              </a:rPr>
              <a:t>Dispute</a:t>
            </a:r>
            <a:r>
              <a:rPr lang="en-US" dirty="0">
                <a:latin typeface="Calibri" pitchFamily="34" charset="0"/>
              </a:rPr>
              <a:t> button. The </a:t>
            </a:r>
            <a:r>
              <a:rPr lang="en-US" i="1" dirty="0">
                <a:latin typeface="Calibri" pitchFamily="34" charset="0"/>
              </a:rPr>
              <a:t>Transaction Management: Select a Dispute Reason </a:t>
            </a:r>
            <a:r>
              <a:rPr lang="en-US" dirty="0">
                <a:latin typeface="Calibri" pitchFamily="34" charset="0"/>
              </a:rPr>
              <a:t>screen displays</a:t>
            </a:r>
            <a:r>
              <a:rPr lang="en-US" i="1" dirty="0">
                <a:latin typeface="Calibri" pitchFamily="34" charset="0"/>
              </a:rPr>
              <a:t>. </a:t>
            </a:r>
          </a:p>
          <a:p>
            <a:pPr eaLnBrk="1" hangingPunct="1"/>
            <a:endParaRPr lang="en-US" dirty="0">
              <a:latin typeface="Calibri" pitchFamily="34" charset="0"/>
            </a:endParaRPr>
          </a:p>
        </p:txBody>
      </p:sp>
      <p:cxnSp>
        <p:nvCxnSpPr>
          <p:cNvPr id="8" name="Straight Arrow Connector 7"/>
          <p:cNvCxnSpPr/>
          <p:nvPr/>
        </p:nvCxnSpPr>
        <p:spPr>
          <a:xfrm rot="16200000" flipH="1">
            <a:off x="1066800" y="4429740"/>
            <a:ext cx="4572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3937000"/>
            <a:ext cx="19812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47</a:t>
            </a:fld>
            <a:endParaRPr lang="en-US" dirty="0"/>
          </a:p>
        </p:txBody>
      </p:sp>
    </p:spTree>
    <p:extLst>
      <p:ext uri="{BB962C8B-B14F-4D97-AF65-F5344CB8AC3E}">
        <p14:creationId xmlns:p14="http://schemas.microsoft.com/office/powerpoint/2010/main" val="568755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52400"/>
            <a:ext cx="8229600" cy="685800"/>
          </a:xfrm>
        </p:spPr>
        <p:txBody>
          <a:bodyPr>
            <a:normAutofit/>
          </a:bodyPr>
          <a:lstStyle/>
          <a:p>
            <a:pPr eaLnBrk="1" hangingPunct="1"/>
            <a:r>
              <a:rPr lang="en-US" sz="3200" u="sng" dirty="0"/>
              <a:t>Disputing A Transaction</a:t>
            </a:r>
          </a:p>
        </p:txBody>
      </p:sp>
      <p:pic>
        <p:nvPicPr>
          <p:cNvPr id="3584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4500" y="685800"/>
            <a:ext cx="5638800" cy="4648200"/>
          </a:xfrm>
        </p:spPr>
      </p:pic>
      <p:sp>
        <p:nvSpPr>
          <p:cNvPr id="35845" name="TextBox 5"/>
          <p:cNvSpPr txBox="1">
            <a:spLocks noChangeArrowheads="1"/>
          </p:cNvSpPr>
          <p:nvPr/>
        </p:nvSpPr>
        <p:spPr bwMode="auto">
          <a:xfrm>
            <a:off x="1676400" y="5103674"/>
            <a:ext cx="5715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Calibri" pitchFamily="34" charset="0"/>
            </a:endParaRPr>
          </a:p>
          <a:p>
            <a:pPr eaLnBrk="1" hangingPunct="1"/>
            <a:r>
              <a:rPr lang="en-US" dirty="0">
                <a:latin typeface="Calibri" pitchFamily="34" charset="0"/>
              </a:rPr>
              <a:t>3. Select the button for the appropriate dispute reason. </a:t>
            </a:r>
            <a:endParaRPr lang="en-US" b="1" dirty="0">
              <a:latin typeface="Calibri" pitchFamily="34" charset="0"/>
            </a:endParaRPr>
          </a:p>
          <a:p>
            <a:pPr eaLnBrk="1" hangingPunct="1"/>
            <a:r>
              <a:rPr lang="en-US" dirty="0">
                <a:latin typeface="Calibri" pitchFamily="34" charset="0"/>
              </a:rPr>
              <a:t>4. Click the </a:t>
            </a:r>
            <a:r>
              <a:rPr lang="en-US" b="1" dirty="0">
                <a:latin typeface="Calibri" pitchFamily="34" charset="0"/>
              </a:rPr>
              <a:t>Select</a:t>
            </a:r>
            <a:r>
              <a:rPr lang="en-US" dirty="0">
                <a:latin typeface="Calibri" pitchFamily="34" charset="0"/>
              </a:rPr>
              <a:t> button. The </a:t>
            </a:r>
            <a:r>
              <a:rPr lang="en-US" i="1" dirty="0">
                <a:latin typeface="Calibri" pitchFamily="34" charset="0"/>
              </a:rPr>
              <a:t>Transaction Management: Dispute Reason </a:t>
            </a:r>
            <a:r>
              <a:rPr lang="en-US" dirty="0">
                <a:latin typeface="Calibri" pitchFamily="34" charset="0"/>
              </a:rPr>
              <a:t>screen displays, listing your selected dispute reason. </a:t>
            </a:r>
          </a:p>
          <a:p>
            <a:pPr eaLnBrk="1" hangingPunct="1"/>
            <a:endParaRPr lang="en-US" dirty="0">
              <a:latin typeface="Calibri" pitchFamily="34" charset="0"/>
            </a:endParaRPr>
          </a:p>
        </p:txBody>
      </p:sp>
      <p:cxnSp>
        <p:nvCxnSpPr>
          <p:cNvPr id="8" name="Straight Arrow Connector 7"/>
          <p:cNvCxnSpPr/>
          <p:nvPr/>
        </p:nvCxnSpPr>
        <p:spPr>
          <a:xfrm>
            <a:off x="1219200" y="1524000"/>
            <a:ext cx="6096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1143000"/>
            <a:ext cx="9906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cxnSp>
        <p:nvCxnSpPr>
          <p:cNvPr id="11" name="Straight Arrow Connector 10"/>
          <p:cNvCxnSpPr/>
          <p:nvPr/>
        </p:nvCxnSpPr>
        <p:spPr>
          <a:xfrm>
            <a:off x="1219200" y="5029200"/>
            <a:ext cx="51308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7200" y="4780300"/>
            <a:ext cx="11430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4</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48</a:t>
            </a:fld>
            <a:endParaRPr lang="en-US" dirty="0"/>
          </a:p>
        </p:txBody>
      </p:sp>
    </p:spTree>
    <p:extLst>
      <p:ext uri="{BB962C8B-B14F-4D97-AF65-F5344CB8AC3E}">
        <p14:creationId xmlns:p14="http://schemas.microsoft.com/office/powerpoint/2010/main" val="107444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8000" y="-152400"/>
            <a:ext cx="8229600" cy="685800"/>
          </a:xfrm>
        </p:spPr>
        <p:txBody>
          <a:bodyPr>
            <a:normAutofit/>
          </a:bodyPr>
          <a:lstStyle/>
          <a:p>
            <a:pPr eaLnBrk="1" hangingPunct="1"/>
            <a:r>
              <a:rPr lang="en-US" sz="3200" u="sng" dirty="0"/>
              <a:t>Disputing A Transaction</a:t>
            </a:r>
          </a:p>
        </p:txBody>
      </p:sp>
      <p:pic>
        <p:nvPicPr>
          <p:cNvPr id="368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566410"/>
            <a:ext cx="5867400" cy="3657600"/>
          </a:xfrm>
        </p:spPr>
      </p:pic>
      <p:sp>
        <p:nvSpPr>
          <p:cNvPr id="36869" name="TextBox 5"/>
          <p:cNvSpPr txBox="1">
            <a:spLocks noChangeArrowheads="1"/>
          </p:cNvSpPr>
          <p:nvPr/>
        </p:nvSpPr>
        <p:spPr bwMode="auto">
          <a:xfrm>
            <a:off x="1676400" y="4114800"/>
            <a:ext cx="5943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800" b="1" dirty="0">
              <a:solidFill>
                <a:srgbClr val="002060"/>
              </a:solidFill>
              <a:latin typeface="Calibri" pitchFamily="34" charset="0"/>
            </a:endParaRPr>
          </a:p>
          <a:p>
            <a:pPr eaLnBrk="1" hangingPunct="1"/>
            <a:r>
              <a:rPr lang="en-US" sz="1600" dirty="0">
                <a:solidFill>
                  <a:srgbClr val="0000FF"/>
                </a:solidFill>
                <a:latin typeface="Calibri" pitchFamily="34" charset="0"/>
              </a:rPr>
              <a:t>Note: The Transaction Management: Dispute Reason screen has different fields depending on the dispute reason selected. </a:t>
            </a:r>
          </a:p>
          <a:p>
            <a:pPr eaLnBrk="1" hangingPunct="1"/>
            <a:endParaRPr lang="en-US" sz="800" dirty="0">
              <a:solidFill>
                <a:srgbClr val="002060"/>
              </a:solidFill>
              <a:latin typeface="Calibri" pitchFamily="34" charset="0"/>
            </a:endParaRPr>
          </a:p>
          <a:p>
            <a:pPr eaLnBrk="1" hangingPunct="1"/>
            <a:r>
              <a:rPr lang="en-US" sz="1600" dirty="0">
                <a:latin typeface="Calibri" pitchFamily="34" charset="0"/>
              </a:rPr>
              <a:t>5. Verify or type your name in the </a:t>
            </a:r>
            <a:r>
              <a:rPr lang="en-US" sz="1600" b="1" dirty="0">
                <a:latin typeface="Calibri" pitchFamily="34" charset="0"/>
              </a:rPr>
              <a:t>Requestor Name </a:t>
            </a:r>
            <a:r>
              <a:rPr lang="en-US" sz="1600" dirty="0">
                <a:latin typeface="Calibri" pitchFamily="34" charset="0"/>
              </a:rPr>
              <a:t>field. </a:t>
            </a:r>
          </a:p>
          <a:p>
            <a:pPr eaLnBrk="1" hangingPunct="1"/>
            <a:r>
              <a:rPr lang="en-US" sz="1600" dirty="0">
                <a:latin typeface="Calibri" pitchFamily="34" charset="0"/>
              </a:rPr>
              <a:t>6. Type your phone number in the </a:t>
            </a:r>
            <a:r>
              <a:rPr lang="en-US" sz="1600" b="1" dirty="0">
                <a:latin typeface="Calibri" pitchFamily="34" charset="0"/>
              </a:rPr>
              <a:t>Requestor Phone Number </a:t>
            </a:r>
            <a:r>
              <a:rPr lang="en-US" sz="1600" dirty="0">
                <a:latin typeface="Calibri" pitchFamily="34" charset="0"/>
              </a:rPr>
              <a:t>field. </a:t>
            </a:r>
          </a:p>
          <a:p>
            <a:pPr eaLnBrk="1" hangingPunct="1"/>
            <a:r>
              <a:rPr lang="en-US" sz="1600" dirty="0">
                <a:latin typeface="Calibri" pitchFamily="34" charset="0"/>
              </a:rPr>
              <a:t>7. In the </a:t>
            </a:r>
            <a:r>
              <a:rPr lang="en-US" sz="1600" b="1" dirty="0">
                <a:latin typeface="Calibri" pitchFamily="34" charset="0"/>
              </a:rPr>
              <a:t>Comments</a:t>
            </a:r>
            <a:r>
              <a:rPr lang="en-US" sz="1600" dirty="0">
                <a:latin typeface="Calibri" pitchFamily="34" charset="0"/>
              </a:rPr>
              <a:t> box, enter additional comments to explain why you are disputing the charge. </a:t>
            </a:r>
          </a:p>
          <a:p>
            <a:pPr eaLnBrk="1" hangingPunct="1"/>
            <a:r>
              <a:rPr lang="en-US" sz="1600" dirty="0">
                <a:latin typeface="Calibri" pitchFamily="34" charset="0"/>
              </a:rPr>
              <a:t>8. Click the </a:t>
            </a:r>
            <a:r>
              <a:rPr lang="en-US" sz="1600" b="1" dirty="0">
                <a:latin typeface="Calibri" pitchFamily="34" charset="0"/>
              </a:rPr>
              <a:t>Continue</a:t>
            </a:r>
            <a:r>
              <a:rPr lang="en-US" sz="1600" dirty="0">
                <a:latin typeface="Calibri" pitchFamily="34" charset="0"/>
              </a:rPr>
              <a:t> button. The Transaction Management: Dispute Reason screen displays with a message at the top confirming that your request has been completed. </a:t>
            </a:r>
          </a:p>
        </p:txBody>
      </p:sp>
      <p:cxnSp>
        <p:nvCxnSpPr>
          <p:cNvPr id="8" name="Straight Arrow Connector 7"/>
          <p:cNvCxnSpPr/>
          <p:nvPr/>
        </p:nvCxnSpPr>
        <p:spPr>
          <a:xfrm flipH="1">
            <a:off x="2872740" y="2504420"/>
            <a:ext cx="327660" cy="1905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72410" y="2052310"/>
            <a:ext cx="1066799"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5</a:t>
            </a:r>
          </a:p>
        </p:txBody>
      </p:sp>
      <p:cxnSp>
        <p:nvCxnSpPr>
          <p:cNvPr id="11" name="Straight Arrow Connector 10"/>
          <p:cNvCxnSpPr/>
          <p:nvPr/>
        </p:nvCxnSpPr>
        <p:spPr>
          <a:xfrm flipH="1">
            <a:off x="4470400" y="2313920"/>
            <a:ext cx="304800" cy="1905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88294" y="1915180"/>
            <a:ext cx="1098106"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cxnSp>
        <p:nvCxnSpPr>
          <p:cNvPr id="14" name="Straight Arrow Connector 13"/>
          <p:cNvCxnSpPr/>
          <p:nvPr/>
        </p:nvCxnSpPr>
        <p:spPr>
          <a:xfrm flipH="1">
            <a:off x="5979160" y="3048000"/>
            <a:ext cx="535939"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979160" y="2786390"/>
            <a:ext cx="1219199"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cxnSp>
        <p:nvCxnSpPr>
          <p:cNvPr id="17" name="Straight Arrow Connector 16"/>
          <p:cNvCxnSpPr/>
          <p:nvPr/>
        </p:nvCxnSpPr>
        <p:spPr>
          <a:xfrm flipH="1">
            <a:off x="2590800" y="3733800"/>
            <a:ext cx="4191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48001" y="3472190"/>
            <a:ext cx="685801"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2" name="Slide Number Placeholder 1"/>
          <p:cNvSpPr>
            <a:spLocks noGrp="1"/>
          </p:cNvSpPr>
          <p:nvPr>
            <p:ph type="sldNum" sz="quarter" idx="12"/>
          </p:nvPr>
        </p:nvSpPr>
        <p:spPr>
          <a:xfrm>
            <a:off x="7010400" y="6486782"/>
            <a:ext cx="2133600" cy="365125"/>
          </a:xfrm>
        </p:spPr>
        <p:txBody>
          <a:bodyPr/>
          <a:lstStyle/>
          <a:p>
            <a:fld id="{027C62A0-397E-4755-B572-51F6FCA7849C}" type="slidenum">
              <a:rPr lang="en-US" smtClean="0"/>
              <a:t>49</a:t>
            </a:fld>
            <a:endParaRPr lang="en-US" dirty="0"/>
          </a:p>
        </p:txBody>
      </p:sp>
    </p:spTree>
    <p:extLst>
      <p:ext uri="{BB962C8B-B14F-4D97-AF65-F5344CB8AC3E}">
        <p14:creationId xmlns:p14="http://schemas.microsoft.com/office/powerpoint/2010/main" val="352341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u="sng" dirty="0"/>
              <a:t>Cardholder Registration </a:t>
            </a:r>
          </a:p>
        </p:txBody>
      </p:sp>
      <p:pic>
        <p:nvPicPr>
          <p:cNvPr id="20" name="Content Placeholder 1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3733800"/>
            <a:ext cx="4724400" cy="251460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90600"/>
            <a:ext cx="5029200"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1219200"/>
            <a:ext cx="3200400" cy="923330"/>
          </a:xfrm>
          <a:prstGeom prst="rect">
            <a:avLst/>
          </a:prstGeom>
          <a:noFill/>
        </p:spPr>
        <p:txBody>
          <a:bodyPr wrap="square" rtlCol="0">
            <a:spAutoFit/>
          </a:bodyPr>
          <a:lstStyle/>
          <a:p>
            <a:pPr marL="342900" indent="-342900">
              <a:buAutoNum type="arabicPeriod"/>
            </a:pPr>
            <a:r>
              <a:rPr lang="en-US" dirty="0"/>
              <a:t>Go to https://access.usbank.com </a:t>
            </a:r>
          </a:p>
          <a:p>
            <a:pPr marL="342900" indent="-342900">
              <a:buAutoNum type="arabicPeriod"/>
            </a:pPr>
            <a:r>
              <a:rPr lang="en-US" dirty="0"/>
              <a:t>Click </a:t>
            </a:r>
            <a:r>
              <a:rPr lang="en-US" b="1" dirty="0"/>
              <a:t>Register Online</a:t>
            </a:r>
          </a:p>
        </p:txBody>
      </p:sp>
      <p:sp>
        <p:nvSpPr>
          <p:cNvPr id="6" name="TextBox 5"/>
          <p:cNvSpPr txBox="1"/>
          <p:nvPr/>
        </p:nvSpPr>
        <p:spPr>
          <a:xfrm>
            <a:off x="0" y="3962400"/>
            <a:ext cx="4191000" cy="1200329"/>
          </a:xfrm>
          <a:prstGeom prst="rect">
            <a:avLst/>
          </a:prstGeom>
          <a:noFill/>
        </p:spPr>
        <p:txBody>
          <a:bodyPr wrap="square" rtlCol="0">
            <a:spAutoFit/>
          </a:bodyPr>
          <a:lstStyle/>
          <a:p>
            <a:pPr marL="342900" indent="-342900">
              <a:buAutoNum type="arabicPeriod"/>
            </a:pPr>
            <a:r>
              <a:rPr lang="en-US" dirty="0"/>
              <a:t>Organization Short Name = SDSURF</a:t>
            </a:r>
          </a:p>
          <a:p>
            <a:pPr marL="342900" indent="-342900">
              <a:buAutoNum type="arabicPeriod"/>
            </a:pPr>
            <a:r>
              <a:rPr lang="en-US" dirty="0"/>
              <a:t>Enter in your account number and expiration date as noted on your card.</a:t>
            </a:r>
          </a:p>
          <a:p>
            <a:pPr marL="342900" indent="-342900">
              <a:buAutoNum type="arabicPeriod"/>
            </a:pPr>
            <a:r>
              <a:rPr lang="en-US" dirty="0"/>
              <a:t>Select </a:t>
            </a:r>
            <a:r>
              <a:rPr lang="en-US" b="1" dirty="0"/>
              <a:t>Register This Account </a:t>
            </a:r>
          </a:p>
        </p:txBody>
      </p:sp>
      <p:sp>
        <p:nvSpPr>
          <p:cNvPr id="3" name="Slide Number Placeholder 2"/>
          <p:cNvSpPr>
            <a:spLocks noGrp="1"/>
          </p:cNvSpPr>
          <p:nvPr>
            <p:ph type="sldNum" sz="quarter" idx="12"/>
          </p:nvPr>
        </p:nvSpPr>
        <p:spPr>
          <a:xfrm>
            <a:off x="7010400" y="6492875"/>
            <a:ext cx="2133600" cy="365125"/>
          </a:xfrm>
        </p:spPr>
        <p:txBody>
          <a:bodyPr/>
          <a:lstStyle/>
          <a:p>
            <a:fld id="{027C62A0-397E-4755-B572-51F6FCA7849C}" type="slidenum">
              <a:rPr lang="en-US" smtClean="0"/>
              <a:t>5</a:t>
            </a:fld>
            <a:endParaRPr lang="en-US" dirty="0"/>
          </a:p>
        </p:txBody>
      </p:sp>
      <p:cxnSp>
        <p:nvCxnSpPr>
          <p:cNvPr id="8" name="Straight Connector 7"/>
          <p:cNvCxnSpPr/>
          <p:nvPr/>
        </p:nvCxnSpPr>
        <p:spPr>
          <a:xfrm>
            <a:off x="152400" y="3505200"/>
            <a:ext cx="8839200" cy="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33627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52400"/>
            <a:ext cx="8229600" cy="990600"/>
          </a:xfrm>
        </p:spPr>
        <p:txBody>
          <a:bodyPr>
            <a:normAutofit/>
          </a:bodyPr>
          <a:lstStyle/>
          <a:p>
            <a:pPr eaLnBrk="1" hangingPunct="1"/>
            <a:r>
              <a:rPr lang="en-US" sz="3200" u="sng" dirty="0"/>
              <a:t>Disputing A Transaction</a:t>
            </a:r>
          </a:p>
        </p:txBody>
      </p:sp>
      <p:pic>
        <p:nvPicPr>
          <p:cNvPr id="378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914400"/>
            <a:ext cx="6858000" cy="4419600"/>
          </a:xfrm>
        </p:spPr>
      </p:pic>
      <p:sp>
        <p:nvSpPr>
          <p:cNvPr id="37893" name="TextBox 5"/>
          <p:cNvSpPr txBox="1">
            <a:spLocks noChangeArrowheads="1"/>
          </p:cNvSpPr>
          <p:nvPr/>
        </p:nvSpPr>
        <p:spPr bwMode="auto">
          <a:xfrm>
            <a:off x="1066800" y="5257800"/>
            <a:ext cx="6858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9. Follow the instructions on the screen to print, sign and fax or mail this form to US Bank.  </a:t>
            </a:r>
          </a:p>
          <a:p>
            <a:pPr eaLnBrk="1" hangingPunct="1"/>
            <a:endParaRPr lang="en-US" dirty="0">
              <a:latin typeface="Calibri" pitchFamily="34" charset="0"/>
            </a:endParaRPr>
          </a:p>
          <a:p>
            <a:pPr algn="ctr" eaLnBrk="1" hangingPunct="1"/>
            <a:r>
              <a:rPr lang="en-US" b="1" dirty="0">
                <a:solidFill>
                  <a:srgbClr val="FF0000"/>
                </a:solidFill>
                <a:latin typeface="Calibri" pitchFamily="34" charset="0"/>
              </a:rPr>
              <a:t>NOTE: IF YOU DO NOT FOLLOW THIS STEP, </a:t>
            </a:r>
          </a:p>
          <a:p>
            <a:pPr algn="ctr" eaLnBrk="1" hangingPunct="1"/>
            <a:r>
              <a:rPr lang="en-US" b="1" dirty="0">
                <a:solidFill>
                  <a:srgbClr val="FF0000"/>
                </a:solidFill>
                <a:latin typeface="Calibri" pitchFamily="34" charset="0"/>
              </a:rPr>
              <a:t>YOUR TRANSACTION WILL NOT BE DISPUTED. </a:t>
            </a:r>
            <a:endParaRPr lang="en-US" dirty="0">
              <a:latin typeface="Calibri"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50</a:t>
            </a:fld>
            <a:endParaRPr lang="en-US" dirty="0"/>
          </a:p>
        </p:txBody>
      </p:sp>
    </p:spTree>
    <p:extLst>
      <p:ext uri="{BB962C8B-B14F-4D97-AF65-F5344CB8AC3E}">
        <p14:creationId xmlns:p14="http://schemas.microsoft.com/office/powerpoint/2010/main" val="3818150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563562"/>
          </a:xfrm>
        </p:spPr>
        <p:txBody>
          <a:bodyPr>
            <a:normAutofit fontScale="90000"/>
          </a:bodyPr>
          <a:lstStyle/>
          <a:p>
            <a:pPr eaLnBrk="1" hangingPunct="1"/>
            <a:r>
              <a:rPr lang="en-US" u="sng" dirty="0"/>
              <a:t>Cancel A Dispute</a:t>
            </a:r>
          </a:p>
        </p:txBody>
      </p:sp>
      <p:sp>
        <p:nvSpPr>
          <p:cNvPr id="38915" name="Content Placeholder 2"/>
          <p:cNvSpPr>
            <a:spLocks noGrp="1"/>
          </p:cNvSpPr>
          <p:nvPr>
            <p:ph idx="1"/>
          </p:nvPr>
        </p:nvSpPr>
        <p:spPr>
          <a:xfrm>
            <a:off x="457200" y="1219200"/>
            <a:ext cx="8229600" cy="4525963"/>
          </a:xfrm>
        </p:spPr>
        <p:txBody>
          <a:bodyPr/>
          <a:lstStyle/>
          <a:p>
            <a:pPr eaLnBrk="1" hangingPunct="1">
              <a:buFont typeface="Arial" charset="0"/>
              <a:buNone/>
            </a:pPr>
            <a:r>
              <a:rPr lang="en-US" dirty="0"/>
              <a:t> 	</a:t>
            </a:r>
          </a:p>
          <a:p>
            <a:pPr eaLnBrk="1" hangingPunct="1">
              <a:buFont typeface="Arial" charset="0"/>
              <a:buNone/>
            </a:pPr>
            <a:r>
              <a:rPr lang="en-US" dirty="0"/>
              <a:t>	You can easily cancel an unresolved dispute. If you cancel a dispute, keep in mind that the transaction is automatically settled in favor of the merchant. After you cancel a dispute, you can also re-dispute the transaction. </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51</a:t>
            </a:fld>
            <a:endParaRPr lang="en-US" dirty="0"/>
          </a:p>
        </p:txBody>
      </p:sp>
    </p:spTree>
    <p:extLst>
      <p:ext uri="{BB962C8B-B14F-4D97-AF65-F5344CB8AC3E}">
        <p14:creationId xmlns:p14="http://schemas.microsoft.com/office/powerpoint/2010/main" val="3970681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838200"/>
          </a:xfrm>
        </p:spPr>
        <p:txBody>
          <a:bodyPr>
            <a:normAutofit/>
          </a:bodyPr>
          <a:lstStyle/>
          <a:p>
            <a:pPr eaLnBrk="1" hangingPunct="1"/>
            <a:r>
              <a:rPr lang="en-US" sz="3200" u="sng" dirty="0"/>
              <a:t>Cancel A Dispute</a:t>
            </a:r>
          </a:p>
        </p:txBody>
      </p:sp>
      <p:pic>
        <p:nvPicPr>
          <p:cNvPr id="3994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09600"/>
            <a:ext cx="8229600" cy="3733800"/>
          </a:xfrm>
        </p:spPr>
      </p:pic>
      <p:sp>
        <p:nvSpPr>
          <p:cNvPr id="6" name="TextBox 5"/>
          <p:cNvSpPr txBox="1"/>
          <p:nvPr/>
        </p:nvSpPr>
        <p:spPr>
          <a:xfrm>
            <a:off x="457200" y="4267200"/>
            <a:ext cx="8229600" cy="2215991"/>
          </a:xfrm>
          <a:prstGeom prst="rect">
            <a:avLst/>
          </a:prstGeom>
          <a:noFill/>
        </p:spPr>
        <p:txBody>
          <a:bodyPr>
            <a:spAutoFit/>
          </a:bodyPr>
          <a:lstStyle/>
          <a:p>
            <a:pPr fontAlgn="auto">
              <a:spcBef>
                <a:spcPts val="0"/>
              </a:spcBef>
              <a:spcAft>
                <a:spcPts val="0"/>
              </a:spcAft>
              <a:defRPr/>
            </a:pPr>
            <a:r>
              <a:rPr lang="en-US" sz="1600" dirty="0">
                <a:latin typeface="+mn-lt"/>
              </a:rPr>
              <a:t>To cancel a disputed transaction, navigate to the Transaction List screen.  </a:t>
            </a:r>
          </a:p>
          <a:p>
            <a:pPr fontAlgn="auto">
              <a:spcBef>
                <a:spcPts val="0"/>
              </a:spcBef>
              <a:spcAft>
                <a:spcPts val="0"/>
              </a:spcAft>
              <a:defRPr/>
            </a:pPr>
            <a:endParaRPr lang="en-US" sz="800" dirty="0">
              <a:latin typeface="+mn-lt"/>
            </a:endParaRPr>
          </a:p>
          <a:p>
            <a:pPr fontAlgn="auto">
              <a:spcBef>
                <a:spcPts val="0"/>
              </a:spcBef>
              <a:spcAft>
                <a:spcPts val="0"/>
              </a:spcAft>
              <a:defRPr/>
            </a:pPr>
            <a:r>
              <a:rPr lang="en-US" sz="1600" dirty="0">
                <a:latin typeface="+mn-lt"/>
              </a:rPr>
              <a:t>1. Click the </a:t>
            </a:r>
            <a:r>
              <a:rPr lang="en-US" sz="1600" b="1" dirty="0">
                <a:latin typeface="+mn-lt"/>
              </a:rPr>
              <a:t>Transaction Date </a:t>
            </a:r>
            <a:r>
              <a:rPr lang="en-US" sz="1600" dirty="0">
                <a:latin typeface="+mn-lt"/>
              </a:rPr>
              <a:t>link for the transaction you want to dispute. The Transaction Management: Transaction Detail screen displays with the Summary tab open. </a:t>
            </a:r>
          </a:p>
          <a:p>
            <a:pPr marL="342900" indent="-342900" fontAlgn="auto">
              <a:spcBef>
                <a:spcPts val="0"/>
              </a:spcBef>
              <a:spcAft>
                <a:spcPts val="0"/>
              </a:spcAft>
              <a:defRPr/>
            </a:pPr>
            <a:endParaRPr lang="en-US" sz="1600" b="1" dirty="0">
              <a:latin typeface="+mn-lt"/>
            </a:endParaRPr>
          </a:p>
          <a:p>
            <a:pPr marL="342900" indent="-342900" fontAlgn="auto">
              <a:spcBef>
                <a:spcPts val="0"/>
              </a:spcBef>
              <a:spcAft>
                <a:spcPts val="0"/>
              </a:spcAft>
              <a:defRPr/>
            </a:pPr>
            <a:r>
              <a:rPr lang="en-US" sz="1600" dirty="0">
                <a:solidFill>
                  <a:srgbClr val="0000FF"/>
                </a:solidFill>
              </a:rPr>
              <a:t>Note: </a:t>
            </a:r>
            <a:r>
              <a:rPr lang="en-US" sz="1600" dirty="0">
                <a:solidFill>
                  <a:srgbClr val="0000FF"/>
                </a:solidFill>
                <a:latin typeface="+mn-lt"/>
              </a:rPr>
              <a:t>Disputed transactions display with a D icon to indicate that they were disputed. The D icon remains even after the dispute has been resolved or cancelled. </a:t>
            </a: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dirty="0">
              <a:latin typeface="+mn-lt"/>
            </a:endParaRPr>
          </a:p>
        </p:txBody>
      </p:sp>
      <p:cxnSp>
        <p:nvCxnSpPr>
          <p:cNvPr id="8" name="Straight Arrow Connector 7"/>
          <p:cNvCxnSpPr/>
          <p:nvPr/>
        </p:nvCxnSpPr>
        <p:spPr>
          <a:xfrm rot="5400000">
            <a:off x="1866900" y="1409700"/>
            <a:ext cx="6858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28801" y="914400"/>
            <a:ext cx="1523999" cy="738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1</a:t>
            </a:r>
          </a:p>
          <a:p>
            <a:pPr algn="ctr" fontAlgn="auto">
              <a:spcBef>
                <a:spcPts val="0"/>
              </a:spcBef>
              <a:spcAft>
                <a:spcPts val="0"/>
              </a:spcAft>
              <a:defRPr/>
            </a:pPr>
            <a:endPar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0" name="Oval 9"/>
          <p:cNvSpPr/>
          <p:nvPr/>
        </p:nvSpPr>
        <p:spPr>
          <a:xfrm>
            <a:off x="990600" y="18288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a:xfrm>
            <a:off x="7010400" y="6483826"/>
            <a:ext cx="2133600" cy="365125"/>
          </a:xfrm>
        </p:spPr>
        <p:txBody>
          <a:bodyPr/>
          <a:lstStyle/>
          <a:p>
            <a:fld id="{027C62A0-397E-4755-B572-51F6FCA7849C}" type="slidenum">
              <a:rPr lang="en-US" smtClean="0"/>
              <a:t>52</a:t>
            </a:fld>
            <a:endParaRPr lang="en-US" dirty="0"/>
          </a:p>
        </p:txBody>
      </p:sp>
    </p:spTree>
    <p:extLst>
      <p:ext uri="{BB962C8B-B14F-4D97-AF65-F5344CB8AC3E}">
        <p14:creationId xmlns:p14="http://schemas.microsoft.com/office/powerpoint/2010/main" val="1341642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381000"/>
          </a:xfrm>
        </p:spPr>
        <p:txBody>
          <a:bodyPr>
            <a:noAutofit/>
          </a:bodyPr>
          <a:lstStyle/>
          <a:p>
            <a:pPr eaLnBrk="1" hangingPunct="1"/>
            <a:r>
              <a:rPr lang="en-US" sz="3200" u="sng" dirty="0"/>
              <a:t>Cancel A Dispute</a:t>
            </a:r>
          </a:p>
        </p:txBody>
      </p:sp>
      <p:pic>
        <p:nvPicPr>
          <p:cNvPr id="4096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533400"/>
            <a:ext cx="7239000" cy="5181600"/>
          </a:xfrm>
        </p:spPr>
      </p:pic>
      <p:sp>
        <p:nvSpPr>
          <p:cNvPr id="40965" name="TextBox 5"/>
          <p:cNvSpPr txBox="1">
            <a:spLocks noChangeArrowheads="1"/>
          </p:cNvSpPr>
          <p:nvPr/>
        </p:nvSpPr>
        <p:spPr bwMode="auto">
          <a:xfrm>
            <a:off x="990600" y="5351769"/>
            <a:ext cx="6553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latin typeface="Calibri" pitchFamily="34" charset="0"/>
            </a:endParaRPr>
          </a:p>
          <a:p>
            <a:pPr eaLnBrk="1" hangingPunct="1"/>
            <a:r>
              <a:rPr lang="en-US" sz="1600" b="1" dirty="0">
                <a:latin typeface="Calibri" pitchFamily="34" charset="0"/>
              </a:rPr>
              <a:t>2.</a:t>
            </a:r>
            <a:r>
              <a:rPr lang="en-US" sz="1600" dirty="0">
                <a:latin typeface="Calibri" pitchFamily="34" charset="0"/>
              </a:rPr>
              <a:t> Review the dispute detail and make sure the </a:t>
            </a:r>
            <a:r>
              <a:rPr lang="en-US" sz="1600" i="1" dirty="0">
                <a:latin typeface="Calibri" pitchFamily="34" charset="0"/>
              </a:rPr>
              <a:t>Dispute Status </a:t>
            </a:r>
            <a:r>
              <a:rPr lang="en-US" sz="1600" dirty="0">
                <a:latin typeface="Calibri" pitchFamily="34" charset="0"/>
              </a:rPr>
              <a:t>is </a:t>
            </a:r>
            <a:r>
              <a:rPr lang="en-US" sz="1600" b="1" dirty="0">
                <a:latin typeface="Calibri" pitchFamily="34" charset="0"/>
              </a:rPr>
              <a:t>Unresolved. </a:t>
            </a:r>
          </a:p>
          <a:p>
            <a:pPr eaLnBrk="1" hangingPunct="1"/>
            <a:r>
              <a:rPr lang="en-US" sz="1600" b="1" dirty="0">
                <a:latin typeface="Calibri" pitchFamily="34" charset="0"/>
              </a:rPr>
              <a:t>3.</a:t>
            </a:r>
            <a:r>
              <a:rPr lang="en-US" sz="1600" dirty="0">
                <a:latin typeface="Calibri" pitchFamily="34" charset="0"/>
              </a:rPr>
              <a:t> Click the </a:t>
            </a:r>
            <a:r>
              <a:rPr lang="en-US" sz="1600" b="1" dirty="0">
                <a:latin typeface="Calibri" pitchFamily="34" charset="0"/>
              </a:rPr>
              <a:t>Cancel Dispute </a:t>
            </a:r>
            <a:r>
              <a:rPr lang="en-US" sz="1600" dirty="0">
                <a:latin typeface="Calibri" pitchFamily="34" charset="0"/>
              </a:rPr>
              <a:t>button. A confirmation message displays. </a:t>
            </a:r>
          </a:p>
          <a:p>
            <a:pPr eaLnBrk="1" hangingPunct="1"/>
            <a:endParaRPr lang="en-US" dirty="0">
              <a:latin typeface="Calibri" pitchFamily="34" charset="0"/>
            </a:endParaRPr>
          </a:p>
        </p:txBody>
      </p:sp>
      <p:cxnSp>
        <p:nvCxnSpPr>
          <p:cNvPr id="8" name="Straight Arrow Connector 7"/>
          <p:cNvCxnSpPr/>
          <p:nvPr/>
        </p:nvCxnSpPr>
        <p:spPr>
          <a:xfrm rot="10800000" flipV="1">
            <a:off x="3123376" y="4498350"/>
            <a:ext cx="9144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24827" y="4160580"/>
            <a:ext cx="640903"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2</a:t>
            </a:r>
          </a:p>
        </p:txBody>
      </p:sp>
      <p:cxnSp>
        <p:nvCxnSpPr>
          <p:cNvPr id="11" name="Straight Arrow Connector 10"/>
          <p:cNvCxnSpPr/>
          <p:nvPr/>
        </p:nvCxnSpPr>
        <p:spPr>
          <a:xfrm flipH="1">
            <a:off x="2514600" y="5105400"/>
            <a:ext cx="9144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23376" y="4843790"/>
            <a:ext cx="1021903"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3</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53</a:t>
            </a:fld>
            <a:endParaRPr lang="en-US" dirty="0"/>
          </a:p>
        </p:txBody>
      </p:sp>
    </p:spTree>
    <p:extLst>
      <p:ext uri="{BB962C8B-B14F-4D97-AF65-F5344CB8AC3E}">
        <p14:creationId xmlns:p14="http://schemas.microsoft.com/office/powerpoint/2010/main" val="930216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838200"/>
          </a:xfrm>
        </p:spPr>
        <p:txBody>
          <a:bodyPr>
            <a:normAutofit/>
          </a:bodyPr>
          <a:lstStyle/>
          <a:p>
            <a:pPr eaLnBrk="1" hangingPunct="1"/>
            <a:r>
              <a:rPr lang="en-US" sz="3200" u="sng" dirty="0"/>
              <a:t>Cancel A Dispute</a:t>
            </a:r>
          </a:p>
        </p:txBody>
      </p:sp>
      <p:pic>
        <p:nvPicPr>
          <p:cNvPr id="4198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81000"/>
            <a:ext cx="5943600" cy="4343400"/>
          </a:xfrm>
        </p:spPr>
      </p:pic>
      <p:sp>
        <p:nvSpPr>
          <p:cNvPr id="41989" name="TextBox 5"/>
          <p:cNvSpPr txBox="1">
            <a:spLocks noChangeArrowheads="1"/>
          </p:cNvSpPr>
          <p:nvPr/>
        </p:nvSpPr>
        <p:spPr bwMode="auto">
          <a:xfrm>
            <a:off x="1524000" y="4648200"/>
            <a:ext cx="61722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4. Type comments in the </a:t>
            </a:r>
            <a:r>
              <a:rPr lang="en-US" i="1" dirty="0">
                <a:latin typeface="Calibri" pitchFamily="34" charset="0"/>
              </a:rPr>
              <a:t>Cancellation Comments </a:t>
            </a:r>
            <a:r>
              <a:rPr lang="en-US" dirty="0">
                <a:latin typeface="Calibri" pitchFamily="34" charset="0"/>
              </a:rPr>
              <a:t>field. You have up to 40 alphanumeric spaces for your comments. </a:t>
            </a:r>
          </a:p>
          <a:p>
            <a:pPr eaLnBrk="1" hangingPunct="1"/>
            <a:endParaRPr lang="en-US" sz="800" dirty="0">
              <a:latin typeface="Calibri" pitchFamily="34" charset="0"/>
            </a:endParaRPr>
          </a:p>
          <a:p>
            <a:pPr eaLnBrk="1" hangingPunct="1"/>
            <a:r>
              <a:rPr lang="en-US" dirty="0">
                <a:latin typeface="Calibri" pitchFamily="34" charset="0"/>
              </a:rPr>
              <a:t>5. Click the </a:t>
            </a:r>
            <a:r>
              <a:rPr lang="en-US" b="1" dirty="0">
                <a:latin typeface="Calibri" pitchFamily="34" charset="0"/>
              </a:rPr>
              <a:t>Yes, Cancel Dispute </a:t>
            </a:r>
            <a:r>
              <a:rPr lang="en-US" dirty="0">
                <a:latin typeface="Calibri" pitchFamily="34" charset="0"/>
              </a:rPr>
              <a:t>button. You return to the </a:t>
            </a:r>
            <a:r>
              <a:rPr lang="en-US" i="1" dirty="0">
                <a:latin typeface="Calibri" pitchFamily="34" charset="0"/>
              </a:rPr>
              <a:t>Transaction Management: Transaction Detail </a:t>
            </a:r>
            <a:r>
              <a:rPr lang="en-US" dirty="0">
                <a:latin typeface="Calibri" pitchFamily="34" charset="0"/>
              </a:rPr>
              <a:t>screen with the </a:t>
            </a:r>
            <a:r>
              <a:rPr lang="en-US" i="1" dirty="0">
                <a:latin typeface="Calibri" pitchFamily="34" charset="0"/>
              </a:rPr>
              <a:t>Summary</a:t>
            </a:r>
            <a:r>
              <a:rPr lang="en-US" dirty="0">
                <a:latin typeface="Calibri" pitchFamily="34" charset="0"/>
              </a:rPr>
              <a:t> tab open. </a:t>
            </a:r>
          </a:p>
        </p:txBody>
      </p:sp>
      <p:cxnSp>
        <p:nvCxnSpPr>
          <p:cNvPr id="8" name="Straight Arrow Connector 7"/>
          <p:cNvCxnSpPr/>
          <p:nvPr/>
        </p:nvCxnSpPr>
        <p:spPr>
          <a:xfrm rot="16200000" flipH="1">
            <a:off x="1295400" y="3200400"/>
            <a:ext cx="3810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2743200"/>
            <a:ext cx="12954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4</a:t>
            </a:r>
          </a:p>
        </p:txBody>
      </p:sp>
      <p:cxnSp>
        <p:nvCxnSpPr>
          <p:cNvPr id="11" name="Straight Arrow Connector 10"/>
          <p:cNvCxnSpPr/>
          <p:nvPr/>
        </p:nvCxnSpPr>
        <p:spPr>
          <a:xfrm>
            <a:off x="990600" y="3810000"/>
            <a:ext cx="6858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09600" y="3352800"/>
            <a:ext cx="6096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5</a:t>
            </a:r>
          </a:p>
        </p:txBody>
      </p:sp>
      <p:sp>
        <p:nvSpPr>
          <p:cNvPr id="2" name="Slide Number Placeholder 1"/>
          <p:cNvSpPr>
            <a:spLocks noGrp="1"/>
          </p:cNvSpPr>
          <p:nvPr>
            <p:ph type="sldNum" sz="quarter" idx="12"/>
          </p:nvPr>
        </p:nvSpPr>
        <p:spPr>
          <a:xfrm>
            <a:off x="6995160" y="6492875"/>
            <a:ext cx="2133600" cy="365125"/>
          </a:xfrm>
        </p:spPr>
        <p:txBody>
          <a:bodyPr/>
          <a:lstStyle/>
          <a:p>
            <a:fld id="{027C62A0-397E-4755-B572-51F6FCA7849C}" type="slidenum">
              <a:rPr lang="en-US" smtClean="0"/>
              <a:t>54</a:t>
            </a:fld>
            <a:endParaRPr lang="en-US" dirty="0"/>
          </a:p>
        </p:txBody>
      </p:sp>
    </p:spTree>
    <p:extLst>
      <p:ext uri="{BB962C8B-B14F-4D97-AF65-F5344CB8AC3E}">
        <p14:creationId xmlns:p14="http://schemas.microsoft.com/office/powerpoint/2010/main" val="3500188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685800"/>
          </a:xfrm>
        </p:spPr>
        <p:txBody>
          <a:bodyPr>
            <a:normAutofit/>
          </a:bodyPr>
          <a:lstStyle/>
          <a:p>
            <a:pPr eaLnBrk="1" hangingPunct="1"/>
            <a:r>
              <a:rPr lang="en-US" sz="3200" u="sng" dirty="0"/>
              <a:t>Cancel A Dispute</a:t>
            </a:r>
          </a:p>
        </p:txBody>
      </p:sp>
      <p:pic>
        <p:nvPicPr>
          <p:cNvPr id="430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533400"/>
            <a:ext cx="8229600" cy="5181600"/>
          </a:xfrm>
        </p:spPr>
      </p:pic>
      <p:sp>
        <p:nvSpPr>
          <p:cNvPr id="43013" name="TextBox 5"/>
          <p:cNvSpPr txBox="1">
            <a:spLocks noChangeArrowheads="1"/>
          </p:cNvSpPr>
          <p:nvPr/>
        </p:nvSpPr>
        <p:spPr bwMode="auto">
          <a:xfrm>
            <a:off x="838200" y="57912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00FF"/>
                </a:solidFill>
                <a:latin typeface="Calibri" pitchFamily="34" charset="0"/>
              </a:rPr>
              <a:t>Note: If you need to, you can re-dispute the transaction by repeating the steps in </a:t>
            </a:r>
            <a:r>
              <a:rPr lang="en-US" i="1" dirty="0">
                <a:solidFill>
                  <a:srgbClr val="0000FF"/>
                </a:solidFill>
                <a:latin typeface="Calibri" pitchFamily="34" charset="0"/>
              </a:rPr>
              <a:t>Dispute a Transaction</a:t>
            </a:r>
            <a:r>
              <a:rPr lang="en-US" dirty="0">
                <a:solidFill>
                  <a:srgbClr val="0000FF"/>
                </a:solidFill>
                <a:latin typeface="Calibri" pitchFamily="34" charset="0"/>
              </a:rPr>
              <a:t>.</a:t>
            </a:r>
            <a:endParaRPr lang="en-US" i="1" dirty="0">
              <a:solidFill>
                <a:srgbClr val="0000FF"/>
              </a:solidFill>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a:xfrm>
            <a:off x="6985000" y="6487795"/>
            <a:ext cx="2133600" cy="365125"/>
          </a:xfrm>
        </p:spPr>
        <p:txBody>
          <a:bodyPr/>
          <a:lstStyle/>
          <a:p>
            <a:fld id="{027C62A0-397E-4755-B572-51F6FCA7849C}" type="slidenum">
              <a:rPr lang="en-US" smtClean="0"/>
              <a:t>55</a:t>
            </a:fld>
            <a:endParaRPr lang="en-US" dirty="0"/>
          </a:p>
        </p:txBody>
      </p:sp>
    </p:spTree>
    <p:extLst>
      <p:ext uri="{BB962C8B-B14F-4D97-AF65-F5344CB8AC3E}">
        <p14:creationId xmlns:p14="http://schemas.microsoft.com/office/powerpoint/2010/main" val="3291578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838200"/>
          </a:xfrm>
        </p:spPr>
        <p:txBody>
          <a:bodyPr>
            <a:normAutofit/>
          </a:bodyPr>
          <a:lstStyle/>
          <a:p>
            <a:r>
              <a:rPr lang="en-US" sz="4000" b="1" u="sng" dirty="0"/>
              <a:t>Account Activity Report</a:t>
            </a:r>
          </a:p>
        </p:txBody>
      </p:sp>
      <p:sp>
        <p:nvSpPr>
          <p:cNvPr id="51203" name="Content Placeholder 2"/>
          <p:cNvSpPr>
            <a:spLocks noGrp="1"/>
          </p:cNvSpPr>
          <p:nvPr>
            <p:ph idx="1"/>
          </p:nvPr>
        </p:nvSpPr>
        <p:spPr>
          <a:xfrm>
            <a:off x="381000" y="1143000"/>
            <a:ext cx="8229600" cy="4525963"/>
          </a:xfrm>
        </p:spPr>
        <p:txBody>
          <a:bodyPr>
            <a:normAutofit/>
          </a:bodyPr>
          <a:lstStyle/>
          <a:p>
            <a:r>
              <a:rPr lang="en-US" sz="2400" dirty="0"/>
              <a:t>The Account Activity </a:t>
            </a:r>
            <a:r>
              <a:rPr lang="en-US" sz="2400" i="1" dirty="0"/>
              <a:t>Report </a:t>
            </a:r>
            <a:r>
              <a:rPr lang="en-US" sz="2400" dirty="0"/>
              <a:t>provides the Cardholder and Approving Manager a snapshot of monthly transactions which includes allocation information for each transaction.   </a:t>
            </a:r>
          </a:p>
          <a:p>
            <a:r>
              <a:rPr lang="en-US" sz="2400" dirty="0"/>
              <a:t>This report should be generated after all of the transactions have been allocated in order to display the allocation information on the report.  </a:t>
            </a:r>
          </a:p>
          <a:p>
            <a:r>
              <a:rPr lang="en-US" sz="2400" dirty="0"/>
              <a:t>The Account Activity </a:t>
            </a:r>
            <a:r>
              <a:rPr lang="en-US" sz="2400" i="1" dirty="0"/>
              <a:t>Report </a:t>
            </a:r>
            <a:r>
              <a:rPr lang="en-US" sz="2400" dirty="0"/>
              <a:t>is to be submitted </a:t>
            </a:r>
            <a:r>
              <a:rPr lang="en-US" sz="2400" i="1" dirty="0"/>
              <a:t>monthly</a:t>
            </a:r>
            <a:r>
              <a:rPr lang="en-US" sz="2400" dirty="0"/>
              <a:t> with the original receipts.</a:t>
            </a:r>
          </a:p>
        </p:txBody>
      </p: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56</a:t>
            </a:fld>
            <a:endParaRPr lang="en-US" dirty="0"/>
          </a:p>
        </p:txBody>
      </p:sp>
    </p:spTree>
    <p:extLst>
      <p:ext uri="{BB962C8B-B14F-4D97-AF65-F5344CB8AC3E}">
        <p14:creationId xmlns:p14="http://schemas.microsoft.com/office/powerpoint/2010/main" val="4289355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19100" y="76200"/>
            <a:ext cx="8229600" cy="563562"/>
          </a:xfrm>
        </p:spPr>
        <p:txBody>
          <a:bodyPr>
            <a:noAutofit/>
          </a:bodyPr>
          <a:lstStyle/>
          <a:p>
            <a:r>
              <a:rPr lang="en-US" sz="3200" u="sng" dirty="0"/>
              <a:t>Account Activity Report</a:t>
            </a:r>
          </a:p>
        </p:txBody>
      </p:sp>
      <p:sp>
        <p:nvSpPr>
          <p:cNvPr id="3" name="Text Placeholder 2"/>
          <p:cNvSpPr>
            <a:spLocks noGrp="1"/>
          </p:cNvSpPr>
          <p:nvPr>
            <p:ph type="body" idx="1"/>
          </p:nvPr>
        </p:nvSpPr>
        <p:spPr>
          <a:xfrm>
            <a:off x="498792" y="838200"/>
            <a:ext cx="4040188" cy="639762"/>
          </a:xfrm>
        </p:spPr>
        <p:txBody>
          <a:bodyPr>
            <a:normAutofit fontScale="77500" lnSpcReduction="20000"/>
          </a:bodyPr>
          <a:lstStyle/>
          <a:p>
            <a:pPr marL="457200" indent="-457200">
              <a:buAutoNum type="arabicPeriod"/>
            </a:pPr>
            <a:r>
              <a:rPr lang="en-US" b="0" dirty="0"/>
              <a:t>Select</a:t>
            </a:r>
            <a:r>
              <a:rPr lang="en-US" dirty="0"/>
              <a:t> Transaction Management</a:t>
            </a:r>
          </a:p>
          <a:p>
            <a:pPr marL="457200" indent="-457200">
              <a:buAutoNum type="arabicPeriod"/>
            </a:pPr>
            <a:r>
              <a:rPr lang="en-US" b="0" dirty="0"/>
              <a:t>Select</a:t>
            </a:r>
            <a:r>
              <a:rPr lang="en-US" dirty="0"/>
              <a:t> Transaction List</a:t>
            </a:r>
          </a:p>
        </p:txBody>
      </p:sp>
      <p:sp>
        <p:nvSpPr>
          <p:cNvPr id="7" name="Text Placeholder 6"/>
          <p:cNvSpPr>
            <a:spLocks noGrp="1"/>
          </p:cNvSpPr>
          <p:nvPr>
            <p:ph type="body" sz="quarter" idx="3"/>
          </p:nvPr>
        </p:nvSpPr>
        <p:spPr>
          <a:xfrm>
            <a:off x="2381250" y="3441698"/>
            <a:ext cx="4041775" cy="881381"/>
          </a:xfrm>
        </p:spPr>
        <p:txBody>
          <a:bodyPr>
            <a:normAutofit fontScale="77500" lnSpcReduction="20000"/>
          </a:bodyPr>
          <a:lstStyle/>
          <a:p>
            <a:pPr algn="ctr"/>
            <a:r>
              <a:rPr lang="en-US" sz="2000" b="0" dirty="0"/>
              <a:t>3. </a:t>
            </a:r>
            <a:r>
              <a:rPr lang="en-US" sz="2100" b="0" dirty="0"/>
              <a:t>Select </a:t>
            </a:r>
            <a:r>
              <a:rPr lang="en-US" sz="2100" dirty="0"/>
              <a:t>Billing Cycle Close Date </a:t>
            </a:r>
            <a:r>
              <a:rPr lang="en-US" sz="2100" b="0" dirty="0"/>
              <a:t>for appropriate month.</a:t>
            </a:r>
          </a:p>
          <a:p>
            <a:pPr algn="ctr"/>
            <a:endParaRPr lang="en-US" sz="1100" b="0" dirty="0"/>
          </a:p>
          <a:p>
            <a:pPr algn="ctr"/>
            <a:r>
              <a:rPr lang="en-US" sz="2000" b="0" dirty="0"/>
              <a:t>4. Click </a:t>
            </a:r>
            <a:r>
              <a:rPr lang="en-US" sz="2000" dirty="0"/>
              <a:t>Print Account Activity</a:t>
            </a:r>
            <a:endParaRPr lang="en-US" sz="2000" b="0" dirty="0"/>
          </a:p>
        </p:txBody>
      </p:sp>
      <p:cxnSp>
        <p:nvCxnSpPr>
          <p:cNvPr id="12" name="Straight Connector 11"/>
          <p:cNvCxnSpPr/>
          <p:nvPr/>
        </p:nvCxnSpPr>
        <p:spPr>
          <a:xfrm>
            <a:off x="228600" y="3352800"/>
            <a:ext cx="8610600" cy="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2" name="Slide Number Placeholder 1"/>
          <p:cNvSpPr>
            <a:spLocks noGrp="1"/>
          </p:cNvSpPr>
          <p:nvPr>
            <p:ph type="sldNum" sz="quarter" idx="12"/>
          </p:nvPr>
        </p:nvSpPr>
        <p:spPr>
          <a:xfrm>
            <a:off x="7010400" y="6492875"/>
            <a:ext cx="2133600" cy="365125"/>
          </a:xfrm>
        </p:spPr>
        <p:txBody>
          <a:bodyPr/>
          <a:lstStyle/>
          <a:p>
            <a:fld id="{027C62A0-397E-4755-B572-51F6FCA7849C}" type="slidenum">
              <a:rPr lang="en-US" smtClean="0"/>
              <a:t>57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607" y="1219200"/>
            <a:ext cx="4519613" cy="20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08475"/>
            <a:ext cx="7239000" cy="23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524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334962"/>
          </a:xfrm>
        </p:spPr>
        <p:txBody>
          <a:bodyPr>
            <a:noAutofit/>
          </a:bodyPr>
          <a:lstStyle/>
          <a:p>
            <a:r>
              <a:rPr lang="en-US" sz="3200" u="sng" dirty="0"/>
              <a:t>Account Activity Report</a:t>
            </a:r>
          </a:p>
        </p:txBody>
      </p:sp>
      <p:sp>
        <p:nvSpPr>
          <p:cNvPr id="3" name="TextBox 2"/>
          <p:cNvSpPr txBox="1"/>
          <p:nvPr/>
        </p:nvSpPr>
        <p:spPr>
          <a:xfrm>
            <a:off x="594360" y="5105401"/>
            <a:ext cx="7701280" cy="1077218"/>
          </a:xfrm>
          <a:prstGeom prst="rect">
            <a:avLst/>
          </a:prstGeom>
          <a:noFill/>
        </p:spPr>
        <p:txBody>
          <a:bodyPr wrap="square" rtlCol="0">
            <a:spAutoFit/>
          </a:bodyPr>
          <a:lstStyle/>
          <a:p>
            <a:pPr algn="ctr"/>
            <a:r>
              <a:rPr lang="en-US" sz="1600" dirty="0"/>
              <a:t>Under the </a:t>
            </a:r>
            <a:r>
              <a:rPr lang="en-US" sz="1600" b="1" dirty="0"/>
              <a:t>Accounting Code </a:t>
            </a:r>
            <a:r>
              <a:rPr lang="en-US" sz="1600" dirty="0"/>
              <a:t>section, the Cardholder’s </a:t>
            </a:r>
            <a:r>
              <a:rPr lang="en-US" sz="1600" dirty="0">
                <a:solidFill>
                  <a:srgbClr val="C00000"/>
                </a:solidFill>
              </a:rPr>
              <a:t>Red ID number</a:t>
            </a:r>
            <a:r>
              <a:rPr lang="en-US" sz="1600" dirty="0"/>
              <a:t>, </a:t>
            </a:r>
            <a:r>
              <a:rPr lang="en-US" sz="1600" b="1" dirty="0">
                <a:solidFill>
                  <a:srgbClr val="66FF66"/>
                </a:solidFill>
              </a:rPr>
              <a:t>org code</a:t>
            </a:r>
            <a:r>
              <a:rPr lang="en-US" sz="1600" dirty="0"/>
              <a:t>, </a:t>
            </a:r>
            <a:r>
              <a:rPr lang="en-US" sz="1600" dirty="0">
                <a:solidFill>
                  <a:srgbClr val="7030A0"/>
                </a:solidFill>
              </a:rPr>
              <a:t>fund</a:t>
            </a:r>
            <a:r>
              <a:rPr lang="en-US" sz="1600" dirty="0"/>
              <a:t>, </a:t>
            </a:r>
            <a:r>
              <a:rPr lang="en-US" sz="1600" dirty="0">
                <a:solidFill>
                  <a:srgbClr val="0070C0"/>
                </a:solidFill>
              </a:rPr>
              <a:t>account code</a:t>
            </a:r>
            <a:r>
              <a:rPr lang="en-US" sz="1600" dirty="0"/>
              <a:t>, </a:t>
            </a:r>
            <a:r>
              <a:rPr lang="en-US" sz="1600" b="1" dirty="0"/>
              <a:t>N</a:t>
            </a:r>
            <a:r>
              <a:rPr lang="en-US" sz="1600" dirty="0"/>
              <a:t> for Travel Indicator and </a:t>
            </a:r>
            <a:r>
              <a:rPr lang="en-US" sz="1600" b="1" dirty="0">
                <a:solidFill>
                  <a:srgbClr val="FF7C80"/>
                </a:solidFill>
              </a:rPr>
              <a:t>transaction comments  </a:t>
            </a:r>
            <a:r>
              <a:rPr lang="en-US" sz="1600" dirty="0"/>
              <a:t>will be displayed.</a:t>
            </a:r>
          </a:p>
          <a:p>
            <a:pPr algn="ctr"/>
            <a:endParaRPr lang="en-US" sz="800" dirty="0"/>
          </a:p>
          <a:p>
            <a:pPr algn="ctr"/>
            <a:r>
              <a:rPr lang="en-US" sz="1600" dirty="0"/>
              <a:t>This form does not need to be signed.   </a:t>
            </a:r>
          </a:p>
          <a:p>
            <a:pPr algn="ctr"/>
            <a:endParaRPr lang="en-US" sz="800" dirty="0">
              <a:solidFill>
                <a:srgbClr val="0000FF"/>
              </a:solidFill>
            </a:endParaRPr>
          </a:p>
        </p:txBody>
      </p:sp>
      <p:sp>
        <p:nvSpPr>
          <p:cNvPr id="2" name="Slide Number Placeholder 1"/>
          <p:cNvSpPr>
            <a:spLocks noGrp="1"/>
          </p:cNvSpPr>
          <p:nvPr>
            <p:ph type="sldNum" sz="quarter" idx="12"/>
          </p:nvPr>
        </p:nvSpPr>
        <p:spPr>
          <a:xfrm>
            <a:off x="7010400" y="6477635"/>
            <a:ext cx="2133600" cy="365125"/>
          </a:xfrm>
        </p:spPr>
        <p:txBody>
          <a:bodyPr/>
          <a:lstStyle/>
          <a:p>
            <a:fld id="{027C62A0-397E-4755-B572-51F6FCA7849C}" type="slidenum">
              <a:rPr lang="en-US" smtClean="0"/>
              <a:t>58</a:t>
            </a:fld>
            <a:endParaRPr 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 y="914401"/>
            <a:ext cx="7924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94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
            <a:ext cx="8229600" cy="563562"/>
          </a:xfrm>
        </p:spPr>
        <p:txBody>
          <a:bodyPr>
            <a:normAutofit fontScale="90000"/>
          </a:bodyPr>
          <a:lstStyle/>
          <a:p>
            <a:r>
              <a:rPr lang="en-US" sz="3600" u="sng" dirty="0"/>
              <a:t>Submission of Paperwork</a:t>
            </a:r>
          </a:p>
        </p:txBody>
      </p:sp>
      <p:sp>
        <p:nvSpPr>
          <p:cNvPr id="57347" name="Content Placeholder 2"/>
          <p:cNvSpPr>
            <a:spLocks noGrp="1"/>
          </p:cNvSpPr>
          <p:nvPr>
            <p:ph idx="1"/>
          </p:nvPr>
        </p:nvSpPr>
        <p:spPr>
          <a:xfrm>
            <a:off x="457200" y="685800"/>
            <a:ext cx="8229600" cy="5638800"/>
          </a:xfrm>
          <a:noFill/>
        </p:spPr>
        <p:txBody>
          <a:bodyPr>
            <a:normAutofit lnSpcReduction="10000"/>
          </a:bodyPr>
          <a:lstStyle/>
          <a:p>
            <a:pPr lvl="1">
              <a:buFont typeface="Arial" charset="0"/>
              <a:buNone/>
            </a:pPr>
            <a:r>
              <a:rPr lang="en-US" sz="2100" dirty="0"/>
              <a:t>Cardholders must submit the following documentation (once a month) when there are purchases :</a:t>
            </a:r>
          </a:p>
          <a:p>
            <a:pPr marL="457200" lvl="1" indent="0">
              <a:buNone/>
            </a:pPr>
            <a:endParaRPr lang="en-US" sz="900" dirty="0">
              <a:latin typeface="+mj-lt"/>
            </a:endParaRPr>
          </a:p>
          <a:p>
            <a:pPr lvl="1"/>
            <a:r>
              <a:rPr lang="en-US" sz="2000" dirty="0">
                <a:latin typeface="+mj-lt"/>
              </a:rPr>
              <a:t>Account Activity Report</a:t>
            </a:r>
          </a:p>
          <a:p>
            <a:pPr marL="457200" lvl="1" indent="0">
              <a:buNone/>
            </a:pPr>
            <a:r>
              <a:rPr lang="en-US" sz="1600" dirty="0">
                <a:latin typeface="+mj-lt"/>
              </a:rPr>
              <a:t>	</a:t>
            </a:r>
            <a:endParaRPr lang="en-US" sz="2000" dirty="0">
              <a:latin typeface="+mj-lt"/>
            </a:endParaRPr>
          </a:p>
          <a:p>
            <a:pPr lvl="1"/>
            <a:r>
              <a:rPr lang="en-US" sz="2000" dirty="0">
                <a:latin typeface="+mj-lt"/>
              </a:rPr>
              <a:t>All original receipts and supporting documentation   </a:t>
            </a:r>
          </a:p>
          <a:p>
            <a:pPr marL="457200" lvl="1" indent="0">
              <a:buNone/>
            </a:pPr>
            <a:endParaRPr lang="en-US" sz="800" dirty="0">
              <a:latin typeface="+mj-lt"/>
            </a:endParaRPr>
          </a:p>
          <a:p>
            <a:pPr marL="457200" lvl="1" indent="0">
              <a:buNone/>
            </a:pPr>
            <a:r>
              <a:rPr lang="en-US" sz="2000" dirty="0">
                <a:latin typeface="+mj-lt"/>
              </a:rPr>
              <a:t>If you are missing a receipt, the lost receipt form (which can be found on the Foundation’s website under PCard Program)  must be submitted for each transaction without a receipt. </a:t>
            </a:r>
          </a:p>
          <a:p>
            <a:pPr marL="457200" lvl="1" indent="0">
              <a:buNone/>
            </a:pPr>
            <a:endParaRPr lang="en-US" sz="800" dirty="0">
              <a:latin typeface="+mj-lt"/>
            </a:endParaRPr>
          </a:p>
          <a:p>
            <a:pPr lvl="1"/>
            <a:r>
              <a:rPr lang="en-US" sz="2000" dirty="0">
                <a:latin typeface="+mj-lt"/>
              </a:rPr>
              <a:t>Submit electronic packets to </a:t>
            </a:r>
            <a:r>
              <a:rPr lang="en-US" sz="2000" dirty="0">
                <a:latin typeface="+mj-lt"/>
                <a:hlinkClick r:id="rId2"/>
              </a:rPr>
              <a:t>sdsurfpcard@sdsu.edu</a:t>
            </a:r>
            <a:r>
              <a:rPr lang="en-US" sz="2000" dirty="0">
                <a:latin typeface="+mj-lt"/>
              </a:rPr>
              <a:t>  or via mail to Procurement Card Administrator at MC 1941</a:t>
            </a:r>
          </a:p>
          <a:p>
            <a:pPr lvl="1"/>
            <a:endParaRPr lang="en-US" sz="900" dirty="0">
              <a:latin typeface="+mj-lt"/>
            </a:endParaRPr>
          </a:p>
          <a:p>
            <a:pPr marL="457200" lvl="1" indent="0">
              <a:buNone/>
            </a:pPr>
            <a:r>
              <a:rPr lang="en-US" sz="2000" dirty="0">
                <a:solidFill>
                  <a:srgbClr val="0000FF"/>
                </a:solidFill>
                <a:latin typeface="+mj-lt"/>
              </a:rPr>
              <a:t>Note: If you are using a copier to scan your remittance packet and cannot change the file name, input the information (cardholder’s last name and month transactions occurred) in the subject line.  Also, you must keep the hard copy for 90 days after fiscal year end.  </a:t>
            </a:r>
          </a:p>
          <a:p>
            <a:pPr marL="457200" lvl="1" indent="0">
              <a:buNone/>
            </a:pPr>
            <a:r>
              <a:rPr lang="en-US" sz="2000" dirty="0">
                <a:latin typeface="+mj-lt"/>
              </a:rPr>
              <a:t>	</a:t>
            </a:r>
          </a:p>
          <a:p>
            <a:pPr marL="0" indent="0">
              <a:buNone/>
            </a:pPr>
            <a:endParaRPr lang="en-US" dirty="0">
              <a:latin typeface="+mj-lt"/>
            </a:endParaRPr>
          </a:p>
        </p:txBody>
      </p:sp>
      <p:sp>
        <p:nvSpPr>
          <p:cNvPr id="5" name="Slide Number Placeholder 4"/>
          <p:cNvSpPr>
            <a:spLocks noGrp="1"/>
          </p:cNvSpPr>
          <p:nvPr>
            <p:ph type="sldNum" sz="quarter" idx="12"/>
          </p:nvPr>
        </p:nvSpPr>
        <p:spPr>
          <a:xfrm>
            <a:off x="7015480" y="6492875"/>
            <a:ext cx="2133600" cy="365125"/>
          </a:xfrm>
        </p:spPr>
        <p:txBody>
          <a:bodyPr/>
          <a:lstStyle/>
          <a:p>
            <a:pPr>
              <a:defRPr/>
            </a:pPr>
            <a:fld id="{0B791313-0F46-4D62-897A-0450D1FFBEE9}" type="slidenum">
              <a:rPr lang="en-US" smtClean="0"/>
              <a:pPr>
                <a:defRPr/>
              </a:pPr>
              <a:t>59</a:t>
            </a:fld>
            <a:endParaRPr lang="en-US" dirty="0"/>
          </a:p>
        </p:txBody>
      </p:sp>
    </p:spTree>
    <p:extLst>
      <p:ext uri="{BB962C8B-B14F-4D97-AF65-F5344CB8AC3E}">
        <p14:creationId xmlns:p14="http://schemas.microsoft.com/office/powerpoint/2010/main" val="3399558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u="sng" dirty="0"/>
              <a:t>Cardholder Registration </a:t>
            </a:r>
          </a:p>
        </p:txBody>
      </p:sp>
      <p:sp>
        <p:nvSpPr>
          <p:cNvPr id="4" name="Text Placeholder 3"/>
          <p:cNvSpPr>
            <a:spLocks noGrp="1"/>
          </p:cNvSpPr>
          <p:nvPr>
            <p:ph type="body" idx="1"/>
          </p:nvPr>
        </p:nvSpPr>
        <p:spPr>
          <a:xfrm>
            <a:off x="455612" y="990600"/>
            <a:ext cx="4040188" cy="367060"/>
          </a:xfrm>
        </p:spPr>
        <p:txBody>
          <a:bodyPr>
            <a:noAutofit/>
          </a:bodyPr>
          <a:lstStyle/>
          <a:p>
            <a:pPr algn="ctr"/>
            <a:r>
              <a:rPr lang="en-US" sz="1400" b="0" dirty="0"/>
              <a:t>After reviewing the Licensing Agreement, click </a:t>
            </a:r>
            <a:r>
              <a:rPr lang="en-US" sz="1400" dirty="0"/>
              <a:t>Accept</a:t>
            </a:r>
            <a:r>
              <a:rPr lang="en-US" sz="1400" b="0" dirty="0"/>
              <a:t> at the bottom. </a:t>
            </a:r>
          </a:p>
        </p:txBody>
      </p:sp>
      <p:sp>
        <p:nvSpPr>
          <p:cNvPr id="6" name="Text Placeholder 5"/>
          <p:cNvSpPr>
            <a:spLocks noGrp="1"/>
          </p:cNvSpPr>
          <p:nvPr>
            <p:ph type="body" sz="quarter" idx="3"/>
          </p:nvPr>
        </p:nvSpPr>
        <p:spPr>
          <a:xfrm>
            <a:off x="4648200" y="914400"/>
            <a:ext cx="4041775" cy="381000"/>
          </a:xfrm>
        </p:spPr>
        <p:txBody>
          <a:bodyPr>
            <a:normAutofit/>
          </a:bodyPr>
          <a:lstStyle/>
          <a:p>
            <a:pPr algn="ctr"/>
            <a:r>
              <a:rPr lang="en-US" sz="1600" b="0" dirty="0"/>
              <a:t>Complete requested information.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723160"/>
            <a:ext cx="3352800"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7660"/>
            <a:ext cx="4267200" cy="336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400"/>
            <a:ext cx="3886200" cy="51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953000" y="3945934"/>
            <a:ext cx="3962400" cy="553998"/>
          </a:xfrm>
          <a:prstGeom prst="rect">
            <a:avLst/>
          </a:prstGeom>
          <a:noFill/>
        </p:spPr>
        <p:txBody>
          <a:bodyPr wrap="square" rtlCol="0">
            <a:spAutoFit/>
          </a:bodyPr>
          <a:lstStyle/>
          <a:p>
            <a:pPr lvl="0"/>
            <a:r>
              <a:rPr lang="en-US" sz="1000" dirty="0"/>
              <a:t>Password must be 8-20 characters with at least one numeric character, one capital alpha character and one special character.</a:t>
            </a:r>
          </a:p>
          <a:p>
            <a:endParaRPr lang="en-US" sz="1000" dirty="0"/>
          </a:p>
        </p:txBody>
      </p:sp>
      <p:sp>
        <p:nvSpPr>
          <p:cNvPr id="24" name="TextBox 23"/>
          <p:cNvSpPr txBox="1"/>
          <p:nvPr/>
        </p:nvSpPr>
        <p:spPr>
          <a:xfrm>
            <a:off x="5486400" y="6461125"/>
            <a:ext cx="3352800" cy="400110"/>
          </a:xfrm>
          <a:prstGeom prst="rect">
            <a:avLst/>
          </a:prstGeom>
          <a:noFill/>
        </p:spPr>
        <p:txBody>
          <a:bodyPr wrap="square" rtlCol="0">
            <a:spAutoFit/>
          </a:bodyPr>
          <a:lstStyle/>
          <a:p>
            <a:pPr algn="ctr"/>
            <a:r>
              <a:rPr lang="en-US" sz="1000" dirty="0"/>
              <a:t>Note: Verification questions/answers are used to authenticate your account when calling the bank. </a:t>
            </a:r>
          </a:p>
        </p:txBody>
      </p:sp>
      <p:cxnSp>
        <p:nvCxnSpPr>
          <p:cNvPr id="5" name="Straight Connector 4"/>
          <p:cNvCxnSpPr/>
          <p:nvPr/>
        </p:nvCxnSpPr>
        <p:spPr>
          <a:xfrm>
            <a:off x="4610100" y="1104900"/>
            <a:ext cx="0" cy="558676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3" name="TextBox 2"/>
          <p:cNvSpPr txBox="1"/>
          <p:nvPr/>
        </p:nvSpPr>
        <p:spPr>
          <a:xfrm>
            <a:off x="6858000" y="3040410"/>
            <a:ext cx="2057400" cy="861774"/>
          </a:xfrm>
          <a:prstGeom prst="rect">
            <a:avLst/>
          </a:prstGeom>
          <a:noFill/>
        </p:spPr>
        <p:txBody>
          <a:bodyPr wrap="square" rtlCol="0">
            <a:spAutoFit/>
          </a:bodyPr>
          <a:lstStyle/>
          <a:p>
            <a:r>
              <a:rPr lang="en-US" sz="1000" dirty="0"/>
              <a:t>User ID should be your first initial and last name (no space between).  If your User ID is less than seven characters, add port at the end of your last name.  EX: jsmithport</a:t>
            </a:r>
          </a:p>
        </p:txBody>
      </p:sp>
      <p:cxnSp>
        <p:nvCxnSpPr>
          <p:cNvPr id="8" name="Straight Arrow Connector 7"/>
          <p:cNvCxnSpPr/>
          <p:nvPr/>
        </p:nvCxnSpPr>
        <p:spPr>
          <a:xfrm>
            <a:off x="6248400" y="3352800"/>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7010400" y="6470650"/>
            <a:ext cx="2133600" cy="365125"/>
          </a:xfrm>
        </p:spPr>
        <p:txBody>
          <a:bodyPr/>
          <a:lstStyle/>
          <a:p>
            <a:fld id="{027C62A0-397E-4755-B572-51F6FCA7849C}" type="slidenum">
              <a:rPr lang="en-US" smtClean="0"/>
              <a:t>6</a:t>
            </a:fld>
            <a:endParaRPr lang="en-US" dirty="0"/>
          </a:p>
        </p:txBody>
      </p:sp>
    </p:spTree>
    <p:extLst>
      <p:ext uri="{BB962C8B-B14F-4D97-AF65-F5344CB8AC3E}">
        <p14:creationId xmlns:p14="http://schemas.microsoft.com/office/powerpoint/2010/main" val="4070277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fontScale="90000"/>
          </a:bodyPr>
          <a:lstStyle/>
          <a:p>
            <a:r>
              <a:rPr lang="en-US" sz="3600" u="sng" dirty="0"/>
              <a:t>US Bank PCard Deadlines 2015</a:t>
            </a:r>
            <a:br>
              <a:rPr lang="en-US" sz="3600" u="sng" dirty="0"/>
            </a:br>
            <a:endParaRPr lang="en-US" sz="4000" u="sng" dirty="0"/>
          </a:p>
        </p:txBody>
      </p:sp>
      <p:sp>
        <p:nvSpPr>
          <p:cNvPr id="3" name="Content Placeholder 2"/>
          <p:cNvSpPr>
            <a:spLocks noGrp="1"/>
          </p:cNvSpPr>
          <p:nvPr>
            <p:ph idx="1"/>
          </p:nvPr>
        </p:nvSpPr>
        <p:spPr>
          <a:xfrm>
            <a:off x="457200" y="609600"/>
            <a:ext cx="8229600" cy="6096000"/>
          </a:xfrm>
        </p:spPr>
        <p:txBody>
          <a:bodyPr>
            <a:normAutofit fontScale="47500" lnSpcReduction="20000"/>
          </a:bodyPr>
          <a:lstStyle/>
          <a:p>
            <a:pPr marL="0" indent="0">
              <a:buNone/>
            </a:pPr>
            <a:r>
              <a:rPr lang="en-US" b="1" dirty="0"/>
              <a:t>Overview</a:t>
            </a:r>
          </a:p>
          <a:p>
            <a:pPr marL="0" indent="0">
              <a:buNone/>
            </a:pPr>
            <a:endParaRPr lang="en-US" sz="1700" b="1" dirty="0"/>
          </a:p>
          <a:p>
            <a:r>
              <a:rPr lang="en-US" dirty="0"/>
              <a:t>PCard transactions are captured and visible in US Bank’s AccessOnline system, usually within 24-48 hours of the transaction.  Cardholders and Approving Managers review transactions, allocate to the appropriate accounting strings (FOAP’s) and approve.  After transactions have been reviewed and approved, they are extracted from the US Bank system and posted to the appropriate expense accounts in the Banner Finance system.   </a:t>
            </a:r>
          </a:p>
          <a:p>
            <a:r>
              <a:rPr lang="en-US" dirty="0"/>
              <a:t>Files will be extracted for posting twice per billing cycle.  The SDSURF program billing cycle runs the 28</a:t>
            </a:r>
            <a:r>
              <a:rPr lang="en-US" baseline="30000" dirty="0"/>
              <a:t>th</a:t>
            </a:r>
            <a:r>
              <a:rPr lang="en-US" dirty="0"/>
              <a:t> of each month through the 27</a:t>
            </a:r>
            <a:r>
              <a:rPr lang="en-US" baseline="30000" dirty="0"/>
              <a:t>th</a:t>
            </a:r>
            <a:r>
              <a:rPr lang="en-US" dirty="0"/>
              <a:t> of the following month.  </a:t>
            </a:r>
          </a:p>
          <a:p>
            <a:pPr marL="0" indent="0">
              <a:buNone/>
            </a:pPr>
            <a:endParaRPr lang="en-US" sz="2000" b="1" dirty="0"/>
          </a:p>
          <a:p>
            <a:pPr marL="0" indent="0">
              <a:buNone/>
            </a:pPr>
            <a:r>
              <a:rPr lang="en-US" b="1" dirty="0"/>
              <a:t>Mid-Cycle Extract </a:t>
            </a:r>
          </a:p>
          <a:p>
            <a:pPr marL="0" indent="0">
              <a:buNone/>
            </a:pPr>
            <a:endParaRPr lang="en-US" sz="1700" b="1" dirty="0"/>
          </a:p>
          <a:p>
            <a:r>
              <a:rPr lang="en-US" dirty="0"/>
              <a:t>The First Extract will occur mid-cycle.  This extract will capture all transactions that have been reviewed and allocated by cardholders AND approved by the approving manager.  This extract is intended to support more frequent posting of transactions for those cardholders and approving officials who choose to process transactions throughout the month.  This will also enable the high volume of transactions processed by SDSURF buyers to post twice a month (currently posted once a month).  Once transactions are flagged for extract, they will be locked and can no longer be edited in Access Online.  </a:t>
            </a:r>
          </a:p>
          <a:p>
            <a:pPr marL="0" indent="0">
              <a:buNone/>
            </a:pPr>
            <a:endParaRPr lang="en-US" sz="1700" b="1" dirty="0"/>
          </a:p>
          <a:p>
            <a:pPr marL="0" indent="0">
              <a:buNone/>
            </a:pPr>
            <a:r>
              <a:rPr lang="en-US" b="1" dirty="0"/>
              <a:t>End-of-Cycle / Cycle Close Extract</a:t>
            </a:r>
          </a:p>
          <a:p>
            <a:pPr marL="0" indent="0">
              <a:buNone/>
            </a:pPr>
            <a:endParaRPr lang="en-US" sz="1700" b="1" dirty="0"/>
          </a:p>
          <a:p>
            <a:r>
              <a:rPr lang="en-US" dirty="0"/>
              <a:t>The second extract of the month will occur approximately five business days after the billing cycle closes.  This extract will capture all transactions, except those extracted and flagged in the mid-cycle extract, in the current billing cycle.  All cardholders and approving managers MUST review, allocate and approve transactions within five business days after the cycle close date.  If there are transactions that are not complete, they will be extracted and routed to the appropriate administrator in the edit process for research and resolution within the three business day processing cycle for administrative follow up on suspended transactions.  Transactions still not allocated and approved will be posted to a suspense account until they are resolved.  </a:t>
            </a:r>
            <a:r>
              <a:rPr lang="en-US" b="1" dirty="0">
                <a:solidFill>
                  <a:srgbClr val="FF0000"/>
                </a:solidFill>
              </a:rPr>
              <a:t>Cardholders with items in suspense &gt; 60 days will automatically have their cards suspended until the items are resolved. </a:t>
            </a:r>
          </a:p>
        </p:txBody>
      </p:sp>
      <p:sp>
        <p:nvSpPr>
          <p:cNvPr id="4" name="Slide Number Placeholder 3"/>
          <p:cNvSpPr>
            <a:spLocks noGrp="1"/>
          </p:cNvSpPr>
          <p:nvPr>
            <p:ph type="sldNum" sz="quarter" idx="12"/>
          </p:nvPr>
        </p:nvSpPr>
        <p:spPr>
          <a:xfrm>
            <a:off x="7010400" y="6492875"/>
            <a:ext cx="2133600" cy="365125"/>
          </a:xfrm>
        </p:spPr>
        <p:txBody>
          <a:bodyPr/>
          <a:lstStyle/>
          <a:p>
            <a:fld id="{027C62A0-397E-4755-B572-51F6FCA7849C}" type="slidenum">
              <a:rPr lang="en-US" smtClean="0"/>
              <a:t>60</a:t>
            </a:fld>
            <a:endParaRPr lang="en-US" dirty="0"/>
          </a:p>
        </p:txBody>
      </p:sp>
    </p:spTree>
    <p:extLst>
      <p:ext uri="{BB962C8B-B14F-4D97-AF65-F5344CB8AC3E}">
        <p14:creationId xmlns:p14="http://schemas.microsoft.com/office/powerpoint/2010/main" val="763043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563562"/>
          </a:xfrm>
        </p:spPr>
        <p:txBody>
          <a:bodyPr>
            <a:normAutofit fontScale="90000"/>
          </a:bodyPr>
          <a:lstStyle/>
          <a:p>
            <a:r>
              <a:rPr lang="en-US" u="sng" dirty="0"/>
              <a:t>US Bank 2015 Deadlines </a:t>
            </a:r>
          </a:p>
        </p:txBody>
      </p:sp>
      <p:sp>
        <p:nvSpPr>
          <p:cNvPr id="4" name="Slide Number Placeholder 3"/>
          <p:cNvSpPr>
            <a:spLocks noGrp="1"/>
          </p:cNvSpPr>
          <p:nvPr>
            <p:ph type="sldNum" sz="quarter" idx="12"/>
          </p:nvPr>
        </p:nvSpPr>
        <p:spPr/>
        <p:txBody>
          <a:bodyPr/>
          <a:lstStyle/>
          <a:p>
            <a:fld id="{027C62A0-397E-4755-B572-51F6FCA7849C}" type="slidenum">
              <a:rPr lang="en-US" smtClean="0"/>
              <a:t>61</a:t>
            </a:fld>
            <a:endParaRPr lang="en-US" dirty="0"/>
          </a:p>
        </p:txBody>
      </p:sp>
      <p:sp>
        <p:nvSpPr>
          <p:cNvPr id="10" name="TextBox 9"/>
          <p:cNvSpPr txBox="1"/>
          <p:nvPr/>
        </p:nvSpPr>
        <p:spPr>
          <a:xfrm>
            <a:off x="609600" y="1295400"/>
            <a:ext cx="8153400" cy="4893647"/>
          </a:xfrm>
          <a:prstGeom prst="rect">
            <a:avLst/>
          </a:prstGeom>
          <a:noFill/>
        </p:spPr>
        <p:txBody>
          <a:bodyPr wrap="square" rtlCol="0">
            <a:spAutoFit/>
          </a:bodyPr>
          <a:lstStyle/>
          <a:p>
            <a:pPr algn="ctr"/>
            <a:r>
              <a:rPr lang="en-US" sz="2400" dirty="0"/>
              <a:t> The billing cycle opens the 28</a:t>
            </a:r>
            <a:r>
              <a:rPr lang="en-US" sz="2400" baseline="30000" dirty="0"/>
              <a:t>th</a:t>
            </a:r>
            <a:r>
              <a:rPr lang="en-US" sz="2400" dirty="0"/>
              <a:t> of each month and closes the 27</a:t>
            </a:r>
            <a:r>
              <a:rPr lang="en-US" sz="2400" baseline="30000" dirty="0"/>
              <a:t>th </a:t>
            </a:r>
            <a:r>
              <a:rPr lang="en-US" sz="2400" dirty="0"/>
              <a:t>of the following month. </a:t>
            </a:r>
          </a:p>
          <a:p>
            <a:pPr algn="ctr"/>
            <a:r>
              <a:rPr lang="en-US" sz="2400" dirty="0"/>
              <a:t> </a:t>
            </a:r>
          </a:p>
          <a:p>
            <a:pPr algn="ctr"/>
            <a:r>
              <a:rPr lang="en-US" sz="2400" dirty="0"/>
              <a:t>Transactions usually post within  2-3 days of purchase.  Cardholders can allocate, approve  and forward their transactions to the Approving Manager upon posting </a:t>
            </a:r>
          </a:p>
          <a:p>
            <a:pPr algn="ctr"/>
            <a:r>
              <a:rPr lang="en-US" sz="2400" dirty="0"/>
              <a:t>in Access Online.  </a:t>
            </a:r>
          </a:p>
          <a:p>
            <a:pPr algn="ctr"/>
            <a:endParaRPr lang="en-US" sz="2400" dirty="0"/>
          </a:p>
          <a:p>
            <a:pPr algn="ctr"/>
            <a:r>
              <a:rPr lang="en-US" sz="2400" dirty="0"/>
              <a:t>After receiving the email notification of available transactions, </a:t>
            </a:r>
          </a:p>
          <a:p>
            <a:pPr algn="ctr"/>
            <a:r>
              <a:rPr lang="en-US" sz="2400" dirty="0"/>
              <a:t>Approving Managers can approve transactions.   Transactions must be allocated by close of business for each date listed on the deadline schedule. </a:t>
            </a:r>
          </a:p>
          <a:p>
            <a:pPr algn="ctr"/>
            <a:endParaRPr lang="en-US" sz="2400" b="1" dirty="0">
              <a:solidFill>
                <a:srgbClr val="FF0000"/>
              </a:solidFill>
            </a:endParaRPr>
          </a:p>
        </p:txBody>
      </p:sp>
    </p:spTree>
    <p:extLst>
      <p:ext uri="{BB962C8B-B14F-4D97-AF65-F5344CB8AC3E}">
        <p14:creationId xmlns:p14="http://schemas.microsoft.com/office/powerpoint/2010/main" val="1722002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639762"/>
          </a:xfrm>
        </p:spPr>
        <p:txBody>
          <a:bodyPr>
            <a:noAutofit/>
          </a:bodyPr>
          <a:lstStyle/>
          <a:p>
            <a:r>
              <a:rPr lang="en-US" sz="3600" u="sng" dirty="0"/>
              <a:t>Cardholder &amp; Approving Manager Responsibilities</a:t>
            </a:r>
          </a:p>
        </p:txBody>
      </p:sp>
      <p:sp>
        <p:nvSpPr>
          <p:cNvPr id="3" name="Content Placeholder 2"/>
          <p:cNvSpPr>
            <a:spLocks noGrp="1"/>
          </p:cNvSpPr>
          <p:nvPr>
            <p:ph idx="1"/>
          </p:nvPr>
        </p:nvSpPr>
        <p:spPr>
          <a:xfrm>
            <a:off x="457200" y="1295400"/>
            <a:ext cx="8229600" cy="5257800"/>
          </a:xfrm>
        </p:spPr>
        <p:txBody>
          <a:bodyPr>
            <a:normAutofit fontScale="40000" lnSpcReduction="20000"/>
          </a:bodyPr>
          <a:lstStyle/>
          <a:p>
            <a:r>
              <a:rPr lang="en-US" sz="5000" dirty="0"/>
              <a:t>It is very important for all cardholders and approving managers to meet their responsibilities in a timely manner.  The following is a list of program violations that will trigger review of cardholder and approving manager readiness to participate in the program per the schedule of corrective action below.  </a:t>
            </a:r>
          </a:p>
          <a:p>
            <a:pPr lvl="0"/>
            <a:r>
              <a:rPr lang="en-US" sz="5000" dirty="0"/>
              <a:t>Late or incomplete submission of monthly remittance packets, including packing slips, receipts, supporting documentation, etc.</a:t>
            </a:r>
          </a:p>
          <a:p>
            <a:pPr lvl="0"/>
            <a:r>
              <a:rPr lang="en-US" sz="5000" dirty="0"/>
              <a:t>Late allocations and approvals in Access Online </a:t>
            </a:r>
          </a:p>
          <a:p>
            <a:pPr lvl="0"/>
            <a:r>
              <a:rPr lang="en-US" sz="5000" dirty="0"/>
              <a:t>Purchase of prohibited items  (Refer to Section IV of Procurement Card Policy &amp; Procedure Manual )</a:t>
            </a:r>
          </a:p>
          <a:p>
            <a:pPr lvl="0"/>
            <a:r>
              <a:rPr lang="en-US" sz="5000" dirty="0"/>
              <a:t>Not allocating expenses correctly to reflect grants/project benefited by the purchase(s)</a:t>
            </a:r>
          </a:p>
          <a:p>
            <a:pPr lvl="0"/>
            <a:r>
              <a:rPr lang="en-US" sz="5000" dirty="0"/>
              <a:t>Overspending grants, causing fund deficits</a:t>
            </a:r>
          </a:p>
          <a:p>
            <a:pPr lvl="0"/>
            <a:r>
              <a:rPr lang="en-US" sz="5000" dirty="0"/>
              <a:t>Failure to submit a T-1 Form in advance of using PCard for travel related purchases</a:t>
            </a:r>
          </a:p>
          <a:p>
            <a:pPr lvl="0"/>
            <a:r>
              <a:rPr lang="en-US" sz="5000" dirty="0"/>
              <a:t>Use of the PCard for purchases of more than the preset spending limit by splitting the purchase into more than one transaction is not allowable.  </a:t>
            </a:r>
          </a:p>
          <a:p>
            <a:pPr lvl="0"/>
            <a:r>
              <a:rPr lang="en-US" sz="5000" dirty="0"/>
              <a:t>Failure to return the PCard when reassigned, terminated, or upon request</a:t>
            </a:r>
          </a:p>
          <a:p>
            <a:endParaRPr lang="en-US" dirty="0"/>
          </a:p>
        </p:txBody>
      </p:sp>
      <p:sp>
        <p:nvSpPr>
          <p:cNvPr id="4" name="Slide Number Placeholder 3"/>
          <p:cNvSpPr>
            <a:spLocks noGrp="1"/>
          </p:cNvSpPr>
          <p:nvPr>
            <p:ph type="sldNum" sz="quarter" idx="12"/>
          </p:nvPr>
        </p:nvSpPr>
        <p:spPr>
          <a:xfrm>
            <a:off x="7010400" y="6467475"/>
            <a:ext cx="2133600" cy="365125"/>
          </a:xfrm>
        </p:spPr>
        <p:txBody>
          <a:bodyPr/>
          <a:lstStyle/>
          <a:p>
            <a:fld id="{027C62A0-397E-4755-B572-51F6FCA7849C}" type="slidenum">
              <a:rPr lang="en-US" smtClean="0"/>
              <a:t>62</a:t>
            </a:fld>
            <a:endParaRPr lang="en-US" dirty="0"/>
          </a:p>
        </p:txBody>
      </p:sp>
    </p:spTree>
    <p:extLst>
      <p:ext uri="{BB962C8B-B14F-4D97-AF65-F5344CB8AC3E}">
        <p14:creationId xmlns:p14="http://schemas.microsoft.com/office/powerpoint/2010/main" val="931012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noAutofit/>
          </a:bodyPr>
          <a:lstStyle/>
          <a:p>
            <a:r>
              <a:rPr lang="en-US" sz="3600" u="sng" dirty="0"/>
              <a:t>Cardholder &amp; Approving Manager Responsibilities</a:t>
            </a:r>
            <a:endParaRPr lang="en-US" sz="3600" dirty="0"/>
          </a:p>
        </p:txBody>
      </p:sp>
      <p:sp>
        <p:nvSpPr>
          <p:cNvPr id="4" name="Slide Number Placeholder 3"/>
          <p:cNvSpPr>
            <a:spLocks noGrp="1"/>
          </p:cNvSpPr>
          <p:nvPr>
            <p:ph type="sldNum" sz="quarter" idx="12"/>
          </p:nvPr>
        </p:nvSpPr>
        <p:spPr>
          <a:xfrm>
            <a:off x="7086600" y="6553200"/>
            <a:ext cx="2133600" cy="365125"/>
          </a:xfrm>
        </p:spPr>
        <p:txBody>
          <a:bodyPr/>
          <a:lstStyle/>
          <a:p>
            <a:fld id="{027C62A0-397E-4755-B572-51F6FCA7849C}" type="slidenum">
              <a:rPr lang="en-US" smtClean="0"/>
              <a:t>63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21259172"/>
              </p:ext>
            </p:extLst>
          </p:nvPr>
        </p:nvGraphicFramePr>
        <p:xfrm>
          <a:off x="228600" y="2050664"/>
          <a:ext cx="8763000" cy="4502536"/>
        </p:xfrm>
        <a:graphic>
          <a:graphicData uri="http://schemas.openxmlformats.org/drawingml/2006/table">
            <a:tbl>
              <a:tblPr firstRow="1" firstCol="1" bandRow="1">
                <a:tableStyleId>{5C22544A-7EE6-4342-B048-85BDC9FD1C3A}</a:tableStyleId>
              </a:tblPr>
              <a:tblGrid>
                <a:gridCol w="2404884">
                  <a:extLst>
                    <a:ext uri="{9D8B030D-6E8A-4147-A177-3AD203B41FA5}">
                      <a16:colId xmlns:a16="http://schemas.microsoft.com/office/drawing/2014/main" val="20000"/>
                    </a:ext>
                  </a:extLst>
                </a:gridCol>
                <a:gridCol w="6358116">
                  <a:extLst>
                    <a:ext uri="{9D8B030D-6E8A-4147-A177-3AD203B41FA5}">
                      <a16:colId xmlns:a16="http://schemas.microsoft.com/office/drawing/2014/main" val="20001"/>
                    </a:ext>
                  </a:extLst>
                </a:gridCol>
              </a:tblGrid>
              <a:tr h="750423">
                <a:tc>
                  <a:txBody>
                    <a:bodyPr/>
                    <a:lstStyle/>
                    <a:p>
                      <a:pPr marL="0" marR="0">
                        <a:spcBef>
                          <a:spcPts val="0"/>
                        </a:spcBef>
                        <a:spcAft>
                          <a:spcPts val="0"/>
                        </a:spcAft>
                      </a:pPr>
                      <a:r>
                        <a:rPr lang="en-US" sz="1150" dirty="0">
                          <a:effectLst/>
                        </a:rPr>
                        <a:t>1</a:t>
                      </a:r>
                      <a:r>
                        <a:rPr lang="en-US" sz="1150" baseline="30000" dirty="0">
                          <a:effectLst/>
                        </a:rPr>
                        <a:t>st</a:t>
                      </a:r>
                      <a:r>
                        <a:rPr lang="en-US" sz="1150" dirty="0">
                          <a:effectLst/>
                        </a:rPr>
                        <a:t> Incident</a:t>
                      </a:r>
                      <a:endParaRPr lang="en-US" sz="1200" dirty="0">
                        <a:solidFill>
                          <a:srgbClr val="000000"/>
                        </a:solidFill>
                        <a:effectLst/>
                        <a:latin typeface="Arial"/>
                        <a:ea typeface="Calibri"/>
                      </a:endParaRPr>
                    </a:p>
                  </a:txBody>
                  <a:tcPr marL="68580" marR="68580" marT="0" marB="0"/>
                </a:tc>
                <a:tc>
                  <a:txBody>
                    <a:bodyPr/>
                    <a:lstStyle/>
                    <a:p>
                      <a:pPr marL="0" marR="0">
                        <a:spcBef>
                          <a:spcPts val="0"/>
                        </a:spcBef>
                        <a:spcAft>
                          <a:spcPts val="0"/>
                        </a:spcAft>
                      </a:pPr>
                      <a:r>
                        <a:rPr lang="en-US" sz="1150" dirty="0">
                          <a:effectLst/>
                        </a:rPr>
                        <a:t>Approving manager and cardholder will be provided with a warning and a resolution date.  If not resolved by the date SDSURF reserves the right to charge expenses to any discretionary funds available and the card(s) limits may be set to $1 until resolved. </a:t>
                      </a:r>
                      <a:endParaRPr lang="en-US"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1250705">
                <a:tc>
                  <a:txBody>
                    <a:bodyPr/>
                    <a:lstStyle/>
                    <a:p>
                      <a:pPr marL="0" marR="0">
                        <a:spcBef>
                          <a:spcPts val="0"/>
                        </a:spcBef>
                        <a:spcAft>
                          <a:spcPts val="0"/>
                        </a:spcAft>
                      </a:pPr>
                      <a:r>
                        <a:rPr lang="en-US" sz="1150" dirty="0">
                          <a:effectLst/>
                        </a:rPr>
                        <a:t>2</a:t>
                      </a:r>
                      <a:r>
                        <a:rPr lang="en-US" sz="1150" baseline="30000" dirty="0">
                          <a:effectLst/>
                        </a:rPr>
                        <a:t>nd</a:t>
                      </a:r>
                      <a:r>
                        <a:rPr lang="en-US" sz="1150" dirty="0">
                          <a:effectLst/>
                        </a:rPr>
                        <a:t> Incident</a:t>
                      </a:r>
                      <a:endParaRPr lang="en-US" sz="1200" dirty="0">
                        <a:solidFill>
                          <a:srgbClr val="000000"/>
                        </a:solidFill>
                        <a:effectLst/>
                        <a:latin typeface="Arial"/>
                        <a:ea typeface="Calibri"/>
                      </a:endParaRPr>
                    </a:p>
                  </a:txBody>
                  <a:tcPr marL="68580" marR="68580" marT="0" marB="0"/>
                </a:tc>
                <a:tc>
                  <a:txBody>
                    <a:bodyPr/>
                    <a:lstStyle/>
                    <a:p>
                      <a:pPr marL="0" marR="0">
                        <a:spcBef>
                          <a:spcPts val="0"/>
                        </a:spcBef>
                        <a:spcAft>
                          <a:spcPts val="0"/>
                        </a:spcAft>
                      </a:pPr>
                      <a:r>
                        <a:rPr lang="en-US" sz="1150" dirty="0">
                          <a:effectLst/>
                        </a:rPr>
                        <a:t>Approving manager and cardholder will be provided with a warning and a resolution date.  If not resolved by the date SDSURF reserves the right to charge expenses to any discretionary funds available and the card(s) will be temporarily suspended until resolved.</a:t>
                      </a:r>
                      <a:endParaRPr lang="en-US" sz="1200" dirty="0">
                        <a:effectLst/>
                      </a:endParaRPr>
                    </a:p>
                    <a:p>
                      <a:pPr marL="0" marR="0">
                        <a:spcBef>
                          <a:spcPts val="0"/>
                        </a:spcBef>
                        <a:spcAft>
                          <a:spcPts val="0"/>
                        </a:spcAft>
                      </a:pPr>
                      <a:r>
                        <a:rPr lang="en-US" sz="1150" dirty="0">
                          <a:effectLst/>
                        </a:rPr>
                        <a:t>Card limits and spending privileges may be reviewed and adjusted to a more conservative spending limits and profiles </a:t>
                      </a:r>
                      <a:endParaRPr lang="en-US"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1500845">
                <a:tc>
                  <a:txBody>
                    <a:bodyPr/>
                    <a:lstStyle/>
                    <a:p>
                      <a:pPr marL="0" marR="0">
                        <a:spcBef>
                          <a:spcPts val="0"/>
                        </a:spcBef>
                        <a:spcAft>
                          <a:spcPts val="0"/>
                        </a:spcAft>
                      </a:pPr>
                      <a:r>
                        <a:rPr lang="en-US" sz="1150" dirty="0">
                          <a:effectLst/>
                        </a:rPr>
                        <a:t>3</a:t>
                      </a:r>
                      <a:r>
                        <a:rPr lang="en-US" sz="1150" baseline="30000" dirty="0">
                          <a:effectLst/>
                        </a:rPr>
                        <a:t>rd</a:t>
                      </a:r>
                      <a:r>
                        <a:rPr lang="en-US" sz="1150" dirty="0">
                          <a:effectLst/>
                        </a:rPr>
                        <a:t> Incident</a:t>
                      </a:r>
                      <a:endParaRPr lang="en-US" sz="1200" dirty="0">
                        <a:solidFill>
                          <a:srgbClr val="000000"/>
                        </a:solidFill>
                        <a:effectLst/>
                        <a:latin typeface="Arial"/>
                        <a:ea typeface="Calibri"/>
                      </a:endParaRPr>
                    </a:p>
                  </a:txBody>
                  <a:tcPr marL="68580" marR="68580" marT="0" marB="0"/>
                </a:tc>
                <a:tc>
                  <a:txBody>
                    <a:bodyPr/>
                    <a:lstStyle/>
                    <a:p>
                      <a:pPr marL="0" marR="0">
                        <a:spcBef>
                          <a:spcPts val="0"/>
                        </a:spcBef>
                        <a:spcAft>
                          <a:spcPts val="0"/>
                        </a:spcAft>
                      </a:pPr>
                      <a:r>
                        <a:rPr lang="en-US" sz="1150" dirty="0">
                          <a:effectLst/>
                        </a:rPr>
                        <a:t>If the 3</a:t>
                      </a:r>
                      <a:r>
                        <a:rPr lang="en-US" sz="1150" baseline="30000" dirty="0">
                          <a:effectLst/>
                        </a:rPr>
                        <a:t>rd</a:t>
                      </a:r>
                      <a:r>
                        <a:rPr lang="en-US" sz="1150" dirty="0">
                          <a:effectLst/>
                        </a:rPr>
                        <a:t> incident occurs within 12 months of the 2</a:t>
                      </a:r>
                      <a:r>
                        <a:rPr lang="en-US" sz="1150" baseline="30000" dirty="0">
                          <a:effectLst/>
                        </a:rPr>
                        <a:t>nd</a:t>
                      </a:r>
                      <a:r>
                        <a:rPr lang="en-US" sz="1150" dirty="0">
                          <a:effectLst/>
                        </a:rPr>
                        <a:t> incident and warning, the PCard is revoked for a period of no less than three months and up to 12 months. Any outstanding expenses may be charged to discretionary fund(s).  Cardholder and Approving manager must reapply for a card and attend training again.  </a:t>
                      </a:r>
                      <a:endParaRPr lang="en-US" sz="1200" dirty="0">
                        <a:effectLst/>
                      </a:endParaRPr>
                    </a:p>
                    <a:p>
                      <a:pPr marL="0" marR="0">
                        <a:spcBef>
                          <a:spcPts val="0"/>
                        </a:spcBef>
                        <a:spcAft>
                          <a:spcPts val="0"/>
                        </a:spcAft>
                      </a:pPr>
                      <a:r>
                        <a:rPr lang="en-US" sz="1150" dirty="0">
                          <a:effectLst/>
                        </a:rPr>
                        <a:t>In the case of deficit spending, the PI/PD may be required to provide a discretionary fund, or if they do not have one, may be required to obtain Dean sponsorship.  </a:t>
                      </a:r>
                      <a:endParaRPr lang="en-US"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2"/>
                  </a:ext>
                </a:extLst>
              </a:tr>
              <a:tr h="1000563">
                <a:tc>
                  <a:txBody>
                    <a:bodyPr/>
                    <a:lstStyle/>
                    <a:p>
                      <a:pPr marL="0" marR="0">
                        <a:spcBef>
                          <a:spcPts val="0"/>
                        </a:spcBef>
                        <a:spcAft>
                          <a:spcPts val="0"/>
                        </a:spcAft>
                      </a:pPr>
                      <a:r>
                        <a:rPr lang="en-US" sz="1150" dirty="0">
                          <a:effectLst/>
                        </a:rPr>
                        <a:t>Immediate Revocation</a:t>
                      </a:r>
                      <a:endParaRPr lang="en-US" sz="1200" dirty="0">
                        <a:solidFill>
                          <a:srgbClr val="000000"/>
                        </a:solidFill>
                        <a:effectLst/>
                        <a:latin typeface="Arial"/>
                        <a:ea typeface="Calibri"/>
                      </a:endParaRPr>
                    </a:p>
                  </a:txBody>
                  <a:tcPr marL="68580" marR="68580" marT="0" marB="0"/>
                </a:tc>
                <a:tc>
                  <a:txBody>
                    <a:bodyPr/>
                    <a:lstStyle/>
                    <a:p>
                      <a:pPr marL="0" marR="0">
                        <a:spcBef>
                          <a:spcPts val="0"/>
                        </a:spcBef>
                        <a:spcAft>
                          <a:spcPts val="0"/>
                        </a:spcAft>
                      </a:pPr>
                      <a:r>
                        <a:rPr lang="en-US" sz="1150" dirty="0">
                          <a:effectLst/>
                        </a:rPr>
                        <a:t>Cards will be immediately revoked for:</a:t>
                      </a:r>
                      <a:endParaRPr lang="en-US" sz="1200" dirty="0">
                        <a:effectLst/>
                      </a:endParaRPr>
                    </a:p>
                    <a:p>
                      <a:pPr marL="342900" marR="0" lvl="0" indent="-342900">
                        <a:spcBef>
                          <a:spcPts val="0"/>
                        </a:spcBef>
                        <a:spcAft>
                          <a:spcPts val="0"/>
                        </a:spcAft>
                        <a:buFont typeface="Symbol"/>
                        <a:buChar char=""/>
                      </a:pPr>
                      <a:r>
                        <a:rPr lang="en-US" sz="1150" dirty="0">
                          <a:effectLst/>
                        </a:rPr>
                        <a:t>Allowing other individuals to use one’s PCard </a:t>
                      </a:r>
                      <a:endParaRPr lang="en-US" sz="1200" dirty="0">
                        <a:effectLst/>
                      </a:endParaRPr>
                    </a:p>
                    <a:p>
                      <a:pPr marL="342900" marR="0" lvl="0" indent="-342900">
                        <a:spcBef>
                          <a:spcPts val="0"/>
                        </a:spcBef>
                        <a:spcAft>
                          <a:spcPts val="0"/>
                        </a:spcAft>
                        <a:buFont typeface="Symbol"/>
                        <a:buChar char=""/>
                      </a:pPr>
                      <a:r>
                        <a:rPr lang="en-US" sz="1150" dirty="0">
                          <a:effectLst/>
                        </a:rPr>
                        <a:t>Using the PCard for personal purchases/non-business related expenses</a:t>
                      </a:r>
                      <a:endParaRPr lang="en-US" sz="1200" dirty="0">
                        <a:effectLst/>
                      </a:endParaRPr>
                    </a:p>
                    <a:p>
                      <a:pPr marL="342900" marR="0" lvl="0" indent="-342900">
                        <a:spcBef>
                          <a:spcPts val="0"/>
                        </a:spcBef>
                        <a:spcAft>
                          <a:spcPts val="0"/>
                        </a:spcAft>
                        <a:buFont typeface="Symbol"/>
                        <a:buChar char=""/>
                      </a:pPr>
                      <a:r>
                        <a:rPr lang="en-US" sz="1150" dirty="0">
                          <a:effectLst/>
                        </a:rPr>
                        <a:t>Fraudulent use of the PCard</a:t>
                      </a:r>
                      <a:endParaRPr lang="en-US"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838200" y="1342778"/>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j-lt"/>
                <a:ea typeface="Calibri" pitchFamily="34" charset="0"/>
                <a:cs typeface="Arial" pitchFamily="34" charset="0"/>
              </a:rPr>
              <a:t>Schedule of Progressive Corrective Actions</a:t>
            </a:r>
            <a:endParaRPr kumimoji="0" lang="en-US" sz="2000" b="0" i="0" u="none" strike="noStrike" cap="none" normalizeH="0" baseline="0" dirty="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9397723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t>Billing and Shipping Address</a:t>
            </a:r>
          </a:p>
        </p:txBody>
      </p:sp>
      <p:sp>
        <p:nvSpPr>
          <p:cNvPr id="5" name="Content Placeholder 4"/>
          <p:cNvSpPr>
            <a:spLocks noGrp="1"/>
          </p:cNvSpPr>
          <p:nvPr>
            <p:ph sz="half" idx="1"/>
          </p:nvPr>
        </p:nvSpPr>
        <p:spPr>
          <a:xfrm>
            <a:off x="533400" y="1143000"/>
            <a:ext cx="4038600" cy="4525963"/>
          </a:xfrm>
        </p:spPr>
        <p:txBody>
          <a:bodyPr>
            <a:normAutofit fontScale="85000" lnSpcReduction="20000"/>
          </a:bodyPr>
          <a:lstStyle/>
          <a:p>
            <a:pPr marL="0" indent="0" algn="ctr">
              <a:buNone/>
            </a:pPr>
            <a:r>
              <a:rPr lang="en-US" b="1" u="sng" dirty="0"/>
              <a:t>Billing Address</a:t>
            </a:r>
          </a:p>
          <a:p>
            <a:pPr algn="ctr">
              <a:buFont typeface="Wingdings" pitchFamily="2" charset="2"/>
              <a:buNone/>
            </a:pPr>
            <a:endParaRPr lang="en-US" altLang="en-US" sz="1200" dirty="0"/>
          </a:p>
          <a:p>
            <a:pPr algn="ctr">
              <a:buFont typeface="Wingdings" pitchFamily="2" charset="2"/>
              <a:buNone/>
            </a:pPr>
            <a:r>
              <a:rPr lang="en-US" altLang="en-US" dirty="0"/>
              <a:t>SDSU Foundation</a:t>
            </a:r>
          </a:p>
          <a:p>
            <a:pPr algn="ctr">
              <a:buFont typeface="Wingdings" pitchFamily="2" charset="2"/>
              <a:buNone/>
            </a:pPr>
            <a:r>
              <a:rPr lang="en-US" altLang="en-US" dirty="0"/>
              <a:t>5250 Campanile Dr.</a:t>
            </a:r>
          </a:p>
          <a:p>
            <a:pPr algn="ctr">
              <a:buFont typeface="Wingdings" pitchFamily="2" charset="2"/>
              <a:buNone/>
            </a:pPr>
            <a:r>
              <a:rPr lang="en-US" altLang="en-US" dirty="0"/>
              <a:t>San Diego, CA 92182</a:t>
            </a:r>
          </a:p>
          <a:p>
            <a:pPr marL="0" indent="0" algn="ctr">
              <a:buNone/>
            </a:pPr>
            <a:endParaRPr lang="en-US" b="1" u="sng" dirty="0"/>
          </a:p>
        </p:txBody>
      </p:sp>
      <p:sp>
        <p:nvSpPr>
          <p:cNvPr id="6" name="Content Placeholder 5"/>
          <p:cNvSpPr>
            <a:spLocks noGrp="1"/>
          </p:cNvSpPr>
          <p:nvPr>
            <p:ph sz="half" idx="2"/>
          </p:nvPr>
        </p:nvSpPr>
        <p:spPr>
          <a:xfrm>
            <a:off x="4648200" y="1143001"/>
            <a:ext cx="4038600" cy="3048000"/>
          </a:xfrm>
        </p:spPr>
        <p:txBody>
          <a:bodyPr>
            <a:normAutofit fontScale="85000" lnSpcReduction="20000"/>
          </a:bodyPr>
          <a:lstStyle/>
          <a:p>
            <a:pPr marL="0" indent="0" algn="ctr">
              <a:buNone/>
            </a:pPr>
            <a:r>
              <a:rPr lang="en-US" b="1" u="sng" dirty="0"/>
              <a:t>Shipping Address</a:t>
            </a:r>
          </a:p>
          <a:p>
            <a:pPr marL="0" indent="0" algn="ctr">
              <a:buNone/>
            </a:pPr>
            <a:endParaRPr lang="en-US" altLang="en-US" sz="1200" dirty="0"/>
          </a:p>
          <a:p>
            <a:pPr algn="ctr">
              <a:buFont typeface="Wingdings" pitchFamily="2" charset="2"/>
              <a:buNone/>
            </a:pPr>
            <a:r>
              <a:rPr lang="en-US" b="1" dirty="0"/>
              <a:t>SDSU RESEARCH FOUNDATION RECEIVING</a:t>
            </a:r>
            <a:r>
              <a:rPr lang="en-US" dirty="0"/>
              <a:t/>
            </a:r>
            <a:br>
              <a:rPr lang="en-US" dirty="0"/>
            </a:br>
            <a:r>
              <a:rPr lang="en-US" b="1" dirty="0"/>
              <a:t>Attn: Cardholder’s full name, phone number, building, and room number</a:t>
            </a:r>
          </a:p>
          <a:p>
            <a:pPr algn="ctr">
              <a:buFont typeface="Wingdings" pitchFamily="2" charset="2"/>
              <a:buNone/>
            </a:pPr>
            <a:r>
              <a:rPr lang="en-US" dirty="0"/>
              <a:t>SDSURF Receiving</a:t>
            </a:r>
            <a:r>
              <a:rPr lang="en-US" sz="2400" dirty="0"/>
              <a:t/>
            </a:r>
            <a:br>
              <a:rPr lang="en-US" sz="2400" dirty="0"/>
            </a:br>
            <a:r>
              <a:rPr lang="en-US" dirty="0"/>
              <a:t>5555 Canyon Crest Drive</a:t>
            </a:r>
            <a:r>
              <a:rPr lang="en-US" sz="2400" dirty="0"/>
              <a:t/>
            </a:r>
            <a:br>
              <a:rPr lang="en-US" sz="2400" dirty="0"/>
            </a:br>
            <a:r>
              <a:rPr lang="en-US" dirty="0"/>
              <a:t>San Diego, CA 92182</a:t>
            </a:r>
          </a:p>
        </p:txBody>
      </p:sp>
      <p:sp>
        <p:nvSpPr>
          <p:cNvPr id="4" name="Slide Number Placeholder 3"/>
          <p:cNvSpPr>
            <a:spLocks noGrp="1"/>
          </p:cNvSpPr>
          <p:nvPr>
            <p:ph type="sldNum" sz="quarter" idx="12"/>
          </p:nvPr>
        </p:nvSpPr>
        <p:spPr/>
        <p:txBody>
          <a:bodyPr/>
          <a:lstStyle/>
          <a:p>
            <a:fld id="{027C62A0-397E-4755-B572-51F6FCA7849C}" type="slidenum">
              <a:rPr lang="en-US" smtClean="0"/>
              <a:t>64</a:t>
            </a:fld>
            <a:endParaRPr lang="en-US" dirty="0"/>
          </a:p>
        </p:txBody>
      </p:sp>
    </p:spTree>
    <p:extLst>
      <p:ext uri="{BB962C8B-B14F-4D97-AF65-F5344CB8AC3E}">
        <p14:creationId xmlns:p14="http://schemas.microsoft.com/office/powerpoint/2010/main" val="2826703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15962"/>
          </a:xfrm>
        </p:spPr>
        <p:txBody>
          <a:bodyPr>
            <a:normAutofit fontScale="90000"/>
          </a:bodyPr>
          <a:lstStyle/>
          <a:p>
            <a:pPr eaLnBrk="1" hangingPunct="1"/>
            <a:r>
              <a:rPr lang="en-US" dirty="0"/>
              <a:t>Resources Available To You</a:t>
            </a:r>
          </a:p>
        </p:txBody>
      </p:sp>
      <p:sp>
        <p:nvSpPr>
          <p:cNvPr id="3" name="Content Placeholder 2"/>
          <p:cNvSpPr>
            <a:spLocks noGrp="1"/>
          </p:cNvSpPr>
          <p:nvPr>
            <p:ph idx="1"/>
          </p:nvPr>
        </p:nvSpPr>
        <p:spPr>
          <a:xfrm>
            <a:off x="442784" y="990600"/>
            <a:ext cx="8229600" cy="5638800"/>
          </a:xfrm>
        </p:spPr>
        <p:txBody>
          <a:bodyPr rtlCol="0">
            <a:normAutofit fontScale="77500" lnSpcReduction="20000"/>
          </a:bodyPr>
          <a:lstStyle/>
          <a:p>
            <a:pPr eaLnBrk="1" fontAlgn="auto" hangingPunct="1">
              <a:spcAft>
                <a:spcPts val="0"/>
              </a:spcAft>
              <a:buFont typeface="Arial" pitchFamily="34" charset="0"/>
              <a:buChar char="•"/>
              <a:defRPr/>
            </a:pPr>
            <a:r>
              <a:rPr lang="en-US" dirty="0"/>
              <a:t>Access Online Help Desk – (877) 887-9260</a:t>
            </a:r>
          </a:p>
          <a:p>
            <a:pPr eaLnBrk="1" fontAlgn="auto" hangingPunct="1">
              <a:spcAft>
                <a:spcPts val="0"/>
              </a:spcAft>
              <a:buFont typeface="Arial" pitchFamily="34" charset="0"/>
              <a:buNone/>
              <a:defRPr/>
            </a:pPr>
            <a:r>
              <a:rPr lang="en-US" dirty="0"/>
              <a:t>		- General Website Navigation Inquiry</a:t>
            </a:r>
          </a:p>
          <a:p>
            <a:pPr eaLnBrk="1" fontAlgn="auto" hangingPunct="1">
              <a:spcAft>
                <a:spcPts val="0"/>
              </a:spcAft>
              <a:buFont typeface="Arial" pitchFamily="34" charset="0"/>
              <a:buNone/>
              <a:defRPr/>
            </a:pPr>
            <a:r>
              <a:rPr lang="en-US" dirty="0"/>
              <a:t>		- Resetting Passwords</a:t>
            </a:r>
          </a:p>
          <a:p>
            <a:pPr eaLnBrk="1" fontAlgn="auto" hangingPunct="1">
              <a:spcAft>
                <a:spcPts val="0"/>
              </a:spcAft>
              <a:buFont typeface="Arial" pitchFamily="34" charset="0"/>
              <a:buNone/>
              <a:defRPr/>
            </a:pPr>
            <a:r>
              <a:rPr lang="en-US" dirty="0"/>
              <a:t>		- General Account Inquiry</a:t>
            </a:r>
          </a:p>
          <a:p>
            <a:pPr eaLnBrk="1" fontAlgn="auto" hangingPunct="1">
              <a:spcAft>
                <a:spcPts val="0"/>
              </a:spcAft>
              <a:buFont typeface="Arial" pitchFamily="34" charset="0"/>
              <a:buNone/>
              <a:defRPr/>
            </a:pPr>
            <a:endParaRPr lang="en-US" sz="1300" dirty="0"/>
          </a:p>
          <a:p>
            <a:pPr eaLnBrk="1" fontAlgn="auto" hangingPunct="1">
              <a:spcAft>
                <a:spcPts val="0"/>
              </a:spcAft>
              <a:buFont typeface="Arial" pitchFamily="34" charset="0"/>
              <a:buChar char="•"/>
              <a:defRPr/>
            </a:pPr>
            <a:r>
              <a:rPr lang="en-US" dirty="0"/>
              <a:t>24-Hour Customer Service- (800) 344-5696</a:t>
            </a:r>
          </a:p>
          <a:p>
            <a:pPr eaLnBrk="1" fontAlgn="auto" hangingPunct="1">
              <a:spcAft>
                <a:spcPts val="0"/>
              </a:spcAft>
              <a:buFont typeface="Arial" pitchFamily="34" charset="0"/>
              <a:buNone/>
              <a:defRPr/>
            </a:pPr>
            <a:r>
              <a:rPr lang="en-US" dirty="0"/>
              <a:t>		- Balance Inquiry</a:t>
            </a:r>
          </a:p>
          <a:p>
            <a:pPr eaLnBrk="1" fontAlgn="auto" hangingPunct="1">
              <a:spcAft>
                <a:spcPts val="0"/>
              </a:spcAft>
              <a:buFont typeface="Arial" pitchFamily="34" charset="0"/>
              <a:buNone/>
              <a:defRPr/>
            </a:pPr>
            <a:r>
              <a:rPr lang="en-US" dirty="0"/>
              <a:t>		- Statement Inquiry</a:t>
            </a:r>
          </a:p>
          <a:p>
            <a:pPr eaLnBrk="1" fontAlgn="auto" hangingPunct="1">
              <a:spcAft>
                <a:spcPts val="0"/>
              </a:spcAft>
              <a:buFont typeface="Arial" pitchFamily="34" charset="0"/>
              <a:buNone/>
              <a:defRPr/>
            </a:pPr>
            <a:r>
              <a:rPr lang="en-US" dirty="0"/>
              <a:t>		- Disputed Items</a:t>
            </a:r>
          </a:p>
          <a:p>
            <a:pPr eaLnBrk="1" fontAlgn="auto" hangingPunct="1">
              <a:spcAft>
                <a:spcPts val="0"/>
              </a:spcAft>
              <a:buFont typeface="Arial" pitchFamily="34" charset="0"/>
              <a:buNone/>
              <a:defRPr/>
            </a:pPr>
            <a:r>
              <a:rPr lang="en-US" dirty="0"/>
              <a:t>		- Declined Purchases</a:t>
            </a:r>
          </a:p>
          <a:p>
            <a:pPr eaLnBrk="1" fontAlgn="auto" hangingPunct="1">
              <a:spcAft>
                <a:spcPts val="0"/>
              </a:spcAft>
              <a:buFont typeface="Arial" pitchFamily="34" charset="0"/>
              <a:buNone/>
              <a:defRPr/>
            </a:pPr>
            <a:r>
              <a:rPr lang="en-US" dirty="0"/>
              <a:t>		- Card Activation</a:t>
            </a:r>
          </a:p>
          <a:p>
            <a:pPr eaLnBrk="1" fontAlgn="auto" hangingPunct="1">
              <a:spcAft>
                <a:spcPts val="0"/>
              </a:spcAft>
              <a:buFont typeface="Arial" pitchFamily="34" charset="0"/>
              <a:buNone/>
              <a:defRPr/>
            </a:pPr>
            <a:r>
              <a:rPr lang="en-US" dirty="0"/>
              <a:t>		- Lost, Stolen or Compromised Card</a:t>
            </a:r>
          </a:p>
          <a:p>
            <a:pPr eaLnBrk="1" fontAlgn="auto" hangingPunct="1">
              <a:spcAft>
                <a:spcPts val="0"/>
              </a:spcAft>
              <a:buFont typeface="Arial" pitchFamily="34" charset="0"/>
              <a:buNone/>
              <a:defRPr/>
            </a:pPr>
            <a:endParaRPr lang="en-US" sz="1000" dirty="0"/>
          </a:p>
          <a:p>
            <a:pPr eaLnBrk="1" fontAlgn="auto" hangingPunct="1">
              <a:spcAft>
                <a:spcPts val="0"/>
              </a:spcAft>
              <a:buFont typeface="Arial" pitchFamily="34" charset="0"/>
              <a:buChar char="•"/>
              <a:defRPr/>
            </a:pPr>
            <a:r>
              <a:rPr lang="en-US" dirty="0"/>
              <a:t>SDSURF Procurement Card Administrator</a:t>
            </a:r>
          </a:p>
          <a:p>
            <a:pPr marL="0" indent="0" eaLnBrk="1" fontAlgn="auto" hangingPunct="1">
              <a:spcAft>
                <a:spcPts val="0"/>
              </a:spcAft>
              <a:buNone/>
              <a:defRPr/>
            </a:pPr>
            <a:r>
              <a:rPr lang="en-US" dirty="0"/>
              <a:t>     (619) 594-5622 or </a:t>
            </a:r>
            <a:r>
              <a:rPr lang="en-US" u="sng" dirty="0"/>
              <a:t>sdsurfpcard@sdsu.edu</a:t>
            </a:r>
          </a:p>
        </p:txBody>
      </p:sp>
      <p:sp>
        <p:nvSpPr>
          <p:cNvPr id="2" name="Slide Number Placeholder 1"/>
          <p:cNvSpPr>
            <a:spLocks noGrp="1"/>
          </p:cNvSpPr>
          <p:nvPr>
            <p:ph type="sldNum" sz="quarter" idx="12"/>
          </p:nvPr>
        </p:nvSpPr>
        <p:spPr>
          <a:xfrm>
            <a:off x="6995160" y="6492875"/>
            <a:ext cx="2133600" cy="365125"/>
          </a:xfrm>
        </p:spPr>
        <p:txBody>
          <a:bodyPr/>
          <a:lstStyle/>
          <a:p>
            <a:fld id="{027C62A0-397E-4755-B572-51F6FCA7849C}" type="slidenum">
              <a:rPr lang="en-US" smtClean="0"/>
              <a:t>65</a:t>
            </a:fld>
            <a:endParaRPr lang="en-US" dirty="0"/>
          </a:p>
        </p:txBody>
      </p:sp>
    </p:spTree>
    <p:extLst>
      <p:ext uri="{BB962C8B-B14F-4D97-AF65-F5344CB8AC3E}">
        <p14:creationId xmlns:p14="http://schemas.microsoft.com/office/powerpoint/2010/main" val="330927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t>Cardholder Registration </a:t>
            </a:r>
          </a:p>
        </p:txBody>
      </p:sp>
      <p:sp>
        <p:nvSpPr>
          <p:cNvPr id="4" name="Text Placeholder 3"/>
          <p:cNvSpPr>
            <a:spLocks noGrp="1"/>
          </p:cNvSpPr>
          <p:nvPr>
            <p:ph type="body" idx="1"/>
          </p:nvPr>
        </p:nvSpPr>
        <p:spPr>
          <a:xfrm>
            <a:off x="457200" y="990600"/>
            <a:ext cx="4040188" cy="1066800"/>
          </a:xfrm>
        </p:spPr>
        <p:txBody>
          <a:bodyPr>
            <a:normAutofit fontScale="70000" lnSpcReduction="20000"/>
          </a:bodyPr>
          <a:lstStyle/>
          <a:p>
            <a:pPr algn="ctr"/>
            <a:r>
              <a:rPr lang="en-US" b="0" u="sng" dirty="0"/>
              <a:t>Contact Information</a:t>
            </a:r>
          </a:p>
          <a:p>
            <a:pPr algn="ctr"/>
            <a:r>
              <a:rPr lang="en-US" b="0" dirty="0"/>
              <a:t>Enter in your campus address, phone number and email address.  </a:t>
            </a:r>
          </a:p>
          <a:p>
            <a:pPr algn="ctr"/>
            <a:r>
              <a:rPr lang="en-US" b="0" dirty="0"/>
              <a:t>Click the </a:t>
            </a:r>
            <a:r>
              <a:rPr lang="en-US" dirty="0"/>
              <a:t>Continue</a:t>
            </a:r>
            <a:r>
              <a:rPr lang="en-US" b="0" dirty="0"/>
              <a:t> button.</a:t>
            </a:r>
          </a:p>
        </p:txBody>
      </p:sp>
      <p:sp>
        <p:nvSpPr>
          <p:cNvPr id="6" name="Text Placeholder 5"/>
          <p:cNvSpPr>
            <a:spLocks noGrp="1"/>
          </p:cNvSpPr>
          <p:nvPr>
            <p:ph type="body" sz="quarter" idx="3"/>
          </p:nvPr>
        </p:nvSpPr>
        <p:spPr>
          <a:xfrm>
            <a:off x="4572000" y="990600"/>
            <a:ext cx="4041775" cy="369887"/>
          </a:xfrm>
        </p:spPr>
        <p:txBody>
          <a:bodyPr>
            <a:normAutofit fontScale="92500" lnSpcReduction="20000"/>
          </a:bodyPr>
          <a:lstStyle/>
          <a:p>
            <a:pPr algn="ctr"/>
            <a:r>
              <a:rPr lang="en-US" u="sng" dirty="0"/>
              <a:t>Registration is Complete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60" y="2133600"/>
            <a:ext cx="40243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34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29600" y="2931271"/>
            <a:ext cx="762000" cy="707886"/>
          </a:xfrm>
          <a:prstGeom prst="rect">
            <a:avLst/>
          </a:prstGeom>
          <a:noFill/>
        </p:spPr>
        <p:txBody>
          <a:bodyPr wrap="square" rtlCol="0">
            <a:spAutoFit/>
          </a:bodyPr>
          <a:lstStyle/>
          <a:p>
            <a:pPr algn="ctr"/>
            <a:r>
              <a:rPr lang="en-US" sz="800" b="1" dirty="0"/>
              <a:t>Account information will be displayed here.</a:t>
            </a:r>
          </a:p>
        </p:txBody>
      </p:sp>
      <p:sp>
        <p:nvSpPr>
          <p:cNvPr id="5" name="Right Arrow 4"/>
          <p:cNvSpPr/>
          <p:nvPr/>
        </p:nvSpPr>
        <p:spPr>
          <a:xfrm rot="16200000">
            <a:off x="8502016" y="2734669"/>
            <a:ext cx="228600" cy="899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5082871" y="5715000"/>
            <a:ext cx="3886200" cy="1077218"/>
          </a:xfrm>
          <a:prstGeom prst="rect">
            <a:avLst/>
          </a:prstGeom>
          <a:noFill/>
        </p:spPr>
        <p:txBody>
          <a:bodyPr wrap="square" rtlCol="0">
            <a:spAutoFit/>
          </a:bodyPr>
          <a:lstStyle/>
          <a:p>
            <a:pPr algn="ctr"/>
            <a:r>
              <a:rPr lang="en-US" sz="1600" b="1" dirty="0">
                <a:solidFill>
                  <a:srgbClr val="FF0000"/>
                </a:solidFill>
              </a:rPr>
              <a:t>Note: You will still need to call the number printed on your card to activate it.  Remember to enter in the last four digits of your Red ID and not your SSN.</a:t>
            </a:r>
          </a:p>
        </p:txBody>
      </p:sp>
      <p:cxnSp>
        <p:nvCxnSpPr>
          <p:cNvPr id="9" name="Straight Connector 8"/>
          <p:cNvCxnSpPr/>
          <p:nvPr/>
        </p:nvCxnSpPr>
        <p:spPr>
          <a:xfrm>
            <a:off x="4495800" y="990600"/>
            <a:ext cx="0" cy="563880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7" name="Slide Number Placeholder 6"/>
          <p:cNvSpPr>
            <a:spLocks noGrp="1"/>
          </p:cNvSpPr>
          <p:nvPr>
            <p:ph type="sldNum" sz="quarter" idx="12"/>
          </p:nvPr>
        </p:nvSpPr>
        <p:spPr>
          <a:xfrm>
            <a:off x="7010400" y="6441440"/>
            <a:ext cx="2133600" cy="365125"/>
          </a:xfrm>
        </p:spPr>
        <p:txBody>
          <a:bodyPr/>
          <a:lstStyle/>
          <a:p>
            <a:fld id="{027C62A0-397E-4755-B572-51F6FCA7849C}" type="slidenum">
              <a:rPr lang="en-US" smtClean="0"/>
              <a:t>7</a:t>
            </a:fld>
            <a:endParaRPr lang="en-US" dirty="0"/>
          </a:p>
        </p:txBody>
      </p:sp>
    </p:spTree>
    <p:extLst>
      <p:ext uri="{BB962C8B-B14F-4D97-AF65-F5344CB8AC3E}">
        <p14:creationId xmlns:p14="http://schemas.microsoft.com/office/powerpoint/2010/main" val="159614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3763962"/>
          </a:xfrm>
        </p:spPr>
        <p:txBody>
          <a:bodyPr>
            <a:normAutofit/>
          </a:bodyPr>
          <a:lstStyle/>
          <a:p>
            <a:r>
              <a:rPr lang="en-US" u="sng" dirty="0"/>
              <a:t>Approving Manager &amp; Administrative Assistant Log In</a:t>
            </a:r>
            <a:endParaRPr lang="en-US" dirty="0"/>
          </a:p>
        </p:txBody>
      </p:sp>
      <p:sp>
        <p:nvSpPr>
          <p:cNvPr id="2" name="Slide Number Placeholder 1"/>
          <p:cNvSpPr>
            <a:spLocks noGrp="1"/>
          </p:cNvSpPr>
          <p:nvPr>
            <p:ph type="sldNum" sz="quarter" idx="12"/>
          </p:nvPr>
        </p:nvSpPr>
        <p:spPr>
          <a:xfrm>
            <a:off x="7010400" y="6477000"/>
            <a:ext cx="2133600" cy="365125"/>
          </a:xfrm>
        </p:spPr>
        <p:txBody>
          <a:bodyPr/>
          <a:lstStyle/>
          <a:p>
            <a:fld id="{027C62A0-397E-4755-B572-51F6FCA7849C}" type="slidenum">
              <a:rPr lang="en-US" smtClean="0"/>
              <a:t>8</a:t>
            </a:fld>
            <a:endParaRPr lang="en-US" dirty="0"/>
          </a:p>
        </p:txBody>
      </p:sp>
    </p:spTree>
    <p:extLst>
      <p:ext uri="{BB962C8B-B14F-4D97-AF65-F5344CB8AC3E}">
        <p14:creationId xmlns:p14="http://schemas.microsoft.com/office/powerpoint/2010/main" val="271624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u="sng" dirty="0"/>
              <a:t>Approving Manager &amp; Administrative Assistant Log In</a:t>
            </a:r>
          </a:p>
        </p:txBody>
      </p:sp>
      <p:sp>
        <p:nvSpPr>
          <p:cNvPr id="3" name="Text Placeholder 2"/>
          <p:cNvSpPr>
            <a:spLocks noGrp="1"/>
          </p:cNvSpPr>
          <p:nvPr>
            <p:ph type="body" idx="1"/>
          </p:nvPr>
        </p:nvSpPr>
        <p:spPr>
          <a:xfrm>
            <a:off x="421640" y="1447800"/>
            <a:ext cx="4040188" cy="2133600"/>
          </a:xfrm>
        </p:spPr>
        <p:txBody>
          <a:bodyPr>
            <a:noAutofit/>
          </a:bodyPr>
          <a:lstStyle/>
          <a:p>
            <a:pPr algn="ctr"/>
            <a:r>
              <a:rPr lang="en-US" sz="1100" dirty="0"/>
              <a:t>Go to https://access.usbank.com </a:t>
            </a:r>
          </a:p>
          <a:p>
            <a:pPr algn="ctr"/>
            <a:r>
              <a:rPr lang="en-US" sz="1100" b="0" dirty="0"/>
              <a:t>Enter in the following information</a:t>
            </a:r>
          </a:p>
          <a:p>
            <a:endParaRPr lang="en-US" sz="1100" b="0" dirty="0"/>
          </a:p>
          <a:p>
            <a:r>
              <a:rPr lang="en-US" sz="1100" b="0" dirty="0"/>
              <a:t>1. Organization Short Name = sdsurf</a:t>
            </a:r>
          </a:p>
          <a:p>
            <a:r>
              <a:rPr lang="en-US" sz="1100" b="0" dirty="0"/>
              <a:t>2. User ID = first initial and last name (no space between).  If your user name is less than seven characters, add “port” after your last name.</a:t>
            </a:r>
          </a:p>
          <a:p>
            <a:r>
              <a:rPr lang="en-US" sz="1100" b="0" dirty="0"/>
              <a:t>	EX:  jsmithport</a:t>
            </a:r>
          </a:p>
          <a:p>
            <a:r>
              <a:rPr lang="en-US" sz="1100" b="0" dirty="0"/>
              <a:t>3. Enter in your temporary password (usbank01)</a:t>
            </a:r>
          </a:p>
          <a:p>
            <a:r>
              <a:rPr lang="en-US" sz="1100" b="0" dirty="0"/>
              <a:t>You will be prompted to change your password once you log in.</a:t>
            </a:r>
          </a:p>
          <a:p>
            <a:r>
              <a:rPr lang="en-US" sz="1100" b="0" dirty="0"/>
              <a:t>4. Click </a:t>
            </a:r>
            <a:r>
              <a:rPr lang="en-US" sz="1100" dirty="0"/>
              <a:t>Login</a:t>
            </a:r>
          </a:p>
        </p:txBody>
      </p:sp>
      <p:sp>
        <p:nvSpPr>
          <p:cNvPr id="6" name="Text Placeholder 5"/>
          <p:cNvSpPr>
            <a:spLocks noGrp="1"/>
          </p:cNvSpPr>
          <p:nvPr>
            <p:ph type="body" sz="quarter" idx="3"/>
          </p:nvPr>
        </p:nvSpPr>
        <p:spPr/>
        <p:txBody>
          <a:bodyPr>
            <a:normAutofit fontScale="92500" lnSpcReduction="20000"/>
          </a:bodyPr>
          <a:lstStyle/>
          <a:p>
            <a:pPr algn="ctr"/>
            <a:r>
              <a:rPr lang="en-US" b="0" dirty="0"/>
              <a:t>Create a new password and Click </a:t>
            </a:r>
            <a:r>
              <a:rPr lang="en-US" dirty="0"/>
              <a:t>Save</a:t>
            </a:r>
            <a:r>
              <a:rPr lang="en-US" b="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33800"/>
            <a:ext cx="4038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4495800" y="1371600"/>
            <a:ext cx="0" cy="541020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sp>
        <p:nvSpPr>
          <p:cNvPr id="4" name="Slide Number Placeholder 3"/>
          <p:cNvSpPr>
            <a:spLocks noGrp="1"/>
          </p:cNvSpPr>
          <p:nvPr>
            <p:ph type="sldNum" sz="quarter" idx="12"/>
          </p:nvPr>
        </p:nvSpPr>
        <p:spPr>
          <a:xfrm>
            <a:off x="7010400" y="6492875"/>
            <a:ext cx="2133600" cy="365125"/>
          </a:xfrm>
        </p:spPr>
        <p:txBody>
          <a:bodyPr/>
          <a:lstStyle/>
          <a:p>
            <a:fld id="{027C62A0-397E-4755-B572-51F6FCA7849C}" type="slidenum">
              <a:rPr lang="en-US" smtClean="0"/>
              <a:t>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40" y="2249593"/>
            <a:ext cx="448056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96533" y="6017472"/>
            <a:ext cx="1524000" cy="369332"/>
          </a:xfrm>
          <a:prstGeom prst="rect">
            <a:avLst/>
          </a:prstGeom>
          <a:solidFill>
            <a:schemeClr val="bg1"/>
          </a:solidFill>
        </p:spPr>
        <p:txBody>
          <a:bodyPr wrap="square" rtlCol="0">
            <a:spAutoFit/>
          </a:bodyPr>
          <a:lstStyle/>
          <a:p>
            <a:r>
              <a:rPr lang="en-US" dirty="0"/>
              <a:t>Aztec2015*</a:t>
            </a:r>
          </a:p>
        </p:txBody>
      </p:sp>
      <p:sp>
        <p:nvSpPr>
          <p:cNvPr id="8" name="TextBox 7"/>
          <p:cNvSpPr txBox="1"/>
          <p:nvPr/>
        </p:nvSpPr>
        <p:spPr>
          <a:xfrm>
            <a:off x="4604172" y="4358040"/>
            <a:ext cx="1720427" cy="276999"/>
          </a:xfrm>
          <a:prstGeom prst="rect">
            <a:avLst/>
          </a:prstGeom>
          <a:solidFill>
            <a:schemeClr val="bg1"/>
          </a:solidFill>
        </p:spPr>
        <p:txBody>
          <a:bodyPr wrap="square" rtlCol="0">
            <a:spAutoFit/>
          </a:bodyPr>
          <a:lstStyle/>
          <a:p>
            <a:r>
              <a:rPr lang="en-US" sz="1200" dirty="0"/>
              <a:t>Aztec2015*</a:t>
            </a:r>
          </a:p>
        </p:txBody>
      </p:sp>
    </p:spTree>
    <p:extLst>
      <p:ext uri="{BB962C8B-B14F-4D97-AF65-F5344CB8AC3E}">
        <p14:creationId xmlns:p14="http://schemas.microsoft.com/office/powerpoint/2010/main" val="3669717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TotalTime>
  <Words>4497</Words>
  <Application>Microsoft Office PowerPoint</Application>
  <PresentationFormat>On-screen Show (4:3)</PresentationFormat>
  <Paragraphs>516</Paragraphs>
  <Slides>65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Symbol</vt:lpstr>
      <vt:lpstr>Tahoma</vt:lpstr>
      <vt:lpstr>Wingdings</vt:lpstr>
      <vt:lpstr>Office Theme</vt:lpstr>
      <vt:lpstr>PowerPoint Presentation</vt:lpstr>
      <vt:lpstr>Contents</vt:lpstr>
      <vt:lpstr>Introduction</vt:lpstr>
      <vt:lpstr>Cardholder Registration  If you are a cardholder and are your own approving manager,  do not follow this step.  Follow the steps for the Approving Manger.  </vt:lpstr>
      <vt:lpstr>Cardholder Registration </vt:lpstr>
      <vt:lpstr>Cardholder Registration </vt:lpstr>
      <vt:lpstr>Cardholder Registration </vt:lpstr>
      <vt:lpstr>Approving Manager &amp; Administrative Assistant Log In</vt:lpstr>
      <vt:lpstr>Approving Manager &amp; Administrative Assistant Log In</vt:lpstr>
      <vt:lpstr>Approving Manager &amp; Administrative Assistant Log In</vt:lpstr>
      <vt:lpstr>Approving Manager Email Notification </vt:lpstr>
      <vt:lpstr>Approving Manager Email Notification </vt:lpstr>
      <vt:lpstr>Approving Manager Email Notification </vt:lpstr>
      <vt:lpstr>Transaction Allocation</vt:lpstr>
      <vt:lpstr>Transaction Allocation</vt:lpstr>
      <vt:lpstr>Transaction Allocation</vt:lpstr>
      <vt:lpstr>Transaction Allocation  </vt:lpstr>
      <vt:lpstr>Transaction Allocation</vt:lpstr>
      <vt:lpstr>Transaction Allocation</vt:lpstr>
      <vt:lpstr>Transaction Allocation</vt:lpstr>
      <vt:lpstr>Transaction Allocation</vt:lpstr>
      <vt:lpstr>Splitting A Transaction</vt:lpstr>
      <vt:lpstr>Splitting A Transaction</vt:lpstr>
      <vt:lpstr>Splitting A Transaction</vt:lpstr>
      <vt:lpstr>Splitting A Transaction</vt:lpstr>
      <vt:lpstr>Cardholder - Approving/Forward Transaction(s) to Approving Manager  </vt:lpstr>
      <vt:lpstr>Cardholder - Approving/Forward Transactions to Approving Manager</vt:lpstr>
      <vt:lpstr>Cardholder - Approving/Forward Transactions  to Approving Manager</vt:lpstr>
      <vt:lpstr>Pulling Back A Transaction</vt:lpstr>
      <vt:lpstr>Pulling Back a Transaction</vt:lpstr>
      <vt:lpstr>Pulling Back a Transaction</vt:lpstr>
      <vt:lpstr>Pulling Back A Transaction</vt:lpstr>
      <vt:lpstr>Approving Manager Transactions Approval  </vt:lpstr>
      <vt:lpstr>Introduction</vt:lpstr>
      <vt:lpstr>View and Approve Transactions</vt:lpstr>
      <vt:lpstr>View and Approve Transactions</vt:lpstr>
      <vt:lpstr>View and Approve Transactions</vt:lpstr>
      <vt:lpstr>View and Approve Transactions</vt:lpstr>
      <vt:lpstr>Approving Manager Transaction Rejection Process</vt:lpstr>
      <vt:lpstr>Approving Manager - Reject a Transaction</vt:lpstr>
      <vt:lpstr>Approving Manager - Reject a Transaction</vt:lpstr>
      <vt:lpstr>Cardholder - Manage a Rejected Transaction</vt:lpstr>
      <vt:lpstr>Cardholder Rejected Transactions</vt:lpstr>
      <vt:lpstr>Cardholder Rejected Transactions</vt:lpstr>
      <vt:lpstr>Disputing A Transaction</vt:lpstr>
      <vt:lpstr>Disputing A Transaction</vt:lpstr>
      <vt:lpstr>Disputing A Transaction</vt:lpstr>
      <vt:lpstr>Disputing A Transaction</vt:lpstr>
      <vt:lpstr>Disputing A Transaction</vt:lpstr>
      <vt:lpstr>Disputing A Transaction</vt:lpstr>
      <vt:lpstr>Cancel A Dispute</vt:lpstr>
      <vt:lpstr>Cancel A Dispute</vt:lpstr>
      <vt:lpstr>Cancel A Dispute</vt:lpstr>
      <vt:lpstr>Cancel A Dispute</vt:lpstr>
      <vt:lpstr>Cancel A Dispute</vt:lpstr>
      <vt:lpstr>Account Activity Report</vt:lpstr>
      <vt:lpstr>Account Activity Report</vt:lpstr>
      <vt:lpstr>Account Activity Report</vt:lpstr>
      <vt:lpstr>Submission of Paperwork</vt:lpstr>
      <vt:lpstr>US Bank PCard Deadlines 2015 </vt:lpstr>
      <vt:lpstr>US Bank 2015 Deadlines </vt:lpstr>
      <vt:lpstr>Cardholder &amp; Approving Manager Responsibilities</vt:lpstr>
      <vt:lpstr>Cardholder &amp; Approving Manager Responsibilities</vt:lpstr>
      <vt:lpstr>Billing and Shipping Address</vt:lpstr>
      <vt:lpstr>Resources Available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sdsu</dc:creator>
  <cp:lastModifiedBy>Debi Kempland</cp:lastModifiedBy>
  <cp:revision>267</cp:revision>
  <cp:lastPrinted>2014-10-21T15:39:35Z</cp:lastPrinted>
  <dcterms:created xsi:type="dcterms:W3CDTF">2013-06-12T20:07:54Z</dcterms:created>
  <dcterms:modified xsi:type="dcterms:W3CDTF">2020-03-20T05:26:43Z</dcterms:modified>
</cp:coreProperties>
</file>