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328" r:id="rId2"/>
    <p:sldId id="282" r:id="rId3"/>
    <p:sldId id="277" r:id="rId4"/>
    <p:sldId id="266" r:id="rId5"/>
    <p:sldId id="257" r:id="rId6"/>
    <p:sldId id="264" r:id="rId7"/>
    <p:sldId id="333" r:id="rId8"/>
    <p:sldId id="275" r:id="rId9"/>
    <p:sldId id="283" r:id="rId10"/>
    <p:sldId id="334" r:id="rId11"/>
    <p:sldId id="269" r:id="rId12"/>
    <p:sldId id="272" r:id="rId13"/>
    <p:sldId id="284" r:id="rId14"/>
    <p:sldId id="314" r:id="rId15"/>
    <p:sldId id="313" r:id="rId16"/>
    <p:sldId id="312" r:id="rId17"/>
    <p:sldId id="285" r:id="rId18"/>
    <p:sldId id="332" r:id="rId19"/>
    <p:sldId id="288" r:id="rId20"/>
    <p:sldId id="289" r:id="rId21"/>
    <p:sldId id="290" r:id="rId22"/>
    <p:sldId id="329" r:id="rId23"/>
    <p:sldId id="330" r:id="rId24"/>
    <p:sldId id="331" r:id="rId25"/>
    <p:sldId id="259" r:id="rId26"/>
    <p:sldId id="286" r:id="rId27"/>
    <p:sldId id="278" r:id="rId28"/>
    <p:sldId id="262" r:id="rId29"/>
    <p:sldId id="263" r:id="rId30"/>
    <p:sldId id="270" r:id="rId31"/>
    <p:sldId id="258" r:id="rId32"/>
    <p:sldId id="274" r:id="rId33"/>
    <p:sldId id="273" r:id="rId34"/>
    <p:sldId id="279" r:id="rId35"/>
    <p:sldId id="291" r:id="rId36"/>
    <p:sldId id="297" r:id="rId37"/>
    <p:sldId id="317" r:id="rId38"/>
    <p:sldId id="318" r:id="rId39"/>
    <p:sldId id="324" r:id="rId40"/>
    <p:sldId id="325" r:id="rId41"/>
    <p:sldId id="296" r:id="rId42"/>
    <p:sldId id="320" r:id="rId43"/>
    <p:sldId id="319" r:id="rId44"/>
    <p:sldId id="335" r:id="rId45"/>
    <p:sldId id="298" r:id="rId46"/>
    <p:sldId id="315" r:id="rId47"/>
    <p:sldId id="316" r:id="rId48"/>
    <p:sldId id="295" r:id="rId49"/>
    <p:sldId id="321" r:id="rId50"/>
    <p:sldId id="322" r:id="rId51"/>
    <p:sldId id="323" r:id="rId52"/>
    <p:sldId id="327" r:id="rId53"/>
    <p:sldId id="307" r:id="rId54"/>
    <p:sldId id="26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254F53-E82B-4863-B34E-123A46EDE08C}">
          <p14:sldIdLst>
            <p14:sldId id="328"/>
            <p14:sldId id="282"/>
            <p14:sldId id="277"/>
            <p14:sldId id="266"/>
            <p14:sldId id="257"/>
            <p14:sldId id="264"/>
            <p14:sldId id="333"/>
            <p14:sldId id="275"/>
          </p14:sldIdLst>
        </p14:section>
        <p14:section name="Untitled Section" id="{F87B6262-2B1C-40AD-9D18-53B436D25730}">
          <p14:sldIdLst>
            <p14:sldId id="283"/>
            <p14:sldId id="334"/>
            <p14:sldId id="269"/>
            <p14:sldId id="272"/>
            <p14:sldId id="284"/>
            <p14:sldId id="314"/>
            <p14:sldId id="313"/>
            <p14:sldId id="312"/>
            <p14:sldId id="285"/>
            <p14:sldId id="332"/>
            <p14:sldId id="288"/>
            <p14:sldId id="289"/>
            <p14:sldId id="290"/>
            <p14:sldId id="329"/>
            <p14:sldId id="330"/>
            <p14:sldId id="331"/>
            <p14:sldId id="259"/>
            <p14:sldId id="286"/>
            <p14:sldId id="278"/>
            <p14:sldId id="262"/>
            <p14:sldId id="263"/>
            <p14:sldId id="270"/>
            <p14:sldId id="258"/>
            <p14:sldId id="274"/>
            <p14:sldId id="273"/>
            <p14:sldId id="279"/>
            <p14:sldId id="291"/>
            <p14:sldId id="297"/>
            <p14:sldId id="317"/>
            <p14:sldId id="318"/>
            <p14:sldId id="324"/>
            <p14:sldId id="325"/>
            <p14:sldId id="296"/>
            <p14:sldId id="320"/>
            <p14:sldId id="319"/>
            <p14:sldId id="335"/>
            <p14:sldId id="298"/>
            <p14:sldId id="315"/>
            <p14:sldId id="316"/>
            <p14:sldId id="295"/>
            <p14:sldId id="321"/>
            <p14:sldId id="322"/>
            <p14:sldId id="323"/>
            <p14:sldId id="327"/>
            <p14:sldId id="307"/>
            <p14:sldId id="268"/>
          </p14:sldIdLst>
        </p14:section>
      </p14:sectionLst>
    </p:ext>
    <p:ext uri="{EFAFB233-063F-42B5-8137-9DF3F51BA10A}">
      <p15:sldGuideLst xmlns:p15="http://schemas.microsoft.com/office/powerpoint/2012/main">
        <p15:guide id="1" orient="horz" pos="2160" userDrawn="1">
          <p15:clr>
            <a:srgbClr val="A4A3A4"/>
          </p15:clr>
        </p15:guide>
        <p15:guide id="2" pos="41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6159"/>
    <a:srgbClr val="7B000A"/>
    <a:srgbClr val="860014"/>
    <a:srgbClr val="7B021D"/>
    <a:srgbClr val="960018"/>
    <a:srgbClr val="00A090"/>
    <a:srgbClr val="00A588"/>
    <a:srgbClr val="00A583"/>
    <a:srgbClr val="00B15A"/>
    <a:srgbClr val="7B00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13" autoAdjust="0"/>
    <p:restoredTop sz="90287" autoAdjust="0"/>
  </p:normalViewPr>
  <p:slideViewPr>
    <p:cSldViewPr snapToGrid="0" snapToObjects="1">
      <p:cViewPr varScale="1">
        <p:scale>
          <a:sx n="76" d="100"/>
          <a:sy n="76" d="100"/>
        </p:scale>
        <p:origin x="276" y="108"/>
      </p:cViewPr>
      <p:guideLst>
        <p:guide orient="horz" pos="2160"/>
        <p:guide pos="410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Zanzucchi" userId="a3109fe0-d71e-4abc-ba5e-c9ca9a0f70c5" providerId="ADAL" clId="{EC123795-2A35-4ECA-A987-151852BF2A95}"/>
    <pc:docChg chg="undo custSel addSld delSld modSld sldOrd modSection">
      <pc:chgData name="Elizabeth Zanzucchi" userId="a3109fe0-d71e-4abc-ba5e-c9ca9a0f70c5" providerId="ADAL" clId="{EC123795-2A35-4ECA-A987-151852BF2A95}" dt="2023-06-23T21:53:40.639" v="761" actId="20577"/>
      <pc:docMkLst>
        <pc:docMk/>
      </pc:docMkLst>
      <pc:sldChg chg="modSp mod">
        <pc:chgData name="Elizabeth Zanzucchi" userId="a3109fe0-d71e-4abc-ba5e-c9ca9a0f70c5" providerId="ADAL" clId="{EC123795-2A35-4ECA-A987-151852BF2A95}" dt="2023-06-23T21:13:17.884" v="325" actId="14100"/>
        <pc:sldMkLst>
          <pc:docMk/>
          <pc:sldMk cId="3340786450" sldId="258"/>
        </pc:sldMkLst>
        <pc:spChg chg="mod">
          <ac:chgData name="Elizabeth Zanzucchi" userId="a3109fe0-d71e-4abc-ba5e-c9ca9a0f70c5" providerId="ADAL" clId="{EC123795-2A35-4ECA-A987-151852BF2A95}" dt="2023-06-23T21:13:17.884" v="325" actId="14100"/>
          <ac:spMkLst>
            <pc:docMk/>
            <pc:sldMk cId="3340786450" sldId="258"/>
            <ac:spMk id="4" creationId="{1940D338-FDC0-1F4B-870B-A854D4341A77}"/>
          </ac:spMkLst>
        </pc:spChg>
      </pc:sldChg>
      <pc:sldChg chg="del">
        <pc:chgData name="Elizabeth Zanzucchi" userId="a3109fe0-d71e-4abc-ba5e-c9ca9a0f70c5" providerId="ADAL" clId="{EC123795-2A35-4ECA-A987-151852BF2A95}" dt="2023-06-23T20:50:53.890" v="0" actId="2696"/>
        <pc:sldMkLst>
          <pc:docMk/>
          <pc:sldMk cId="3138854742" sldId="260"/>
        </pc:sldMkLst>
      </pc:sldChg>
      <pc:sldChg chg="del">
        <pc:chgData name="Elizabeth Zanzucchi" userId="a3109fe0-d71e-4abc-ba5e-c9ca9a0f70c5" providerId="ADAL" clId="{EC123795-2A35-4ECA-A987-151852BF2A95}" dt="2023-06-23T21:17:57.172" v="436" actId="2696"/>
        <pc:sldMkLst>
          <pc:docMk/>
          <pc:sldMk cId="1068915303" sldId="261"/>
        </pc:sldMkLst>
      </pc:sldChg>
      <pc:sldChg chg="ord">
        <pc:chgData name="Elizabeth Zanzucchi" userId="a3109fe0-d71e-4abc-ba5e-c9ca9a0f70c5" providerId="ADAL" clId="{EC123795-2A35-4ECA-A987-151852BF2A95}" dt="2023-06-23T21:17:29.358" v="433"/>
        <pc:sldMkLst>
          <pc:docMk/>
          <pc:sldMk cId="2619097215" sldId="262"/>
        </pc:sldMkLst>
      </pc:sldChg>
      <pc:sldChg chg="ord">
        <pc:chgData name="Elizabeth Zanzucchi" userId="a3109fe0-d71e-4abc-ba5e-c9ca9a0f70c5" providerId="ADAL" clId="{EC123795-2A35-4ECA-A987-151852BF2A95}" dt="2023-06-23T21:17:29.358" v="433"/>
        <pc:sldMkLst>
          <pc:docMk/>
          <pc:sldMk cId="2620239699" sldId="263"/>
        </pc:sldMkLst>
      </pc:sldChg>
      <pc:sldChg chg="modSp mod">
        <pc:chgData name="Elizabeth Zanzucchi" userId="a3109fe0-d71e-4abc-ba5e-c9ca9a0f70c5" providerId="ADAL" clId="{EC123795-2A35-4ECA-A987-151852BF2A95}" dt="2023-06-23T21:06:58.543" v="218" actId="27636"/>
        <pc:sldMkLst>
          <pc:docMk/>
          <pc:sldMk cId="141813603" sldId="264"/>
        </pc:sldMkLst>
        <pc:spChg chg="mod">
          <ac:chgData name="Elizabeth Zanzucchi" userId="a3109fe0-d71e-4abc-ba5e-c9ca9a0f70c5" providerId="ADAL" clId="{EC123795-2A35-4ECA-A987-151852BF2A95}" dt="2023-06-23T21:06:58.543" v="218" actId="27636"/>
          <ac:spMkLst>
            <pc:docMk/>
            <pc:sldMk cId="141813603" sldId="264"/>
            <ac:spMk id="6" creationId="{D1A2E497-1AA9-284B-8526-B9E4F01384EB}"/>
          </ac:spMkLst>
        </pc:spChg>
      </pc:sldChg>
      <pc:sldChg chg="ord">
        <pc:chgData name="Elizabeth Zanzucchi" userId="a3109fe0-d71e-4abc-ba5e-c9ca9a0f70c5" providerId="ADAL" clId="{EC123795-2A35-4ECA-A987-151852BF2A95}" dt="2023-06-23T21:18:38.826" v="438"/>
        <pc:sldMkLst>
          <pc:docMk/>
          <pc:sldMk cId="1466373285" sldId="268"/>
        </pc:sldMkLst>
      </pc:sldChg>
      <pc:sldChg chg="ord">
        <pc:chgData name="Elizabeth Zanzucchi" userId="a3109fe0-d71e-4abc-ba5e-c9ca9a0f70c5" providerId="ADAL" clId="{EC123795-2A35-4ECA-A987-151852BF2A95}" dt="2023-06-23T21:17:29.358" v="433"/>
        <pc:sldMkLst>
          <pc:docMk/>
          <pc:sldMk cId="3704183827" sldId="270"/>
        </pc:sldMkLst>
      </pc:sldChg>
      <pc:sldChg chg="del">
        <pc:chgData name="Elizabeth Zanzucchi" userId="a3109fe0-d71e-4abc-ba5e-c9ca9a0f70c5" providerId="ADAL" clId="{EC123795-2A35-4ECA-A987-151852BF2A95}" dt="2023-06-23T21:16:03.530" v="387" actId="2696"/>
        <pc:sldMkLst>
          <pc:docMk/>
          <pc:sldMk cId="3403363407" sldId="271"/>
        </pc:sldMkLst>
      </pc:sldChg>
      <pc:sldChg chg="modNotesTx">
        <pc:chgData name="Elizabeth Zanzucchi" userId="a3109fe0-d71e-4abc-ba5e-c9ca9a0f70c5" providerId="ADAL" clId="{EC123795-2A35-4ECA-A987-151852BF2A95}" dt="2023-06-23T21:25:36.289" v="561" actId="20577"/>
        <pc:sldMkLst>
          <pc:docMk/>
          <pc:sldMk cId="475716515" sldId="275"/>
        </pc:sldMkLst>
      </pc:sldChg>
      <pc:sldChg chg="modSp mod">
        <pc:chgData name="Elizabeth Zanzucchi" userId="a3109fe0-d71e-4abc-ba5e-c9ca9a0f70c5" providerId="ADAL" clId="{EC123795-2A35-4ECA-A987-151852BF2A95}" dt="2023-06-23T21:26:50.274" v="564" actId="14100"/>
        <pc:sldMkLst>
          <pc:docMk/>
          <pc:sldMk cId="1458387767" sldId="277"/>
        </pc:sldMkLst>
        <pc:spChg chg="mod">
          <ac:chgData name="Elizabeth Zanzucchi" userId="a3109fe0-d71e-4abc-ba5e-c9ca9a0f70c5" providerId="ADAL" clId="{EC123795-2A35-4ECA-A987-151852BF2A95}" dt="2023-06-23T21:26:50.274" v="564" actId="14100"/>
          <ac:spMkLst>
            <pc:docMk/>
            <pc:sldMk cId="1458387767" sldId="277"/>
            <ac:spMk id="4" creationId="{1940D338-FDC0-1F4B-870B-A854D4341A77}"/>
          </ac:spMkLst>
        </pc:spChg>
      </pc:sldChg>
      <pc:sldChg chg="modSp mod ord">
        <pc:chgData name="Elizabeth Zanzucchi" userId="a3109fe0-d71e-4abc-ba5e-c9ca9a0f70c5" providerId="ADAL" clId="{EC123795-2A35-4ECA-A987-151852BF2A95}" dt="2023-06-23T21:31:23.121" v="572" actId="14100"/>
        <pc:sldMkLst>
          <pc:docMk/>
          <pc:sldMk cId="1610780917" sldId="278"/>
        </pc:sldMkLst>
        <pc:spChg chg="mod">
          <ac:chgData name="Elizabeth Zanzucchi" userId="a3109fe0-d71e-4abc-ba5e-c9ca9a0f70c5" providerId="ADAL" clId="{EC123795-2A35-4ECA-A987-151852BF2A95}" dt="2023-06-23T21:31:23.121" v="572" actId="14100"/>
          <ac:spMkLst>
            <pc:docMk/>
            <pc:sldMk cId="1610780917" sldId="278"/>
            <ac:spMk id="4" creationId="{1940D338-FDC0-1F4B-870B-A854D4341A77}"/>
          </ac:spMkLst>
        </pc:spChg>
      </pc:sldChg>
      <pc:sldChg chg="modSp mod">
        <pc:chgData name="Elizabeth Zanzucchi" userId="a3109fe0-d71e-4abc-ba5e-c9ca9a0f70c5" providerId="ADAL" clId="{EC123795-2A35-4ECA-A987-151852BF2A95}" dt="2023-06-23T21:42:38.063" v="688" actId="6549"/>
        <pc:sldMkLst>
          <pc:docMk/>
          <pc:sldMk cId="1478958707" sldId="279"/>
        </pc:sldMkLst>
        <pc:spChg chg="mod">
          <ac:chgData name="Elizabeth Zanzucchi" userId="a3109fe0-d71e-4abc-ba5e-c9ca9a0f70c5" providerId="ADAL" clId="{EC123795-2A35-4ECA-A987-151852BF2A95}" dt="2023-06-23T21:42:38.063" v="688" actId="6549"/>
          <ac:spMkLst>
            <pc:docMk/>
            <pc:sldMk cId="1478958707" sldId="279"/>
            <ac:spMk id="4" creationId="{1940D338-FDC0-1F4B-870B-A854D4341A77}"/>
          </ac:spMkLst>
        </pc:spChg>
      </pc:sldChg>
      <pc:sldChg chg="del">
        <pc:chgData name="Elizabeth Zanzucchi" userId="a3109fe0-d71e-4abc-ba5e-c9ca9a0f70c5" providerId="ADAL" clId="{EC123795-2A35-4ECA-A987-151852BF2A95}" dt="2023-06-23T21:17:54.229" v="435" actId="2696"/>
        <pc:sldMkLst>
          <pc:docMk/>
          <pc:sldMk cId="1315616133" sldId="280"/>
        </pc:sldMkLst>
      </pc:sldChg>
      <pc:sldChg chg="modSp mod">
        <pc:chgData name="Elizabeth Zanzucchi" userId="a3109fe0-d71e-4abc-ba5e-c9ca9a0f70c5" providerId="ADAL" clId="{EC123795-2A35-4ECA-A987-151852BF2A95}" dt="2023-06-23T21:51:53.700" v="742" actId="20577"/>
        <pc:sldMkLst>
          <pc:docMk/>
          <pc:sldMk cId="1537069922" sldId="282"/>
        </pc:sldMkLst>
        <pc:spChg chg="mod">
          <ac:chgData name="Elizabeth Zanzucchi" userId="a3109fe0-d71e-4abc-ba5e-c9ca9a0f70c5" providerId="ADAL" clId="{EC123795-2A35-4ECA-A987-151852BF2A95}" dt="2023-06-23T21:51:53.700" v="742" actId="20577"/>
          <ac:spMkLst>
            <pc:docMk/>
            <pc:sldMk cId="1537069922" sldId="282"/>
            <ac:spMk id="3" creationId="{3E4ACFD4-534D-3DB6-C5FA-8AE491853C0D}"/>
          </ac:spMkLst>
        </pc:spChg>
      </pc:sldChg>
      <pc:sldChg chg="modNotesTx">
        <pc:chgData name="Elizabeth Zanzucchi" userId="a3109fe0-d71e-4abc-ba5e-c9ca9a0f70c5" providerId="ADAL" clId="{EC123795-2A35-4ECA-A987-151852BF2A95}" dt="2023-06-23T21:28:53.499" v="568" actId="33524"/>
        <pc:sldMkLst>
          <pc:docMk/>
          <pc:sldMk cId="963888928" sldId="284"/>
        </pc:sldMkLst>
      </pc:sldChg>
      <pc:sldChg chg="ord">
        <pc:chgData name="Elizabeth Zanzucchi" userId="a3109fe0-d71e-4abc-ba5e-c9ca9a0f70c5" providerId="ADAL" clId="{EC123795-2A35-4ECA-A987-151852BF2A95}" dt="2023-06-23T21:30:35.094" v="571"/>
        <pc:sldMkLst>
          <pc:docMk/>
          <pc:sldMk cId="1735399845" sldId="285"/>
        </pc:sldMkLst>
      </pc:sldChg>
      <pc:sldChg chg="modNotesTx">
        <pc:chgData name="Elizabeth Zanzucchi" userId="a3109fe0-d71e-4abc-ba5e-c9ca9a0f70c5" providerId="ADAL" clId="{EC123795-2A35-4ECA-A987-151852BF2A95}" dt="2023-06-23T21:28:52.585" v="567" actId="6549"/>
        <pc:sldMkLst>
          <pc:docMk/>
          <pc:sldMk cId="2427167483" sldId="288"/>
        </pc:sldMkLst>
      </pc:sldChg>
      <pc:sldChg chg="modSp mod">
        <pc:chgData name="Elizabeth Zanzucchi" userId="a3109fe0-d71e-4abc-ba5e-c9ca9a0f70c5" providerId="ADAL" clId="{EC123795-2A35-4ECA-A987-151852BF2A95}" dt="2023-06-23T20:52:41.430" v="7" actId="313"/>
        <pc:sldMkLst>
          <pc:docMk/>
          <pc:sldMk cId="2711062812" sldId="296"/>
        </pc:sldMkLst>
        <pc:spChg chg="mod">
          <ac:chgData name="Elizabeth Zanzucchi" userId="a3109fe0-d71e-4abc-ba5e-c9ca9a0f70c5" providerId="ADAL" clId="{EC123795-2A35-4ECA-A987-151852BF2A95}" dt="2023-06-23T20:52:41.430" v="7" actId="313"/>
          <ac:spMkLst>
            <pc:docMk/>
            <pc:sldMk cId="2711062812" sldId="296"/>
            <ac:spMk id="7" creationId="{C70688CD-0F20-4288-5E72-24B3251D03C7}"/>
          </ac:spMkLst>
        </pc:spChg>
      </pc:sldChg>
      <pc:sldChg chg="ord">
        <pc:chgData name="Elizabeth Zanzucchi" userId="a3109fe0-d71e-4abc-ba5e-c9ca9a0f70c5" providerId="ADAL" clId="{EC123795-2A35-4ECA-A987-151852BF2A95}" dt="2023-06-23T21:20:09.011" v="451"/>
        <pc:sldMkLst>
          <pc:docMk/>
          <pc:sldMk cId="1545463867" sldId="298"/>
        </pc:sldMkLst>
      </pc:sldChg>
      <pc:sldChg chg="del">
        <pc:chgData name="Elizabeth Zanzucchi" userId="a3109fe0-d71e-4abc-ba5e-c9ca9a0f70c5" providerId="ADAL" clId="{EC123795-2A35-4ECA-A987-151852BF2A95}" dt="2023-06-23T21:17:49.575" v="434" actId="2696"/>
        <pc:sldMkLst>
          <pc:docMk/>
          <pc:sldMk cId="1835405109" sldId="305"/>
        </pc:sldMkLst>
      </pc:sldChg>
      <pc:sldChg chg="del">
        <pc:chgData name="Elizabeth Zanzucchi" userId="a3109fe0-d71e-4abc-ba5e-c9ca9a0f70c5" providerId="ADAL" clId="{EC123795-2A35-4ECA-A987-151852BF2A95}" dt="2023-06-23T21:17:49.575" v="434" actId="2696"/>
        <pc:sldMkLst>
          <pc:docMk/>
          <pc:sldMk cId="1079909619" sldId="306"/>
        </pc:sldMkLst>
      </pc:sldChg>
      <pc:sldChg chg="modSp mod ord">
        <pc:chgData name="Elizabeth Zanzucchi" userId="a3109fe0-d71e-4abc-ba5e-c9ca9a0f70c5" providerId="ADAL" clId="{EC123795-2A35-4ECA-A987-151852BF2A95}" dt="2023-06-23T21:18:38.826" v="438"/>
        <pc:sldMkLst>
          <pc:docMk/>
          <pc:sldMk cId="29684772" sldId="307"/>
        </pc:sldMkLst>
        <pc:spChg chg="mod">
          <ac:chgData name="Elizabeth Zanzucchi" userId="a3109fe0-d71e-4abc-ba5e-c9ca9a0f70c5" providerId="ADAL" clId="{EC123795-2A35-4ECA-A987-151852BF2A95}" dt="2023-06-23T20:55:27.585" v="22" actId="255"/>
          <ac:spMkLst>
            <pc:docMk/>
            <pc:sldMk cId="29684772" sldId="307"/>
            <ac:spMk id="3" creationId="{E5E05543-E901-913A-56CF-8B49B1A29EE1}"/>
          </ac:spMkLst>
        </pc:spChg>
      </pc:sldChg>
      <pc:sldChg chg="modSp del mod">
        <pc:chgData name="Elizabeth Zanzucchi" userId="a3109fe0-d71e-4abc-ba5e-c9ca9a0f70c5" providerId="ADAL" clId="{EC123795-2A35-4ECA-A987-151852BF2A95}" dt="2023-06-23T21:46:49.930" v="689" actId="2696"/>
        <pc:sldMkLst>
          <pc:docMk/>
          <pc:sldMk cId="3368995450" sldId="308"/>
        </pc:sldMkLst>
        <pc:spChg chg="mod">
          <ac:chgData name="Elizabeth Zanzucchi" userId="a3109fe0-d71e-4abc-ba5e-c9ca9a0f70c5" providerId="ADAL" clId="{EC123795-2A35-4ECA-A987-151852BF2A95}" dt="2023-06-23T20:55:06.560" v="20" actId="5793"/>
          <ac:spMkLst>
            <pc:docMk/>
            <pc:sldMk cId="3368995450" sldId="308"/>
            <ac:spMk id="3" creationId="{4662C7D7-F98B-3DBE-C2C2-624DD11F6033}"/>
          </ac:spMkLst>
        </pc:spChg>
      </pc:sldChg>
      <pc:sldChg chg="ord">
        <pc:chgData name="Elizabeth Zanzucchi" userId="a3109fe0-d71e-4abc-ba5e-c9ca9a0f70c5" providerId="ADAL" clId="{EC123795-2A35-4ECA-A987-151852BF2A95}" dt="2023-06-23T21:20:09.011" v="451"/>
        <pc:sldMkLst>
          <pc:docMk/>
          <pc:sldMk cId="2200059756" sldId="315"/>
        </pc:sldMkLst>
      </pc:sldChg>
      <pc:sldChg chg="ord">
        <pc:chgData name="Elizabeth Zanzucchi" userId="a3109fe0-d71e-4abc-ba5e-c9ca9a0f70c5" providerId="ADAL" clId="{EC123795-2A35-4ECA-A987-151852BF2A95}" dt="2023-06-23T21:20:09.011" v="451"/>
        <pc:sldMkLst>
          <pc:docMk/>
          <pc:sldMk cId="1729051481" sldId="316"/>
        </pc:sldMkLst>
      </pc:sldChg>
      <pc:sldChg chg="modSp mod">
        <pc:chgData name="Elizabeth Zanzucchi" userId="a3109fe0-d71e-4abc-ba5e-c9ca9a0f70c5" providerId="ADAL" clId="{EC123795-2A35-4ECA-A987-151852BF2A95}" dt="2023-06-23T20:53:43.306" v="11" actId="313"/>
        <pc:sldMkLst>
          <pc:docMk/>
          <pc:sldMk cId="3737771801" sldId="321"/>
        </pc:sldMkLst>
        <pc:spChg chg="mod">
          <ac:chgData name="Elizabeth Zanzucchi" userId="a3109fe0-d71e-4abc-ba5e-c9ca9a0f70c5" providerId="ADAL" clId="{EC123795-2A35-4ECA-A987-151852BF2A95}" dt="2023-06-23T20:53:43.306" v="11" actId="313"/>
          <ac:spMkLst>
            <pc:docMk/>
            <pc:sldMk cId="3737771801" sldId="321"/>
            <ac:spMk id="9" creationId="{24503DC7-40BF-0687-5297-34A943DF272A}"/>
          </ac:spMkLst>
        </pc:spChg>
      </pc:sldChg>
      <pc:sldChg chg="modSp mod">
        <pc:chgData name="Elizabeth Zanzucchi" userId="a3109fe0-d71e-4abc-ba5e-c9ca9a0f70c5" providerId="ADAL" clId="{EC123795-2A35-4ECA-A987-151852BF2A95}" dt="2023-06-23T20:54:18.683" v="15" actId="255"/>
        <pc:sldMkLst>
          <pc:docMk/>
          <pc:sldMk cId="297473775" sldId="322"/>
        </pc:sldMkLst>
        <pc:spChg chg="mod">
          <ac:chgData name="Elizabeth Zanzucchi" userId="a3109fe0-d71e-4abc-ba5e-c9ca9a0f70c5" providerId="ADAL" clId="{EC123795-2A35-4ECA-A987-151852BF2A95}" dt="2023-06-23T20:54:18.683" v="15" actId="255"/>
          <ac:spMkLst>
            <pc:docMk/>
            <pc:sldMk cId="297473775" sldId="322"/>
            <ac:spMk id="6" creationId="{763DD160-A8FA-D5E3-4021-0CDE68FFEED4}"/>
          </ac:spMkLst>
        </pc:spChg>
      </pc:sldChg>
      <pc:sldChg chg="modSp mod">
        <pc:chgData name="Elizabeth Zanzucchi" userId="a3109fe0-d71e-4abc-ba5e-c9ca9a0f70c5" providerId="ADAL" clId="{EC123795-2A35-4ECA-A987-151852BF2A95}" dt="2023-06-23T21:22:12.732" v="482" actId="14100"/>
        <pc:sldMkLst>
          <pc:docMk/>
          <pc:sldMk cId="2138058228" sldId="328"/>
        </pc:sldMkLst>
        <pc:spChg chg="mod">
          <ac:chgData name="Elizabeth Zanzucchi" userId="a3109fe0-d71e-4abc-ba5e-c9ca9a0f70c5" providerId="ADAL" clId="{EC123795-2A35-4ECA-A987-151852BF2A95}" dt="2023-06-23T21:22:12.732" v="482" actId="14100"/>
          <ac:spMkLst>
            <pc:docMk/>
            <pc:sldMk cId="2138058228" sldId="328"/>
            <ac:spMk id="4" creationId="{1940D338-FDC0-1F4B-870B-A854D4341A77}"/>
          </ac:spMkLst>
        </pc:spChg>
      </pc:sldChg>
      <pc:sldChg chg="addSp delSp modSp add mod ord modNotesTx">
        <pc:chgData name="Elizabeth Zanzucchi" userId="a3109fe0-d71e-4abc-ba5e-c9ca9a0f70c5" providerId="ADAL" clId="{EC123795-2A35-4ECA-A987-151852BF2A95}" dt="2023-06-23T21:29:03.082" v="569" actId="6549"/>
        <pc:sldMkLst>
          <pc:docMk/>
          <pc:sldMk cId="1764327912" sldId="332"/>
        </pc:sldMkLst>
        <pc:spChg chg="add del mod">
          <ac:chgData name="Elizabeth Zanzucchi" userId="a3109fe0-d71e-4abc-ba5e-c9ca9a0f70c5" providerId="ADAL" clId="{EC123795-2A35-4ECA-A987-151852BF2A95}" dt="2023-06-23T21:01:17.456" v="101" actId="21"/>
          <ac:spMkLst>
            <pc:docMk/>
            <pc:sldMk cId="1764327912" sldId="332"/>
            <ac:spMk id="3" creationId="{95A5AEDC-6E1F-F5EC-8B3E-808832D5C39E}"/>
          </ac:spMkLst>
        </pc:spChg>
        <pc:spChg chg="del mod">
          <ac:chgData name="Elizabeth Zanzucchi" userId="a3109fe0-d71e-4abc-ba5e-c9ca9a0f70c5" providerId="ADAL" clId="{EC123795-2A35-4ECA-A987-151852BF2A95}" dt="2023-06-23T20:59:57.513" v="88"/>
          <ac:spMkLst>
            <pc:docMk/>
            <pc:sldMk cId="1764327912" sldId="332"/>
            <ac:spMk id="4" creationId="{06B5FC5E-C356-9F45-B119-42D0BFC24330}"/>
          </ac:spMkLst>
        </pc:spChg>
        <pc:spChg chg="add mod">
          <ac:chgData name="Elizabeth Zanzucchi" userId="a3109fe0-d71e-4abc-ba5e-c9ca9a0f70c5" providerId="ADAL" clId="{EC123795-2A35-4ECA-A987-151852BF2A95}" dt="2023-06-23T21:01:06.649" v="99" actId="14100"/>
          <ac:spMkLst>
            <pc:docMk/>
            <pc:sldMk cId="1764327912" sldId="332"/>
            <ac:spMk id="8" creationId="{56EB9C4E-4533-3D65-2E78-D757EB2F8E80}"/>
          </ac:spMkLst>
        </pc:spChg>
        <pc:spChg chg="add mod">
          <ac:chgData name="Elizabeth Zanzucchi" userId="a3109fe0-d71e-4abc-ba5e-c9ca9a0f70c5" providerId="ADAL" clId="{EC123795-2A35-4ECA-A987-151852BF2A95}" dt="2023-06-23T21:03:46.742" v="198" actId="14100"/>
          <ac:spMkLst>
            <pc:docMk/>
            <pc:sldMk cId="1764327912" sldId="332"/>
            <ac:spMk id="11" creationId="{9E4D705A-1190-74E7-8855-35EDC27E4799}"/>
          </ac:spMkLst>
        </pc:spChg>
        <pc:picChg chg="del">
          <ac:chgData name="Elizabeth Zanzucchi" userId="a3109fe0-d71e-4abc-ba5e-c9ca9a0f70c5" providerId="ADAL" clId="{EC123795-2A35-4ECA-A987-151852BF2A95}" dt="2023-06-23T20:59:16.948" v="24" actId="478"/>
          <ac:picMkLst>
            <pc:docMk/>
            <pc:sldMk cId="1764327912" sldId="332"/>
            <ac:picMk id="3074" creationId="{C77B9195-76DA-73F5-9884-72EC1A8A3B56}"/>
          </ac:picMkLst>
        </pc:picChg>
      </pc:sldChg>
      <pc:sldChg chg="modSp add mod ord">
        <pc:chgData name="Elizabeth Zanzucchi" userId="a3109fe0-d71e-4abc-ba5e-c9ca9a0f70c5" providerId="ADAL" clId="{EC123795-2A35-4ECA-A987-151852BF2A95}" dt="2023-06-23T21:26:44.662" v="563" actId="14100"/>
        <pc:sldMkLst>
          <pc:docMk/>
          <pc:sldMk cId="1602528247" sldId="333"/>
        </pc:sldMkLst>
        <pc:spChg chg="mod">
          <ac:chgData name="Elizabeth Zanzucchi" userId="a3109fe0-d71e-4abc-ba5e-c9ca9a0f70c5" providerId="ADAL" clId="{EC123795-2A35-4ECA-A987-151852BF2A95}" dt="2023-06-23T21:26:44.662" v="563" actId="14100"/>
          <ac:spMkLst>
            <pc:docMk/>
            <pc:sldMk cId="1602528247" sldId="333"/>
            <ac:spMk id="4" creationId="{1940D338-FDC0-1F4B-870B-A854D4341A77}"/>
          </ac:spMkLst>
        </pc:spChg>
      </pc:sldChg>
      <pc:sldChg chg="modSp add mod ord">
        <pc:chgData name="Elizabeth Zanzucchi" userId="a3109fe0-d71e-4abc-ba5e-c9ca9a0f70c5" providerId="ADAL" clId="{EC123795-2A35-4ECA-A987-151852BF2A95}" dt="2023-06-23T21:53:40.639" v="761" actId="20577"/>
        <pc:sldMkLst>
          <pc:docMk/>
          <pc:sldMk cId="939181487" sldId="334"/>
        </pc:sldMkLst>
        <pc:spChg chg="mod">
          <ac:chgData name="Elizabeth Zanzucchi" userId="a3109fe0-d71e-4abc-ba5e-c9ca9a0f70c5" providerId="ADAL" clId="{EC123795-2A35-4ECA-A987-151852BF2A95}" dt="2023-06-23T21:53:40.639" v="761" actId="20577"/>
          <ac:spMkLst>
            <pc:docMk/>
            <pc:sldMk cId="939181487" sldId="334"/>
            <ac:spMk id="4" creationId="{1940D338-FDC0-1F4B-870B-A854D4341A77}"/>
          </ac:spMkLst>
        </pc:spChg>
      </pc:sldChg>
      <pc:sldChg chg="modSp add mod ord">
        <pc:chgData name="Elizabeth Zanzucchi" userId="a3109fe0-d71e-4abc-ba5e-c9ca9a0f70c5" providerId="ADAL" clId="{EC123795-2A35-4ECA-A987-151852BF2A95}" dt="2023-06-23T21:23:37.475" v="503" actId="313"/>
        <pc:sldMkLst>
          <pc:docMk/>
          <pc:sldMk cId="1097813696" sldId="335"/>
        </pc:sldMkLst>
        <pc:spChg chg="mod">
          <ac:chgData name="Elizabeth Zanzucchi" userId="a3109fe0-d71e-4abc-ba5e-c9ca9a0f70c5" providerId="ADAL" clId="{EC123795-2A35-4ECA-A987-151852BF2A95}" dt="2023-06-23T21:23:37.475" v="503" actId="313"/>
          <ac:spMkLst>
            <pc:docMk/>
            <pc:sldMk cId="1097813696" sldId="335"/>
            <ac:spMk id="4" creationId="{1940D338-FDC0-1F4B-870B-A854D4341A77}"/>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hyperlink" Target="https://www.foundation.sdsu.edu/" TargetMode="Externa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diagrams/_rels/data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hyperlink" Target="https://www.foundation.sdsu.edu/calendars_pay_dates.html" TargetMode="Externa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hyperlink" Target="https://www.foundation.sdsu.edu/" TargetMode="External"/><Relationship Id="rId7" Type="http://schemas.openxmlformats.org/officeDocument/2006/relationships/image" Target="../media/image12.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8.png"/><Relationship Id="rId5" Type="http://schemas.openxmlformats.org/officeDocument/2006/relationships/hyperlink" Target="https://www.foundation.sdsu.edu/calendars_pay_dates.html" TargetMode="External"/><Relationship Id="rId4" Type="http://schemas.openxmlformats.org/officeDocument/2006/relationships/image" Target="../media/image17.svg"/><Relationship Id="rId9"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56AC79-35D5-49ED-B0D6-7843B7BB36B7}" type="doc">
      <dgm:prSet loTypeId="urn:microsoft.com/office/officeart/2018/2/layout/IconVerticalSolidList" loCatId="icon" qsTypeId="urn:microsoft.com/office/officeart/2005/8/quickstyle/simple1" qsCatId="simple" csTypeId="urn:microsoft.com/office/officeart/2005/8/colors/accent0_1" csCatId="mainScheme" phldr="1"/>
      <dgm:spPr/>
      <dgm:t>
        <a:bodyPr/>
        <a:lstStyle/>
        <a:p>
          <a:endParaRPr lang="en-US"/>
        </a:p>
      </dgm:t>
    </dgm:pt>
    <dgm:pt modelId="{4FBB43D4-108E-4AAC-84AC-22DA73B1FF49}">
      <dgm:prSet/>
      <dgm:spPr/>
      <dgm:t>
        <a:bodyPr/>
        <a:lstStyle/>
        <a:p>
          <a:pPr>
            <a:lnSpc>
              <a:spcPct val="100000"/>
            </a:lnSpc>
          </a:pPr>
          <a:r>
            <a:rPr lang="en-US" dirty="0">
              <a:latin typeface="Arial" panose="020B0604020202020204" pitchFamily="34" charset="0"/>
              <a:cs typeface="Arial" panose="020B0604020202020204" pitchFamily="34" charset="0"/>
            </a:rPr>
            <a:t>Go to the SDSURF website: </a:t>
          </a:r>
          <a:r>
            <a:rPr lang="en-US" dirty="0">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https://www.foundation.sdsu.edu/</a:t>
          </a:r>
          <a:endParaRPr lang="en-US" dirty="0">
            <a:latin typeface="Arial" panose="020B0604020202020204" pitchFamily="34" charset="0"/>
            <a:cs typeface="Arial" panose="020B0604020202020204" pitchFamily="34" charset="0"/>
          </a:endParaRPr>
        </a:p>
      </dgm:t>
    </dgm:pt>
    <dgm:pt modelId="{9938920C-8B20-42DD-9D7F-D2A66F6A78B8}" type="parTrans" cxnId="{3685AD63-6B5F-4D20-890A-E775EE19BD28}">
      <dgm:prSet/>
      <dgm:spPr/>
      <dgm:t>
        <a:bodyPr/>
        <a:lstStyle/>
        <a:p>
          <a:endParaRPr lang="en-US"/>
        </a:p>
      </dgm:t>
    </dgm:pt>
    <dgm:pt modelId="{FDCDD875-1520-4BD7-BDA7-086B17F74F53}" type="sibTrans" cxnId="{3685AD63-6B5F-4D20-890A-E775EE19BD28}">
      <dgm:prSet/>
      <dgm:spPr/>
      <dgm:t>
        <a:bodyPr/>
        <a:lstStyle/>
        <a:p>
          <a:endParaRPr lang="en-US"/>
        </a:p>
      </dgm:t>
    </dgm:pt>
    <dgm:pt modelId="{33E4E8EB-7C63-4041-B6C3-97EA7A51B648}">
      <dgm:prSet/>
      <dgm:spPr/>
      <dgm:t>
        <a:bodyPr/>
        <a:lstStyle/>
        <a:p>
          <a:pPr>
            <a:lnSpc>
              <a:spcPct val="100000"/>
            </a:lnSpc>
          </a:pPr>
          <a:r>
            <a:rPr lang="en-US" dirty="0">
              <a:latin typeface="Arial" panose="020B0604020202020204" pitchFamily="34" charset="0"/>
              <a:cs typeface="Arial" panose="020B0604020202020204" pitchFamily="34" charset="0"/>
            </a:rPr>
            <a:t>Hoover over “Quick Links” </a:t>
          </a:r>
        </a:p>
      </dgm:t>
    </dgm:pt>
    <dgm:pt modelId="{4ED8F2CF-209F-45DD-9FB2-49C2A766E728}" type="parTrans" cxnId="{ABFE1375-EAFD-4903-88DF-9EAFB0CC401C}">
      <dgm:prSet/>
      <dgm:spPr/>
      <dgm:t>
        <a:bodyPr/>
        <a:lstStyle/>
        <a:p>
          <a:endParaRPr lang="en-US"/>
        </a:p>
      </dgm:t>
    </dgm:pt>
    <dgm:pt modelId="{FF18C610-84B2-4AC5-AC2C-1271FCC82202}" type="sibTrans" cxnId="{ABFE1375-EAFD-4903-88DF-9EAFB0CC401C}">
      <dgm:prSet/>
      <dgm:spPr/>
      <dgm:t>
        <a:bodyPr/>
        <a:lstStyle/>
        <a:p>
          <a:endParaRPr lang="en-US"/>
        </a:p>
      </dgm:t>
    </dgm:pt>
    <dgm:pt modelId="{4A03A843-DCBD-46FF-856B-5DADA03DC122}">
      <dgm:prSet/>
      <dgm:spPr/>
      <dgm:t>
        <a:bodyPr/>
        <a:lstStyle/>
        <a:p>
          <a:pPr>
            <a:lnSpc>
              <a:spcPct val="100000"/>
            </a:lnSpc>
          </a:pPr>
          <a:r>
            <a:rPr lang="en-US" dirty="0">
              <a:latin typeface="Arial" panose="020B0604020202020204" pitchFamily="34" charset="0"/>
              <a:cs typeface="Arial" panose="020B0604020202020204" pitchFamily="34" charset="0"/>
            </a:rPr>
            <a:t>At the bottom of the list there are three links to Workforce</a:t>
          </a:r>
        </a:p>
      </dgm:t>
    </dgm:pt>
    <dgm:pt modelId="{453146E9-1C31-4AA8-9A02-41851E5A7FAE}" type="parTrans" cxnId="{81B51B8A-C215-42C8-B3EA-908FC72E126A}">
      <dgm:prSet/>
      <dgm:spPr/>
      <dgm:t>
        <a:bodyPr/>
        <a:lstStyle/>
        <a:p>
          <a:endParaRPr lang="en-US"/>
        </a:p>
      </dgm:t>
    </dgm:pt>
    <dgm:pt modelId="{141E20E2-6D91-4B2F-A857-C926B4830377}" type="sibTrans" cxnId="{81B51B8A-C215-42C8-B3EA-908FC72E126A}">
      <dgm:prSet/>
      <dgm:spPr/>
      <dgm:t>
        <a:bodyPr/>
        <a:lstStyle/>
        <a:p>
          <a:endParaRPr lang="en-US"/>
        </a:p>
      </dgm:t>
    </dgm:pt>
    <dgm:pt modelId="{C61671E1-862D-44DB-B413-3AA4C1D28552}">
      <dgm:prSet custT="1"/>
      <dgm:spPr/>
      <dgm:t>
        <a:bodyPr/>
        <a:lstStyle/>
        <a:p>
          <a:pPr>
            <a:lnSpc>
              <a:spcPct val="100000"/>
            </a:lnSpc>
          </a:pPr>
          <a:r>
            <a:rPr lang="en-US" sz="1400" dirty="0">
              <a:latin typeface="Arial" panose="020B0604020202020204" pitchFamily="34" charset="0"/>
              <a:cs typeface="Arial" panose="020B0604020202020204" pitchFamily="34" charset="0"/>
            </a:rPr>
            <a:t>1</a:t>
          </a:r>
          <a:r>
            <a:rPr lang="en-US" sz="1400" baseline="30000" dirty="0">
              <a:latin typeface="Arial" panose="020B0604020202020204" pitchFamily="34" charset="0"/>
              <a:cs typeface="Arial" panose="020B0604020202020204" pitchFamily="34" charset="0"/>
            </a:rPr>
            <a:t>st</a:t>
          </a:r>
          <a:r>
            <a:rPr lang="en-US" sz="1400" dirty="0">
              <a:latin typeface="Arial" panose="020B0604020202020204" pitchFamily="34" charset="0"/>
              <a:cs typeface="Arial" panose="020B0604020202020204" pitchFamily="34" charset="0"/>
            </a:rPr>
            <a:t> Link to Workforce - to access while using Workforce on 			a desktop or laptop computer</a:t>
          </a:r>
        </a:p>
      </dgm:t>
    </dgm:pt>
    <dgm:pt modelId="{A8CEBA0E-2EA3-4773-8995-168548B11419}" type="parTrans" cxnId="{75D63057-03E3-40C3-8EA6-EE28D10CD7F2}">
      <dgm:prSet/>
      <dgm:spPr/>
      <dgm:t>
        <a:bodyPr/>
        <a:lstStyle/>
        <a:p>
          <a:endParaRPr lang="en-US"/>
        </a:p>
      </dgm:t>
    </dgm:pt>
    <dgm:pt modelId="{A0B2C92A-9C91-4135-99A6-0F676A0BB213}" type="sibTrans" cxnId="{75D63057-03E3-40C3-8EA6-EE28D10CD7F2}">
      <dgm:prSet/>
      <dgm:spPr/>
      <dgm:t>
        <a:bodyPr/>
        <a:lstStyle/>
        <a:p>
          <a:endParaRPr lang="en-US"/>
        </a:p>
      </dgm:t>
    </dgm:pt>
    <dgm:pt modelId="{84E14211-5605-460D-A2B5-38E9B0C0090E}">
      <dgm:prSet custT="1"/>
      <dgm:spPr/>
      <dgm:t>
        <a:bodyPr/>
        <a:lstStyle/>
        <a:p>
          <a:pPr>
            <a:lnSpc>
              <a:spcPct val="100000"/>
            </a:lnSpc>
          </a:pPr>
          <a:r>
            <a:rPr lang="en-US" sz="1400" dirty="0">
              <a:latin typeface="Arial" panose="020B0604020202020204" pitchFamily="34" charset="0"/>
              <a:cs typeface="Arial" panose="020B0604020202020204" pitchFamily="34" charset="0"/>
            </a:rPr>
            <a:t>2</a:t>
          </a:r>
          <a:r>
            <a:rPr lang="en-US" sz="1400" baseline="30000" dirty="0">
              <a:latin typeface="Arial" panose="020B0604020202020204" pitchFamily="34" charset="0"/>
              <a:cs typeface="Arial" panose="020B0604020202020204" pitchFamily="34" charset="0"/>
            </a:rPr>
            <a:t>nd</a:t>
          </a:r>
          <a:r>
            <a:rPr lang="en-US" sz="1400" dirty="0">
              <a:latin typeface="Arial" panose="020B0604020202020204" pitchFamily="34" charset="0"/>
              <a:cs typeface="Arial" panose="020B0604020202020204" pitchFamily="34" charset="0"/>
            </a:rPr>
            <a:t> Link to Workforce - to access while using Workforce 			on your phone</a:t>
          </a:r>
        </a:p>
      </dgm:t>
    </dgm:pt>
    <dgm:pt modelId="{D617E2B7-DEB1-4C98-A2D1-6FE512B40732}" type="parTrans" cxnId="{7F4DEC37-8E35-4043-8C9E-3EECE2D0C3DA}">
      <dgm:prSet/>
      <dgm:spPr/>
      <dgm:t>
        <a:bodyPr/>
        <a:lstStyle/>
        <a:p>
          <a:endParaRPr lang="en-US"/>
        </a:p>
      </dgm:t>
    </dgm:pt>
    <dgm:pt modelId="{556BDB82-0FA6-4E86-9BE5-0B028268F279}" type="sibTrans" cxnId="{7F4DEC37-8E35-4043-8C9E-3EECE2D0C3DA}">
      <dgm:prSet/>
      <dgm:spPr/>
      <dgm:t>
        <a:bodyPr/>
        <a:lstStyle/>
        <a:p>
          <a:endParaRPr lang="en-US"/>
        </a:p>
      </dgm:t>
    </dgm:pt>
    <dgm:pt modelId="{E40B1DA5-6C8F-4A48-A066-02358F83E979}">
      <dgm:prSet custT="1"/>
      <dgm:spPr/>
      <dgm:t>
        <a:bodyPr/>
        <a:lstStyle/>
        <a:p>
          <a:pPr>
            <a:lnSpc>
              <a:spcPct val="100000"/>
            </a:lnSpc>
          </a:pPr>
          <a:r>
            <a:rPr lang="en-US" sz="1400" dirty="0">
              <a:latin typeface="Arial" panose="020B0604020202020204" pitchFamily="34" charset="0"/>
              <a:cs typeface="Arial" panose="020B0604020202020204" pitchFamily="34" charset="0"/>
            </a:rPr>
            <a:t>3</a:t>
          </a:r>
          <a:r>
            <a:rPr lang="en-US" sz="1400" baseline="30000" dirty="0">
              <a:latin typeface="Arial" panose="020B0604020202020204" pitchFamily="34" charset="0"/>
              <a:cs typeface="Arial" panose="020B0604020202020204" pitchFamily="34" charset="0"/>
            </a:rPr>
            <a:t>rd</a:t>
          </a:r>
          <a:r>
            <a:rPr lang="en-US" sz="1400" dirty="0">
              <a:latin typeface="Arial" panose="020B0604020202020204" pitchFamily="34" charset="0"/>
              <a:cs typeface="Arial" panose="020B0604020202020204" pitchFamily="34" charset="0"/>
            </a:rPr>
            <a:t> Link to Workforce -  is for users who are blind or have 			low vision</a:t>
          </a:r>
        </a:p>
      </dgm:t>
    </dgm:pt>
    <dgm:pt modelId="{C17EF8F3-C812-4A9A-97CD-542C8E26DAB5}" type="parTrans" cxnId="{0617AD10-3EC9-46AC-ACEC-B832ECA570B1}">
      <dgm:prSet/>
      <dgm:spPr/>
      <dgm:t>
        <a:bodyPr/>
        <a:lstStyle/>
        <a:p>
          <a:endParaRPr lang="en-US"/>
        </a:p>
      </dgm:t>
    </dgm:pt>
    <dgm:pt modelId="{1EE72985-5E0C-4829-8412-D48E486E1508}" type="sibTrans" cxnId="{0617AD10-3EC9-46AC-ACEC-B832ECA570B1}">
      <dgm:prSet/>
      <dgm:spPr/>
      <dgm:t>
        <a:bodyPr/>
        <a:lstStyle/>
        <a:p>
          <a:endParaRPr lang="en-US"/>
        </a:p>
      </dgm:t>
    </dgm:pt>
    <dgm:pt modelId="{B6283D2F-2D83-461D-993B-3C981536B1A6}" type="pres">
      <dgm:prSet presAssocID="{A456AC79-35D5-49ED-B0D6-7843B7BB36B7}" presName="root" presStyleCnt="0">
        <dgm:presLayoutVars>
          <dgm:dir/>
          <dgm:resizeHandles val="exact"/>
        </dgm:presLayoutVars>
      </dgm:prSet>
      <dgm:spPr/>
    </dgm:pt>
    <dgm:pt modelId="{895B9ABE-548D-47CE-B0B6-56AB2F81BB7F}" type="pres">
      <dgm:prSet presAssocID="{4FBB43D4-108E-4AAC-84AC-22DA73B1FF49}" presName="compNode" presStyleCnt="0"/>
      <dgm:spPr/>
    </dgm:pt>
    <dgm:pt modelId="{B10720E6-1C98-4396-9B0C-B01394690AB4}" type="pres">
      <dgm:prSet presAssocID="{4FBB43D4-108E-4AAC-84AC-22DA73B1FF49}" presName="bgRect" presStyleLbl="bgShp" presStyleIdx="0" presStyleCnt="3"/>
      <dgm:spPr/>
    </dgm:pt>
    <dgm:pt modelId="{24B017C8-6B40-49FA-B623-FD1E82A9A334}" type="pres">
      <dgm:prSet presAssocID="{4FBB43D4-108E-4AAC-84AC-22DA73B1FF49}"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Web Design"/>
        </a:ext>
      </dgm:extLst>
    </dgm:pt>
    <dgm:pt modelId="{1121734E-C8F9-48D4-A47A-57799E89A30C}" type="pres">
      <dgm:prSet presAssocID="{4FBB43D4-108E-4AAC-84AC-22DA73B1FF49}" presName="spaceRect" presStyleCnt="0"/>
      <dgm:spPr/>
    </dgm:pt>
    <dgm:pt modelId="{089C6099-282B-471D-8B14-728B0BCCFB73}" type="pres">
      <dgm:prSet presAssocID="{4FBB43D4-108E-4AAC-84AC-22DA73B1FF49}" presName="parTx" presStyleLbl="revTx" presStyleIdx="0" presStyleCnt="4">
        <dgm:presLayoutVars>
          <dgm:chMax val="0"/>
          <dgm:chPref val="0"/>
        </dgm:presLayoutVars>
      </dgm:prSet>
      <dgm:spPr/>
    </dgm:pt>
    <dgm:pt modelId="{8DFBEF49-794A-413A-990B-2A5B055AF7F7}" type="pres">
      <dgm:prSet presAssocID="{FDCDD875-1520-4BD7-BDA7-086B17F74F53}" presName="sibTrans" presStyleCnt="0"/>
      <dgm:spPr/>
    </dgm:pt>
    <dgm:pt modelId="{677D97B5-AA86-4D69-B49B-D1CD0EAEDC02}" type="pres">
      <dgm:prSet presAssocID="{33E4E8EB-7C63-4041-B6C3-97EA7A51B648}" presName="compNode" presStyleCnt="0"/>
      <dgm:spPr/>
    </dgm:pt>
    <dgm:pt modelId="{6DFC6082-CBCF-44B0-A4EE-B5C9AEADF957}" type="pres">
      <dgm:prSet presAssocID="{33E4E8EB-7C63-4041-B6C3-97EA7A51B648}" presName="bgRect" presStyleLbl="bgShp" presStyleIdx="1" presStyleCnt="3" custScaleY="88483" custLinFactNeighborY="8943"/>
      <dgm:spPr/>
    </dgm:pt>
    <dgm:pt modelId="{2E931B3F-0DBB-401F-9AF3-1910CCFC3BED}" type="pres">
      <dgm:prSet presAssocID="{33E4E8EB-7C63-4041-B6C3-97EA7A51B648}"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Link"/>
        </a:ext>
      </dgm:extLst>
    </dgm:pt>
    <dgm:pt modelId="{70639ADE-24E6-4C26-A3AA-077D759042E4}" type="pres">
      <dgm:prSet presAssocID="{33E4E8EB-7C63-4041-B6C3-97EA7A51B648}" presName="spaceRect" presStyleCnt="0"/>
      <dgm:spPr/>
    </dgm:pt>
    <dgm:pt modelId="{917384A8-CD4B-46E8-80DB-EC5FDEFD2C0B}" type="pres">
      <dgm:prSet presAssocID="{33E4E8EB-7C63-4041-B6C3-97EA7A51B648}" presName="parTx" presStyleLbl="revTx" presStyleIdx="1" presStyleCnt="4">
        <dgm:presLayoutVars>
          <dgm:chMax val="0"/>
          <dgm:chPref val="0"/>
        </dgm:presLayoutVars>
      </dgm:prSet>
      <dgm:spPr/>
    </dgm:pt>
    <dgm:pt modelId="{395090FC-F3B3-4A61-AAA0-6F7B5C9A0B78}" type="pres">
      <dgm:prSet presAssocID="{FF18C610-84B2-4AC5-AC2C-1271FCC82202}" presName="sibTrans" presStyleCnt="0"/>
      <dgm:spPr/>
    </dgm:pt>
    <dgm:pt modelId="{251A62B6-CB66-4D40-8C4A-10A1B7D10391}" type="pres">
      <dgm:prSet presAssocID="{4A03A843-DCBD-46FF-856B-5DADA03DC122}" presName="compNode" presStyleCnt="0"/>
      <dgm:spPr/>
    </dgm:pt>
    <dgm:pt modelId="{BFC23132-BA9D-4A31-92FA-B0C825A6E510}" type="pres">
      <dgm:prSet presAssocID="{4A03A843-DCBD-46FF-856B-5DADA03DC122}" presName="bgRect" presStyleLbl="bgShp" presStyleIdx="2" presStyleCnt="3" custScaleY="145366"/>
      <dgm:spPr/>
    </dgm:pt>
    <dgm:pt modelId="{66F63D91-3B54-4301-BBF1-EFE7A6BC3C84}" type="pres">
      <dgm:prSet presAssocID="{4A03A843-DCBD-46FF-856B-5DADA03DC122}"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Laptop"/>
        </a:ext>
      </dgm:extLst>
    </dgm:pt>
    <dgm:pt modelId="{FE6FD2FD-4A67-4D68-9EAE-699D2E504551}" type="pres">
      <dgm:prSet presAssocID="{4A03A843-DCBD-46FF-856B-5DADA03DC122}" presName="spaceRect" presStyleCnt="0"/>
      <dgm:spPr/>
    </dgm:pt>
    <dgm:pt modelId="{8449551C-20F4-4DFF-B222-7B755A71CBA0}" type="pres">
      <dgm:prSet presAssocID="{4A03A843-DCBD-46FF-856B-5DADA03DC122}" presName="parTx" presStyleLbl="revTx" presStyleIdx="2" presStyleCnt="4">
        <dgm:presLayoutVars>
          <dgm:chMax val="0"/>
          <dgm:chPref val="0"/>
        </dgm:presLayoutVars>
      </dgm:prSet>
      <dgm:spPr/>
    </dgm:pt>
    <dgm:pt modelId="{28BBB738-F2AB-4B75-994F-183C0DE29B56}" type="pres">
      <dgm:prSet presAssocID="{4A03A843-DCBD-46FF-856B-5DADA03DC122}" presName="desTx" presStyleLbl="revTx" presStyleIdx="3" presStyleCnt="4">
        <dgm:presLayoutVars/>
      </dgm:prSet>
      <dgm:spPr/>
    </dgm:pt>
  </dgm:ptLst>
  <dgm:cxnLst>
    <dgm:cxn modelId="{243CEF05-EA62-4D22-BE30-5A5D82C9BB1D}" type="presOf" srcId="{84E14211-5605-460D-A2B5-38E9B0C0090E}" destId="{28BBB738-F2AB-4B75-994F-183C0DE29B56}" srcOrd="0" destOrd="1" presId="urn:microsoft.com/office/officeart/2018/2/layout/IconVerticalSolidList"/>
    <dgm:cxn modelId="{9203900B-FBA4-4560-8CDF-1635AF828698}" type="presOf" srcId="{C61671E1-862D-44DB-B413-3AA4C1D28552}" destId="{28BBB738-F2AB-4B75-994F-183C0DE29B56}" srcOrd="0" destOrd="0" presId="urn:microsoft.com/office/officeart/2018/2/layout/IconVerticalSolidList"/>
    <dgm:cxn modelId="{0617AD10-3EC9-46AC-ACEC-B832ECA570B1}" srcId="{4A03A843-DCBD-46FF-856B-5DADA03DC122}" destId="{E40B1DA5-6C8F-4A48-A066-02358F83E979}" srcOrd="2" destOrd="0" parTransId="{C17EF8F3-C812-4A9A-97CD-542C8E26DAB5}" sibTransId="{1EE72985-5E0C-4829-8412-D48E486E1508}"/>
    <dgm:cxn modelId="{7F4DEC37-8E35-4043-8C9E-3EECE2D0C3DA}" srcId="{4A03A843-DCBD-46FF-856B-5DADA03DC122}" destId="{84E14211-5605-460D-A2B5-38E9B0C0090E}" srcOrd="1" destOrd="0" parTransId="{D617E2B7-DEB1-4C98-A2D1-6FE512B40732}" sibTransId="{556BDB82-0FA6-4E86-9BE5-0B028268F279}"/>
    <dgm:cxn modelId="{72DA2F60-5C1A-41B5-86E1-070C3DA19A9D}" type="presOf" srcId="{4A03A843-DCBD-46FF-856B-5DADA03DC122}" destId="{8449551C-20F4-4DFF-B222-7B755A71CBA0}" srcOrd="0" destOrd="0" presId="urn:microsoft.com/office/officeart/2018/2/layout/IconVerticalSolidList"/>
    <dgm:cxn modelId="{3685AD63-6B5F-4D20-890A-E775EE19BD28}" srcId="{A456AC79-35D5-49ED-B0D6-7843B7BB36B7}" destId="{4FBB43D4-108E-4AAC-84AC-22DA73B1FF49}" srcOrd="0" destOrd="0" parTransId="{9938920C-8B20-42DD-9D7F-D2A66F6A78B8}" sibTransId="{FDCDD875-1520-4BD7-BDA7-086B17F74F53}"/>
    <dgm:cxn modelId="{ABFE1375-EAFD-4903-88DF-9EAFB0CC401C}" srcId="{A456AC79-35D5-49ED-B0D6-7843B7BB36B7}" destId="{33E4E8EB-7C63-4041-B6C3-97EA7A51B648}" srcOrd="1" destOrd="0" parTransId="{4ED8F2CF-209F-45DD-9FB2-49C2A766E728}" sibTransId="{FF18C610-84B2-4AC5-AC2C-1271FCC82202}"/>
    <dgm:cxn modelId="{75D63057-03E3-40C3-8EA6-EE28D10CD7F2}" srcId="{4A03A843-DCBD-46FF-856B-5DADA03DC122}" destId="{C61671E1-862D-44DB-B413-3AA4C1D28552}" srcOrd="0" destOrd="0" parTransId="{A8CEBA0E-2EA3-4773-8995-168548B11419}" sibTransId="{A0B2C92A-9C91-4135-99A6-0F676A0BB213}"/>
    <dgm:cxn modelId="{778A2F85-E3A1-4BFB-8E64-28652C2AD777}" type="presOf" srcId="{E40B1DA5-6C8F-4A48-A066-02358F83E979}" destId="{28BBB738-F2AB-4B75-994F-183C0DE29B56}" srcOrd="0" destOrd="2" presId="urn:microsoft.com/office/officeart/2018/2/layout/IconVerticalSolidList"/>
    <dgm:cxn modelId="{81B51B8A-C215-42C8-B3EA-908FC72E126A}" srcId="{A456AC79-35D5-49ED-B0D6-7843B7BB36B7}" destId="{4A03A843-DCBD-46FF-856B-5DADA03DC122}" srcOrd="2" destOrd="0" parTransId="{453146E9-1C31-4AA8-9A02-41851E5A7FAE}" sibTransId="{141E20E2-6D91-4B2F-A857-C926B4830377}"/>
    <dgm:cxn modelId="{1BED019C-5426-46CE-BE34-994724699753}" type="presOf" srcId="{A456AC79-35D5-49ED-B0D6-7843B7BB36B7}" destId="{B6283D2F-2D83-461D-993B-3C981536B1A6}" srcOrd="0" destOrd="0" presId="urn:microsoft.com/office/officeart/2018/2/layout/IconVerticalSolidList"/>
    <dgm:cxn modelId="{A4581CE8-A94C-497A-9A7C-1B85E4842B41}" type="presOf" srcId="{33E4E8EB-7C63-4041-B6C3-97EA7A51B648}" destId="{917384A8-CD4B-46E8-80DB-EC5FDEFD2C0B}" srcOrd="0" destOrd="0" presId="urn:microsoft.com/office/officeart/2018/2/layout/IconVerticalSolidList"/>
    <dgm:cxn modelId="{1A5318F7-BCCE-4B4D-BF4B-FD3ABABED20A}" type="presOf" srcId="{4FBB43D4-108E-4AAC-84AC-22DA73B1FF49}" destId="{089C6099-282B-471D-8B14-728B0BCCFB73}" srcOrd="0" destOrd="0" presId="urn:microsoft.com/office/officeart/2018/2/layout/IconVerticalSolidList"/>
    <dgm:cxn modelId="{41D9D938-91C3-4D6A-940C-372EB26AA894}" type="presParOf" srcId="{B6283D2F-2D83-461D-993B-3C981536B1A6}" destId="{895B9ABE-548D-47CE-B0B6-56AB2F81BB7F}" srcOrd="0" destOrd="0" presId="urn:microsoft.com/office/officeart/2018/2/layout/IconVerticalSolidList"/>
    <dgm:cxn modelId="{39D2F01F-FA46-47A0-971A-FD76FEBEA8F9}" type="presParOf" srcId="{895B9ABE-548D-47CE-B0B6-56AB2F81BB7F}" destId="{B10720E6-1C98-4396-9B0C-B01394690AB4}" srcOrd="0" destOrd="0" presId="urn:microsoft.com/office/officeart/2018/2/layout/IconVerticalSolidList"/>
    <dgm:cxn modelId="{4BB53D8F-6E1D-49B1-B7E6-F0C6071B00B0}" type="presParOf" srcId="{895B9ABE-548D-47CE-B0B6-56AB2F81BB7F}" destId="{24B017C8-6B40-49FA-B623-FD1E82A9A334}" srcOrd="1" destOrd="0" presId="urn:microsoft.com/office/officeart/2018/2/layout/IconVerticalSolidList"/>
    <dgm:cxn modelId="{06720597-2B50-456E-A71C-F87C855689D3}" type="presParOf" srcId="{895B9ABE-548D-47CE-B0B6-56AB2F81BB7F}" destId="{1121734E-C8F9-48D4-A47A-57799E89A30C}" srcOrd="2" destOrd="0" presId="urn:microsoft.com/office/officeart/2018/2/layout/IconVerticalSolidList"/>
    <dgm:cxn modelId="{FECAC809-E2F9-458A-B9FB-245A57BC1518}" type="presParOf" srcId="{895B9ABE-548D-47CE-B0B6-56AB2F81BB7F}" destId="{089C6099-282B-471D-8B14-728B0BCCFB73}" srcOrd="3" destOrd="0" presId="urn:microsoft.com/office/officeart/2018/2/layout/IconVerticalSolidList"/>
    <dgm:cxn modelId="{9D88ED7A-3AE0-405C-9659-3F735045CBCA}" type="presParOf" srcId="{B6283D2F-2D83-461D-993B-3C981536B1A6}" destId="{8DFBEF49-794A-413A-990B-2A5B055AF7F7}" srcOrd="1" destOrd="0" presId="urn:microsoft.com/office/officeart/2018/2/layout/IconVerticalSolidList"/>
    <dgm:cxn modelId="{1E555F9B-4FBF-4FB3-99AD-56042A4D5B7C}" type="presParOf" srcId="{B6283D2F-2D83-461D-993B-3C981536B1A6}" destId="{677D97B5-AA86-4D69-B49B-D1CD0EAEDC02}" srcOrd="2" destOrd="0" presId="urn:microsoft.com/office/officeart/2018/2/layout/IconVerticalSolidList"/>
    <dgm:cxn modelId="{DDE24354-9368-43AC-AAC3-83F508996E90}" type="presParOf" srcId="{677D97B5-AA86-4D69-B49B-D1CD0EAEDC02}" destId="{6DFC6082-CBCF-44B0-A4EE-B5C9AEADF957}" srcOrd="0" destOrd="0" presId="urn:microsoft.com/office/officeart/2018/2/layout/IconVerticalSolidList"/>
    <dgm:cxn modelId="{AEF187F5-A253-475F-93C6-4CEC24266D3B}" type="presParOf" srcId="{677D97B5-AA86-4D69-B49B-D1CD0EAEDC02}" destId="{2E931B3F-0DBB-401F-9AF3-1910CCFC3BED}" srcOrd="1" destOrd="0" presId="urn:microsoft.com/office/officeart/2018/2/layout/IconVerticalSolidList"/>
    <dgm:cxn modelId="{FF89E9A9-8DE1-429C-94DF-F385C62830B0}" type="presParOf" srcId="{677D97B5-AA86-4D69-B49B-D1CD0EAEDC02}" destId="{70639ADE-24E6-4C26-A3AA-077D759042E4}" srcOrd="2" destOrd="0" presId="urn:microsoft.com/office/officeart/2018/2/layout/IconVerticalSolidList"/>
    <dgm:cxn modelId="{A50A107B-8DFD-473C-967B-C56A273E65DD}" type="presParOf" srcId="{677D97B5-AA86-4D69-B49B-D1CD0EAEDC02}" destId="{917384A8-CD4B-46E8-80DB-EC5FDEFD2C0B}" srcOrd="3" destOrd="0" presId="urn:microsoft.com/office/officeart/2018/2/layout/IconVerticalSolidList"/>
    <dgm:cxn modelId="{449ABA26-4986-4C15-8F2F-20C679CA06F2}" type="presParOf" srcId="{B6283D2F-2D83-461D-993B-3C981536B1A6}" destId="{395090FC-F3B3-4A61-AAA0-6F7B5C9A0B78}" srcOrd="3" destOrd="0" presId="urn:microsoft.com/office/officeart/2018/2/layout/IconVerticalSolidList"/>
    <dgm:cxn modelId="{AD2CBCA5-5E72-4B9E-80D5-8969733779A3}" type="presParOf" srcId="{B6283D2F-2D83-461D-993B-3C981536B1A6}" destId="{251A62B6-CB66-4D40-8C4A-10A1B7D10391}" srcOrd="4" destOrd="0" presId="urn:microsoft.com/office/officeart/2018/2/layout/IconVerticalSolidList"/>
    <dgm:cxn modelId="{2A0DF5F1-1D2A-4528-814A-95A14BDD5122}" type="presParOf" srcId="{251A62B6-CB66-4D40-8C4A-10A1B7D10391}" destId="{BFC23132-BA9D-4A31-92FA-B0C825A6E510}" srcOrd="0" destOrd="0" presId="urn:microsoft.com/office/officeart/2018/2/layout/IconVerticalSolidList"/>
    <dgm:cxn modelId="{7B495CAF-3A72-4600-9852-C0B9CE3732D1}" type="presParOf" srcId="{251A62B6-CB66-4D40-8C4A-10A1B7D10391}" destId="{66F63D91-3B54-4301-BBF1-EFE7A6BC3C84}" srcOrd="1" destOrd="0" presId="urn:microsoft.com/office/officeart/2018/2/layout/IconVerticalSolidList"/>
    <dgm:cxn modelId="{A43C850C-8CDC-4C9D-AE6A-568FB793DC7B}" type="presParOf" srcId="{251A62B6-CB66-4D40-8C4A-10A1B7D10391}" destId="{FE6FD2FD-4A67-4D68-9EAE-699D2E504551}" srcOrd="2" destOrd="0" presId="urn:microsoft.com/office/officeart/2018/2/layout/IconVerticalSolidList"/>
    <dgm:cxn modelId="{024143D7-145F-412B-A05A-D747D2DF5E89}" type="presParOf" srcId="{251A62B6-CB66-4D40-8C4A-10A1B7D10391}" destId="{8449551C-20F4-4DFF-B222-7B755A71CBA0}" srcOrd="3" destOrd="0" presId="urn:microsoft.com/office/officeart/2018/2/layout/IconVerticalSolidList"/>
    <dgm:cxn modelId="{0CB0F0C0-D455-4DB1-A175-C2CE1871D784}" type="presParOf" srcId="{251A62B6-CB66-4D40-8C4A-10A1B7D10391}" destId="{28BBB738-F2AB-4B75-994F-183C0DE29B56}"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27C2D7-CD5C-4E9D-8B0F-CDB801822BF1}" type="doc">
      <dgm:prSet loTypeId="urn:microsoft.com/office/officeart/2018/2/layout/IconLabelList" loCatId="icon" qsTypeId="urn:microsoft.com/office/officeart/2005/8/quickstyle/simple1" qsCatId="simple" csTypeId="urn:microsoft.com/office/officeart/2005/8/colors/accent3_4" csCatId="accent3" phldr="1"/>
      <dgm:spPr/>
      <dgm:t>
        <a:bodyPr/>
        <a:lstStyle/>
        <a:p>
          <a:endParaRPr lang="en-US"/>
        </a:p>
      </dgm:t>
    </dgm:pt>
    <dgm:pt modelId="{B22EBFB5-2286-4222-9FC0-08BA55200CC3}">
      <dgm:prSet custT="1"/>
      <dgm:spPr/>
      <dgm:t>
        <a:bodyPr/>
        <a:lstStyle/>
        <a:p>
          <a:pPr>
            <a:lnSpc>
              <a:spcPct val="100000"/>
            </a:lnSpc>
          </a:pPr>
          <a:r>
            <a:rPr lang="en-US" sz="1400" b="0" i="0" baseline="0" dirty="0">
              <a:latin typeface="Arial" panose="020B0604020202020204" pitchFamily="34" charset="0"/>
              <a:cs typeface="Arial" panose="020B0604020202020204" pitchFamily="34" charset="0"/>
            </a:rPr>
            <a:t>Ensure employees submit their timesheets for approval every pay period.</a:t>
          </a:r>
          <a:br>
            <a:rPr lang="en-US" sz="1100" b="1" i="0" baseline="0" dirty="0"/>
          </a:br>
          <a:endParaRPr lang="en-US" sz="1100" dirty="0"/>
        </a:p>
      </dgm:t>
    </dgm:pt>
    <dgm:pt modelId="{6457B05B-4C10-4E02-959E-F10332C77D55}" type="parTrans" cxnId="{6FEF529F-E43E-4422-AA2D-C310E13CAAEE}">
      <dgm:prSet/>
      <dgm:spPr/>
      <dgm:t>
        <a:bodyPr/>
        <a:lstStyle/>
        <a:p>
          <a:endParaRPr lang="en-US"/>
        </a:p>
      </dgm:t>
    </dgm:pt>
    <dgm:pt modelId="{AEDAA5CF-984E-46D5-B948-E2628C924572}" type="sibTrans" cxnId="{6FEF529F-E43E-4422-AA2D-C310E13CAAEE}">
      <dgm:prSet/>
      <dgm:spPr/>
      <dgm:t>
        <a:bodyPr/>
        <a:lstStyle/>
        <a:p>
          <a:endParaRPr lang="en-US"/>
        </a:p>
      </dgm:t>
    </dgm:pt>
    <dgm:pt modelId="{F37661AA-1A14-4DED-9E2C-F1813D202AE1}">
      <dgm:prSet custT="1"/>
      <dgm:spPr/>
      <dgm:t>
        <a:bodyPr/>
        <a:lstStyle/>
        <a:p>
          <a:pPr>
            <a:lnSpc>
              <a:spcPct val="100000"/>
            </a:lnSpc>
          </a:pPr>
          <a:r>
            <a:rPr lang="en-US" sz="1400" b="0" i="0" baseline="0" dirty="0">
              <a:latin typeface="Arial" panose="020B0604020202020204" pitchFamily="34" charset="0"/>
              <a:cs typeface="Arial" panose="020B0604020202020204" pitchFamily="34" charset="0"/>
            </a:rPr>
            <a:t>Approve employee timesheets by the established deadline. Timesheet deadlines are on the website at SDSURF - Calendars/Deadlines - Pay Dates and Deadlines </a:t>
          </a:r>
          <a:r>
            <a:rPr lang="en-US" sz="1200" b="0" i="0" baseline="0" dirty="0">
              <a:solidFill>
                <a:srgbClr val="C0000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https://www.foundation.sdsu.edu/calendars_pay_dates.html</a:t>
          </a:r>
          <a:br>
            <a:rPr lang="en-US" sz="1100" b="1" i="0" baseline="0" dirty="0"/>
          </a:br>
          <a:endParaRPr lang="en-US" sz="1100" dirty="0"/>
        </a:p>
      </dgm:t>
    </dgm:pt>
    <dgm:pt modelId="{24A0403E-0604-4A55-BE41-3023AEAB41C5}" type="parTrans" cxnId="{511C7416-D073-4AE9-9EDF-0545FEABFA04}">
      <dgm:prSet/>
      <dgm:spPr/>
      <dgm:t>
        <a:bodyPr/>
        <a:lstStyle/>
        <a:p>
          <a:endParaRPr lang="en-US"/>
        </a:p>
      </dgm:t>
    </dgm:pt>
    <dgm:pt modelId="{7B9ADB0E-0299-47A4-A951-99C17DDBC6DC}" type="sibTrans" cxnId="{511C7416-D073-4AE9-9EDF-0545FEABFA04}">
      <dgm:prSet/>
      <dgm:spPr/>
      <dgm:t>
        <a:bodyPr/>
        <a:lstStyle/>
        <a:p>
          <a:endParaRPr lang="en-US"/>
        </a:p>
      </dgm:t>
    </dgm:pt>
    <dgm:pt modelId="{7EAA42CE-49B4-4704-BBEE-F614D0C15DF3}">
      <dgm:prSet custT="1"/>
      <dgm:spPr/>
      <dgm:t>
        <a:bodyPr/>
        <a:lstStyle/>
        <a:p>
          <a:pPr>
            <a:lnSpc>
              <a:spcPct val="100000"/>
            </a:lnSpc>
          </a:pPr>
          <a:r>
            <a:rPr lang="en-US" sz="1400" b="0" i="0" baseline="0" dirty="0">
              <a:latin typeface="Arial" panose="020B0604020202020204" pitchFamily="34" charset="0"/>
              <a:cs typeface="Arial" panose="020B0604020202020204" pitchFamily="34" charset="0"/>
            </a:rPr>
            <a:t>Approve timesheets for your non-exempt employees who did not work and reported no hours worked.</a:t>
          </a:r>
          <a:br>
            <a:rPr lang="en-US" sz="1100" b="1" i="0" baseline="0" dirty="0"/>
          </a:br>
          <a:endParaRPr lang="en-US" sz="1100" dirty="0"/>
        </a:p>
      </dgm:t>
    </dgm:pt>
    <dgm:pt modelId="{70C7375D-B037-4C9B-82F3-11D7D6A2C72A}" type="parTrans" cxnId="{46F3080B-C58E-4766-AEF2-6767B5ADAB2B}">
      <dgm:prSet/>
      <dgm:spPr/>
      <dgm:t>
        <a:bodyPr/>
        <a:lstStyle/>
        <a:p>
          <a:endParaRPr lang="en-US"/>
        </a:p>
      </dgm:t>
    </dgm:pt>
    <dgm:pt modelId="{6D22DEE2-5D9F-4B18-B7EE-E7771EB90FD8}" type="sibTrans" cxnId="{46F3080B-C58E-4766-AEF2-6767B5ADAB2B}">
      <dgm:prSet/>
      <dgm:spPr/>
      <dgm:t>
        <a:bodyPr/>
        <a:lstStyle/>
        <a:p>
          <a:endParaRPr lang="en-US"/>
        </a:p>
      </dgm:t>
    </dgm:pt>
    <dgm:pt modelId="{7689720B-70C3-4DA4-9801-307D9448EE2A}">
      <dgm:prSet custT="1"/>
      <dgm:spPr/>
      <dgm:t>
        <a:bodyPr/>
        <a:lstStyle/>
        <a:p>
          <a:pPr>
            <a:lnSpc>
              <a:spcPct val="100000"/>
            </a:lnSpc>
          </a:pPr>
          <a:r>
            <a:rPr lang="en-US" sz="1400" b="0" i="0" baseline="0" dirty="0">
              <a:latin typeface="Arial" panose="020B0604020202020204" pitchFamily="34" charset="0"/>
              <a:cs typeface="Arial" panose="020B0604020202020204" pitchFamily="34" charset="0"/>
            </a:rPr>
            <a:t>Contact your HR Business partner by email at sdsurfhr@sdsu.edu if</a:t>
          </a:r>
          <a:br>
            <a:rPr lang="en-US" sz="1400" b="1" i="0" baseline="0" dirty="0">
              <a:latin typeface="Arial" panose="020B0604020202020204" pitchFamily="34" charset="0"/>
              <a:cs typeface="Arial" panose="020B0604020202020204" pitchFamily="34" charset="0"/>
            </a:rPr>
          </a:br>
          <a:r>
            <a:rPr lang="en-US" sz="1400" b="0" i="0" baseline="0" dirty="0">
              <a:latin typeface="Arial" panose="020B0604020202020204" pitchFamily="34" charset="0"/>
              <a:cs typeface="Arial" panose="020B0604020202020204" pitchFamily="34" charset="0"/>
            </a:rPr>
            <a:t>your employee is no longer working for SDSURF.</a:t>
          </a:r>
          <a:endParaRPr lang="en-US" sz="1400" dirty="0">
            <a:latin typeface="Arial" panose="020B0604020202020204" pitchFamily="34" charset="0"/>
            <a:cs typeface="Arial" panose="020B0604020202020204" pitchFamily="34" charset="0"/>
          </a:endParaRPr>
        </a:p>
      </dgm:t>
    </dgm:pt>
    <dgm:pt modelId="{47898CD2-1433-4CB4-8974-5A909F7C6AF4}" type="parTrans" cxnId="{CAAFBA3C-2385-4D0A-8009-CF94D5758607}">
      <dgm:prSet/>
      <dgm:spPr/>
      <dgm:t>
        <a:bodyPr/>
        <a:lstStyle/>
        <a:p>
          <a:endParaRPr lang="en-US"/>
        </a:p>
      </dgm:t>
    </dgm:pt>
    <dgm:pt modelId="{DF0994CC-2D12-4D1A-8914-539A6702367C}" type="sibTrans" cxnId="{CAAFBA3C-2385-4D0A-8009-CF94D5758607}">
      <dgm:prSet/>
      <dgm:spPr/>
      <dgm:t>
        <a:bodyPr/>
        <a:lstStyle/>
        <a:p>
          <a:endParaRPr lang="en-US"/>
        </a:p>
      </dgm:t>
    </dgm:pt>
    <dgm:pt modelId="{44D87EFB-7AE5-4048-A698-FBBFFEB2DAD6}" type="pres">
      <dgm:prSet presAssocID="{AF27C2D7-CD5C-4E9D-8B0F-CDB801822BF1}" presName="root" presStyleCnt="0">
        <dgm:presLayoutVars>
          <dgm:dir/>
          <dgm:resizeHandles val="exact"/>
        </dgm:presLayoutVars>
      </dgm:prSet>
      <dgm:spPr/>
    </dgm:pt>
    <dgm:pt modelId="{32043528-B535-4CB2-AE34-C48E6FF29CE2}" type="pres">
      <dgm:prSet presAssocID="{B22EBFB5-2286-4222-9FC0-08BA55200CC3}" presName="compNode" presStyleCnt="0"/>
      <dgm:spPr/>
    </dgm:pt>
    <dgm:pt modelId="{CC8BE9F2-DCEB-43AF-B24E-691942780C10}" type="pres">
      <dgm:prSet presAssocID="{B22EBFB5-2286-4222-9FC0-08BA55200CC3}"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Daily Calendar"/>
        </a:ext>
      </dgm:extLst>
    </dgm:pt>
    <dgm:pt modelId="{D26EA739-117D-42F4-B9CE-E3422B7FC6DE}" type="pres">
      <dgm:prSet presAssocID="{B22EBFB5-2286-4222-9FC0-08BA55200CC3}" presName="spaceRect" presStyleCnt="0"/>
      <dgm:spPr/>
    </dgm:pt>
    <dgm:pt modelId="{595FAD11-4B82-4CB3-BE46-EB7F5D64052B}" type="pres">
      <dgm:prSet presAssocID="{B22EBFB5-2286-4222-9FC0-08BA55200CC3}" presName="textRect" presStyleLbl="revTx" presStyleIdx="0" presStyleCnt="4">
        <dgm:presLayoutVars>
          <dgm:chMax val="1"/>
          <dgm:chPref val="1"/>
        </dgm:presLayoutVars>
      </dgm:prSet>
      <dgm:spPr/>
    </dgm:pt>
    <dgm:pt modelId="{B2F3FEB1-16AE-42AA-A249-DA745C9710AB}" type="pres">
      <dgm:prSet presAssocID="{AEDAA5CF-984E-46D5-B948-E2628C924572}" presName="sibTrans" presStyleCnt="0"/>
      <dgm:spPr/>
    </dgm:pt>
    <dgm:pt modelId="{CB64CFEF-B9E3-49BA-A7FF-42306D9DB22E}" type="pres">
      <dgm:prSet presAssocID="{F37661AA-1A14-4DED-9E2C-F1813D202AE1}" presName="compNode" presStyleCnt="0"/>
      <dgm:spPr/>
    </dgm:pt>
    <dgm:pt modelId="{4D344B4B-5BEB-4E4D-9F9D-CECE255DD67F}" type="pres">
      <dgm:prSet presAssocID="{F37661AA-1A14-4DED-9E2C-F1813D202AE1}"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Hourglass"/>
        </a:ext>
      </dgm:extLst>
    </dgm:pt>
    <dgm:pt modelId="{ED6AF58C-4D5F-4F54-8A5E-86276F6A3EE7}" type="pres">
      <dgm:prSet presAssocID="{F37661AA-1A14-4DED-9E2C-F1813D202AE1}" presName="spaceRect" presStyleCnt="0"/>
      <dgm:spPr/>
    </dgm:pt>
    <dgm:pt modelId="{E530F07C-37A6-442E-9688-81158475366E}" type="pres">
      <dgm:prSet presAssocID="{F37661AA-1A14-4DED-9E2C-F1813D202AE1}" presName="textRect" presStyleLbl="revTx" presStyleIdx="1" presStyleCnt="4">
        <dgm:presLayoutVars>
          <dgm:chMax val="1"/>
          <dgm:chPref val="1"/>
        </dgm:presLayoutVars>
      </dgm:prSet>
      <dgm:spPr/>
    </dgm:pt>
    <dgm:pt modelId="{5BF3397B-6D4E-47C6-8FC6-5C8CF8022622}" type="pres">
      <dgm:prSet presAssocID="{7B9ADB0E-0299-47A4-A951-99C17DDBC6DC}" presName="sibTrans" presStyleCnt="0"/>
      <dgm:spPr/>
    </dgm:pt>
    <dgm:pt modelId="{2EF5C22E-C8ED-46D5-8621-AC930F027A88}" type="pres">
      <dgm:prSet presAssocID="{7EAA42CE-49B4-4704-BBEE-F614D0C15DF3}" presName="compNode" presStyleCnt="0"/>
      <dgm:spPr/>
    </dgm:pt>
    <dgm:pt modelId="{286EBD88-5829-4B43-8969-659C35C7E989}" type="pres">
      <dgm:prSet presAssocID="{7EAA42CE-49B4-4704-BBEE-F614D0C15DF3}"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Table"/>
        </a:ext>
      </dgm:extLst>
    </dgm:pt>
    <dgm:pt modelId="{65C705AD-1803-44F0-B62D-ECE1E257E08B}" type="pres">
      <dgm:prSet presAssocID="{7EAA42CE-49B4-4704-BBEE-F614D0C15DF3}" presName="spaceRect" presStyleCnt="0"/>
      <dgm:spPr/>
    </dgm:pt>
    <dgm:pt modelId="{28B31F67-7294-40FB-A994-3A71D42905D3}" type="pres">
      <dgm:prSet presAssocID="{7EAA42CE-49B4-4704-BBEE-F614D0C15DF3}" presName="textRect" presStyleLbl="revTx" presStyleIdx="2" presStyleCnt="4">
        <dgm:presLayoutVars>
          <dgm:chMax val="1"/>
          <dgm:chPref val="1"/>
        </dgm:presLayoutVars>
      </dgm:prSet>
      <dgm:spPr/>
    </dgm:pt>
    <dgm:pt modelId="{F1E0B35F-A59D-4683-9C71-6F2ED8FEFDE7}" type="pres">
      <dgm:prSet presAssocID="{6D22DEE2-5D9F-4B18-B7EE-E7771EB90FD8}" presName="sibTrans" presStyleCnt="0"/>
      <dgm:spPr/>
    </dgm:pt>
    <dgm:pt modelId="{58488256-FE58-4C55-AC86-9EABCB723812}" type="pres">
      <dgm:prSet presAssocID="{7689720B-70C3-4DA4-9801-307D9448EE2A}" presName="compNode" presStyleCnt="0"/>
      <dgm:spPr/>
    </dgm:pt>
    <dgm:pt modelId="{F4B45244-C5F1-43AA-ACD4-89BFA918B6EF}" type="pres">
      <dgm:prSet presAssocID="{7689720B-70C3-4DA4-9801-307D9448EE2A}"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Email"/>
        </a:ext>
      </dgm:extLst>
    </dgm:pt>
    <dgm:pt modelId="{6E407654-9524-4CDB-A62D-08C80819F784}" type="pres">
      <dgm:prSet presAssocID="{7689720B-70C3-4DA4-9801-307D9448EE2A}" presName="spaceRect" presStyleCnt="0"/>
      <dgm:spPr/>
    </dgm:pt>
    <dgm:pt modelId="{6196C369-CB56-467D-9568-664A37B01457}" type="pres">
      <dgm:prSet presAssocID="{7689720B-70C3-4DA4-9801-307D9448EE2A}" presName="textRect" presStyleLbl="revTx" presStyleIdx="3" presStyleCnt="4">
        <dgm:presLayoutVars>
          <dgm:chMax val="1"/>
          <dgm:chPref val="1"/>
        </dgm:presLayoutVars>
      </dgm:prSet>
      <dgm:spPr/>
    </dgm:pt>
  </dgm:ptLst>
  <dgm:cxnLst>
    <dgm:cxn modelId="{46F3080B-C58E-4766-AEF2-6767B5ADAB2B}" srcId="{AF27C2D7-CD5C-4E9D-8B0F-CDB801822BF1}" destId="{7EAA42CE-49B4-4704-BBEE-F614D0C15DF3}" srcOrd="2" destOrd="0" parTransId="{70C7375D-B037-4C9B-82F3-11D7D6A2C72A}" sibTransId="{6D22DEE2-5D9F-4B18-B7EE-E7771EB90FD8}"/>
    <dgm:cxn modelId="{511C7416-D073-4AE9-9EDF-0545FEABFA04}" srcId="{AF27C2D7-CD5C-4E9D-8B0F-CDB801822BF1}" destId="{F37661AA-1A14-4DED-9E2C-F1813D202AE1}" srcOrd="1" destOrd="0" parTransId="{24A0403E-0604-4A55-BE41-3023AEAB41C5}" sibTransId="{7B9ADB0E-0299-47A4-A951-99C17DDBC6DC}"/>
    <dgm:cxn modelId="{314EDA20-C2C8-4C74-BA01-F64DF551348A}" type="presOf" srcId="{AF27C2D7-CD5C-4E9D-8B0F-CDB801822BF1}" destId="{44D87EFB-7AE5-4048-A698-FBBFFEB2DAD6}" srcOrd="0" destOrd="0" presId="urn:microsoft.com/office/officeart/2018/2/layout/IconLabelList"/>
    <dgm:cxn modelId="{C8B39733-19E2-48A6-AFAF-70337D12215C}" type="presOf" srcId="{F37661AA-1A14-4DED-9E2C-F1813D202AE1}" destId="{E530F07C-37A6-442E-9688-81158475366E}" srcOrd="0" destOrd="0" presId="urn:microsoft.com/office/officeart/2018/2/layout/IconLabelList"/>
    <dgm:cxn modelId="{CAAFBA3C-2385-4D0A-8009-CF94D5758607}" srcId="{AF27C2D7-CD5C-4E9D-8B0F-CDB801822BF1}" destId="{7689720B-70C3-4DA4-9801-307D9448EE2A}" srcOrd="3" destOrd="0" parTransId="{47898CD2-1433-4CB4-8974-5A909F7C6AF4}" sibTransId="{DF0994CC-2D12-4D1A-8914-539A6702367C}"/>
    <dgm:cxn modelId="{5359A44B-8D30-4277-876E-C4CF9B89FC34}" type="presOf" srcId="{7689720B-70C3-4DA4-9801-307D9448EE2A}" destId="{6196C369-CB56-467D-9568-664A37B01457}" srcOrd="0" destOrd="0" presId="urn:microsoft.com/office/officeart/2018/2/layout/IconLabelList"/>
    <dgm:cxn modelId="{31218678-5ACA-4EDB-A484-4A4E21FB325A}" type="presOf" srcId="{7EAA42CE-49B4-4704-BBEE-F614D0C15DF3}" destId="{28B31F67-7294-40FB-A994-3A71D42905D3}" srcOrd="0" destOrd="0" presId="urn:microsoft.com/office/officeart/2018/2/layout/IconLabelList"/>
    <dgm:cxn modelId="{6FEF529F-E43E-4422-AA2D-C310E13CAAEE}" srcId="{AF27C2D7-CD5C-4E9D-8B0F-CDB801822BF1}" destId="{B22EBFB5-2286-4222-9FC0-08BA55200CC3}" srcOrd="0" destOrd="0" parTransId="{6457B05B-4C10-4E02-959E-F10332C77D55}" sibTransId="{AEDAA5CF-984E-46D5-B948-E2628C924572}"/>
    <dgm:cxn modelId="{3D3128C8-61D6-4495-B6E1-65AB57D293FA}" type="presOf" srcId="{B22EBFB5-2286-4222-9FC0-08BA55200CC3}" destId="{595FAD11-4B82-4CB3-BE46-EB7F5D64052B}" srcOrd="0" destOrd="0" presId="urn:microsoft.com/office/officeart/2018/2/layout/IconLabelList"/>
    <dgm:cxn modelId="{17B9079C-7879-4F03-A143-6280053C2B4C}" type="presParOf" srcId="{44D87EFB-7AE5-4048-A698-FBBFFEB2DAD6}" destId="{32043528-B535-4CB2-AE34-C48E6FF29CE2}" srcOrd="0" destOrd="0" presId="urn:microsoft.com/office/officeart/2018/2/layout/IconLabelList"/>
    <dgm:cxn modelId="{4635D518-1C44-4044-A306-E26EAEE6435B}" type="presParOf" srcId="{32043528-B535-4CB2-AE34-C48E6FF29CE2}" destId="{CC8BE9F2-DCEB-43AF-B24E-691942780C10}" srcOrd="0" destOrd="0" presId="urn:microsoft.com/office/officeart/2018/2/layout/IconLabelList"/>
    <dgm:cxn modelId="{140EB63E-D6CA-4C45-B0B9-B88E076CDE17}" type="presParOf" srcId="{32043528-B535-4CB2-AE34-C48E6FF29CE2}" destId="{D26EA739-117D-42F4-B9CE-E3422B7FC6DE}" srcOrd="1" destOrd="0" presId="urn:microsoft.com/office/officeart/2018/2/layout/IconLabelList"/>
    <dgm:cxn modelId="{87E67019-6F13-4177-B40B-2309609331BE}" type="presParOf" srcId="{32043528-B535-4CB2-AE34-C48E6FF29CE2}" destId="{595FAD11-4B82-4CB3-BE46-EB7F5D64052B}" srcOrd="2" destOrd="0" presId="urn:microsoft.com/office/officeart/2018/2/layout/IconLabelList"/>
    <dgm:cxn modelId="{E185964B-54AA-45C8-98D7-72475207124F}" type="presParOf" srcId="{44D87EFB-7AE5-4048-A698-FBBFFEB2DAD6}" destId="{B2F3FEB1-16AE-42AA-A249-DA745C9710AB}" srcOrd="1" destOrd="0" presId="urn:microsoft.com/office/officeart/2018/2/layout/IconLabelList"/>
    <dgm:cxn modelId="{EFFEF746-9E86-4223-939C-1C67422FD13E}" type="presParOf" srcId="{44D87EFB-7AE5-4048-A698-FBBFFEB2DAD6}" destId="{CB64CFEF-B9E3-49BA-A7FF-42306D9DB22E}" srcOrd="2" destOrd="0" presId="urn:microsoft.com/office/officeart/2018/2/layout/IconLabelList"/>
    <dgm:cxn modelId="{9C4C92D6-0817-4050-A6D9-69D6BE3E217B}" type="presParOf" srcId="{CB64CFEF-B9E3-49BA-A7FF-42306D9DB22E}" destId="{4D344B4B-5BEB-4E4D-9F9D-CECE255DD67F}" srcOrd="0" destOrd="0" presId="urn:microsoft.com/office/officeart/2018/2/layout/IconLabelList"/>
    <dgm:cxn modelId="{B06E0DFF-C645-4F7B-81D7-3962FB29AD32}" type="presParOf" srcId="{CB64CFEF-B9E3-49BA-A7FF-42306D9DB22E}" destId="{ED6AF58C-4D5F-4F54-8A5E-86276F6A3EE7}" srcOrd="1" destOrd="0" presId="urn:microsoft.com/office/officeart/2018/2/layout/IconLabelList"/>
    <dgm:cxn modelId="{44681DC7-CCD6-4AD4-A53C-8D61B28759E5}" type="presParOf" srcId="{CB64CFEF-B9E3-49BA-A7FF-42306D9DB22E}" destId="{E530F07C-37A6-442E-9688-81158475366E}" srcOrd="2" destOrd="0" presId="urn:microsoft.com/office/officeart/2018/2/layout/IconLabelList"/>
    <dgm:cxn modelId="{805ABEC4-8BAC-4908-8C18-203F633FE8AE}" type="presParOf" srcId="{44D87EFB-7AE5-4048-A698-FBBFFEB2DAD6}" destId="{5BF3397B-6D4E-47C6-8FC6-5C8CF8022622}" srcOrd="3" destOrd="0" presId="urn:microsoft.com/office/officeart/2018/2/layout/IconLabelList"/>
    <dgm:cxn modelId="{3C4966BA-EC87-43D2-B33C-E22A10771571}" type="presParOf" srcId="{44D87EFB-7AE5-4048-A698-FBBFFEB2DAD6}" destId="{2EF5C22E-C8ED-46D5-8621-AC930F027A88}" srcOrd="4" destOrd="0" presId="urn:microsoft.com/office/officeart/2018/2/layout/IconLabelList"/>
    <dgm:cxn modelId="{0DCEFDCC-3FCB-4284-B665-EBE00B835FD0}" type="presParOf" srcId="{2EF5C22E-C8ED-46D5-8621-AC930F027A88}" destId="{286EBD88-5829-4B43-8969-659C35C7E989}" srcOrd="0" destOrd="0" presId="urn:microsoft.com/office/officeart/2018/2/layout/IconLabelList"/>
    <dgm:cxn modelId="{75FD3D51-3CB5-45A6-BC1C-AABE153DF5EC}" type="presParOf" srcId="{2EF5C22E-C8ED-46D5-8621-AC930F027A88}" destId="{65C705AD-1803-44F0-B62D-ECE1E257E08B}" srcOrd="1" destOrd="0" presId="urn:microsoft.com/office/officeart/2018/2/layout/IconLabelList"/>
    <dgm:cxn modelId="{F9C7B7F2-FCEB-44B7-963E-C56A45DFBC27}" type="presParOf" srcId="{2EF5C22E-C8ED-46D5-8621-AC930F027A88}" destId="{28B31F67-7294-40FB-A994-3A71D42905D3}" srcOrd="2" destOrd="0" presId="urn:microsoft.com/office/officeart/2018/2/layout/IconLabelList"/>
    <dgm:cxn modelId="{C2ECE7A9-D0D9-49F3-BBDC-59783197AADA}" type="presParOf" srcId="{44D87EFB-7AE5-4048-A698-FBBFFEB2DAD6}" destId="{F1E0B35F-A59D-4683-9C71-6F2ED8FEFDE7}" srcOrd="5" destOrd="0" presId="urn:microsoft.com/office/officeart/2018/2/layout/IconLabelList"/>
    <dgm:cxn modelId="{636D3F03-678D-4DCA-A7A0-CE6E7558C713}" type="presParOf" srcId="{44D87EFB-7AE5-4048-A698-FBBFFEB2DAD6}" destId="{58488256-FE58-4C55-AC86-9EABCB723812}" srcOrd="6" destOrd="0" presId="urn:microsoft.com/office/officeart/2018/2/layout/IconLabelList"/>
    <dgm:cxn modelId="{E88B5A12-A76F-4AC2-9355-B08700CA03D4}" type="presParOf" srcId="{58488256-FE58-4C55-AC86-9EABCB723812}" destId="{F4B45244-C5F1-43AA-ACD4-89BFA918B6EF}" srcOrd="0" destOrd="0" presId="urn:microsoft.com/office/officeart/2018/2/layout/IconLabelList"/>
    <dgm:cxn modelId="{52D6B435-6934-40FC-8678-D328660231E4}" type="presParOf" srcId="{58488256-FE58-4C55-AC86-9EABCB723812}" destId="{6E407654-9524-4CDB-A62D-08C80819F784}" srcOrd="1" destOrd="0" presId="urn:microsoft.com/office/officeart/2018/2/layout/IconLabelList"/>
    <dgm:cxn modelId="{7D52AF22-A135-4DB9-9DEC-DBB2B721F318}" type="presParOf" srcId="{58488256-FE58-4C55-AC86-9EABCB723812}" destId="{6196C369-CB56-467D-9568-664A37B0145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D92260-D829-477F-8377-0C1037150B0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50A0034-1FA6-48AA-B1E6-6ADCF8F3C219}">
      <dgm:prSet/>
      <dgm:spPr>
        <a:ln>
          <a:solidFill>
            <a:schemeClr val="tx1"/>
          </a:solidFill>
        </a:ln>
      </dgm:spPr>
      <dgm:t>
        <a:bodyPr/>
        <a:lstStyle/>
        <a:p>
          <a:r>
            <a:rPr lang="en-US" dirty="0"/>
            <a:t>All employees or groups that are assigned to you will appear in the window.</a:t>
          </a:r>
        </a:p>
      </dgm:t>
    </dgm:pt>
    <dgm:pt modelId="{3D9D719F-3B20-46A3-B47C-69051552C595}" type="parTrans" cxnId="{17C65281-741F-47E9-9FE2-852DFFC856A4}">
      <dgm:prSet/>
      <dgm:spPr/>
      <dgm:t>
        <a:bodyPr/>
        <a:lstStyle/>
        <a:p>
          <a:endParaRPr lang="en-US"/>
        </a:p>
      </dgm:t>
    </dgm:pt>
    <dgm:pt modelId="{0E387D87-77AE-4504-8F2F-4ED3D95503FA}" type="sibTrans" cxnId="{17C65281-741F-47E9-9FE2-852DFFC856A4}">
      <dgm:prSet/>
      <dgm:spPr/>
      <dgm:t>
        <a:bodyPr/>
        <a:lstStyle/>
        <a:p>
          <a:endParaRPr lang="en-US"/>
        </a:p>
      </dgm:t>
    </dgm:pt>
    <dgm:pt modelId="{47337CD1-4EBC-4961-B181-CCE1DBC32C7B}">
      <dgm:prSet/>
      <dgm:spPr>
        <a:ln>
          <a:solidFill>
            <a:schemeClr val="tx1"/>
          </a:solidFill>
        </a:ln>
      </dgm:spPr>
      <dgm:t>
        <a:bodyPr/>
        <a:lstStyle/>
        <a:p>
          <a:r>
            <a:rPr lang="en-US" dirty="0"/>
            <a:t>Select the group of employees whose timesheets you want to review from the groups listed under Assignments</a:t>
          </a:r>
        </a:p>
      </dgm:t>
    </dgm:pt>
    <dgm:pt modelId="{4631EFE0-13DD-4CFF-941B-3171E9EC34C2}" type="parTrans" cxnId="{877358DC-A1F5-46E5-A57E-34B939EEA64F}">
      <dgm:prSet/>
      <dgm:spPr/>
      <dgm:t>
        <a:bodyPr/>
        <a:lstStyle/>
        <a:p>
          <a:endParaRPr lang="en-US"/>
        </a:p>
      </dgm:t>
    </dgm:pt>
    <dgm:pt modelId="{D6006A06-7FFC-4221-8807-6AC39CBD613C}" type="sibTrans" cxnId="{877358DC-A1F5-46E5-A57E-34B939EEA64F}">
      <dgm:prSet/>
      <dgm:spPr/>
      <dgm:t>
        <a:bodyPr/>
        <a:lstStyle/>
        <a:p>
          <a:endParaRPr lang="en-US"/>
        </a:p>
      </dgm:t>
    </dgm:pt>
    <dgm:pt modelId="{1DAE2FBE-D53F-4EEF-A22B-723EAFFAECD8}">
      <dgm:prSet/>
      <dgm:spPr>
        <a:ln>
          <a:solidFill>
            <a:schemeClr val="tx1"/>
          </a:solidFill>
        </a:ln>
      </dgm:spPr>
      <dgm:t>
        <a:bodyPr/>
        <a:lstStyle/>
        <a:p>
          <a:r>
            <a:rPr lang="en-US" dirty="0"/>
            <a:t>The employee timesheets will populate on the right side of the screen</a:t>
          </a:r>
        </a:p>
      </dgm:t>
    </dgm:pt>
    <dgm:pt modelId="{2A7FD8C5-4CAC-492C-9A2F-57E2096338A2}" type="parTrans" cxnId="{6A1DB41C-8FF9-4D40-A53B-8E8B20804D50}">
      <dgm:prSet/>
      <dgm:spPr/>
      <dgm:t>
        <a:bodyPr/>
        <a:lstStyle/>
        <a:p>
          <a:endParaRPr lang="en-US"/>
        </a:p>
      </dgm:t>
    </dgm:pt>
    <dgm:pt modelId="{7C3CF0D7-EAE5-49D5-94BA-30C51D54AE09}" type="sibTrans" cxnId="{6A1DB41C-8FF9-4D40-A53B-8E8B20804D50}">
      <dgm:prSet/>
      <dgm:spPr/>
      <dgm:t>
        <a:bodyPr/>
        <a:lstStyle/>
        <a:p>
          <a:endParaRPr lang="en-US"/>
        </a:p>
      </dgm:t>
    </dgm:pt>
    <dgm:pt modelId="{018F229D-DB00-4AF7-8726-1AA449A06D05}" type="pres">
      <dgm:prSet presAssocID="{05D92260-D829-477F-8377-0C1037150B0F}" presName="hierChild1" presStyleCnt="0">
        <dgm:presLayoutVars>
          <dgm:chPref val="1"/>
          <dgm:dir/>
          <dgm:animOne val="branch"/>
          <dgm:animLvl val="lvl"/>
          <dgm:resizeHandles/>
        </dgm:presLayoutVars>
      </dgm:prSet>
      <dgm:spPr/>
    </dgm:pt>
    <dgm:pt modelId="{4EEF5256-188F-40A5-84A1-C9CB59F37D9B}" type="pres">
      <dgm:prSet presAssocID="{E50A0034-1FA6-48AA-B1E6-6ADCF8F3C219}" presName="hierRoot1" presStyleCnt="0"/>
      <dgm:spPr/>
    </dgm:pt>
    <dgm:pt modelId="{6ED995F8-16FC-47C7-97D9-38439E60530C}" type="pres">
      <dgm:prSet presAssocID="{E50A0034-1FA6-48AA-B1E6-6ADCF8F3C219}" presName="composite" presStyleCnt="0"/>
      <dgm:spPr/>
    </dgm:pt>
    <dgm:pt modelId="{72435CB5-E3F4-4BC1-A09F-C57DEDD67064}" type="pres">
      <dgm:prSet presAssocID="{E50A0034-1FA6-48AA-B1E6-6ADCF8F3C219}" presName="background" presStyleLbl="node0" presStyleIdx="0" presStyleCnt="3"/>
      <dgm:spPr>
        <a:solidFill>
          <a:srgbClr val="C00000"/>
        </a:solidFill>
      </dgm:spPr>
    </dgm:pt>
    <dgm:pt modelId="{3253748B-8A6A-4063-BAE9-A2AEFC1854C4}" type="pres">
      <dgm:prSet presAssocID="{E50A0034-1FA6-48AA-B1E6-6ADCF8F3C219}" presName="text" presStyleLbl="fgAcc0" presStyleIdx="0" presStyleCnt="3">
        <dgm:presLayoutVars>
          <dgm:chPref val="3"/>
        </dgm:presLayoutVars>
      </dgm:prSet>
      <dgm:spPr/>
    </dgm:pt>
    <dgm:pt modelId="{DC8B6232-4724-47DE-9C9B-78C745890151}" type="pres">
      <dgm:prSet presAssocID="{E50A0034-1FA6-48AA-B1E6-6ADCF8F3C219}" presName="hierChild2" presStyleCnt="0"/>
      <dgm:spPr/>
    </dgm:pt>
    <dgm:pt modelId="{E3CCE172-0EA9-45D9-A632-00090ACC2CBA}" type="pres">
      <dgm:prSet presAssocID="{47337CD1-4EBC-4961-B181-CCE1DBC32C7B}" presName="hierRoot1" presStyleCnt="0"/>
      <dgm:spPr/>
    </dgm:pt>
    <dgm:pt modelId="{06AB4F69-2506-41BA-A49A-6FB0FCAD1166}" type="pres">
      <dgm:prSet presAssocID="{47337CD1-4EBC-4961-B181-CCE1DBC32C7B}" presName="composite" presStyleCnt="0"/>
      <dgm:spPr/>
    </dgm:pt>
    <dgm:pt modelId="{4F1A9839-7200-4665-9912-733A8F20A5EB}" type="pres">
      <dgm:prSet presAssocID="{47337CD1-4EBC-4961-B181-CCE1DBC32C7B}" presName="background" presStyleLbl="node0" presStyleIdx="1" presStyleCnt="3"/>
      <dgm:spPr>
        <a:solidFill>
          <a:srgbClr val="C00000"/>
        </a:solidFill>
      </dgm:spPr>
    </dgm:pt>
    <dgm:pt modelId="{5214FB12-CCE5-4DA6-9A8C-CC9F87316C42}" type="pres">
      <dgm:prSet presAssocID="{47337CD1-4EBC-4961-B181-CCE1DBC32C7B}" presName="text" presStyleLbl="fgAcc0" presStyleIdx="1" presStyleCnt="3">
        <dgm:presLayoutVars>
          <dgm:chPref val="3"/>
        </dgm:presLayoutVars>
      </dgm:prSet>
      <dgm:spPr/>
    </dgm:pt>
    <dgm:pt modelId="{FB09E4F0-B0A2-44F7-8648-D694F60BD9BF}" type="pres">
      <dgm:prSet presAssocID="{47337CD1-4EBC-4961-B181-CCE1DBC32C7B}" presName="hierChild2" presStyleCnt="0"/>
      <dgm:spPr/>
    </dgm:pt>
    <dgm:pt modelId="{DC196784-393A-4F10-B88B-C75F66971F98}" type="pres">
      <dgm:prSet presAssocID="{1DAE2FBE-D53F-4EEF-A22B-723EAFFAECD8}" presName="hierRoot1" presStyleCnt="0"/>
      <dgm:spPr/>
    </dgm:pt>
    <dgm:pt modelId="{0E9020A8-8DEA-4618-A1D5-F74DA0B89171}" type="pres">
      <dgm:prSet presAssocID="{1DAE2FBE-D53F-4EEF-A22B-723EAFFAECD8}" presName="composite" presStyleCnt="0"/>
      <dgm:spPr/>
    </dgm:pt>
    <dgm:pt modelId="{1D269EF8-05B6-4548-8CD9-06ED2BF8842A}" type="pres">
      <dgm:prSet presAssocID="{1DAE2FBE-D53F-4EEF-A22B-723EAFFAECD8}" presName="background" presStyleLbl="node0" presStyleIdx="2" presStyleCnt="3"/>
      <dgm:spPr>
        <a:solidFill>
          <a:srgbClr val="C00000"/>
        </a:solidFill>
      </dgm:spPr>
    </dgm:pt>
    <dgm:pt modelId="{C338962D-1990-4CE4-8726-1409BC6246D3}" type="pres">
      <dgm:prSet presAssocID="{1DAE2FBE-D53F-4EEF-A22B-723EAFFAECD8}" presName="text" presStyleLbl="fgAcc0" presStyleIdx="2" presStyleCnt="3">
        <dgm:presLayoutVars>
          <dgm:chPref val="3"/>
        </dgm:presLayoutVars>
      </dgm:prSet>
      <dgm:spPr/>
    </dgm:pt>
    <dgm:pt modelId="{45B8BE3A-CEC1-4C35-9597-F58C52A0EA86}" type="pres">
      <dgm:prSet presAssocID="{1DAE2FBE-D53F-4EEF-A22B-723EAFFAECD8}" presName="hierChild2" presStyleCnt="0"/>
      <dgm:spPr/>
    </dgm:pt>
  </dgm:ptLst>
  <dgm:cxnLst>
    <dgm:cxn modelId="{6A1DB41C-8FF9-4D40-A53B-8E8B20804D50}" srcId="{05D92260-D829-477F-8377-0C1037150B0F}" destId="{1DAE2FBE-D53F-4EEF-A22B-723EAFFAECD8}" srcOrd="2" destOrd="0" parTransId="{2A7FD8C5-4CAC-492C-9A2F-57E2096338A2}" sibTransId="{7C3CF0D7-EAE5-49D5-94BA-30C51D54AE09}"/>
    <dgm:cxn modelId="{A9F10B6C-8930-46D4-84AD-EC68CA0C8BFF}" type="presOf" srcId="{E50A0034-1FA6-48AA-B1E6-6ADCF8F3C219}" destId="{3253748B-8A6A-4063-BAE9-A2AEFC1854C4}" srcOrd="0" destOrd="0" presId="urn:microsoft.com/office/officeart/2005/8/layout/hierarchy1"/>
    <dgm:cxn modelId="{17C65281-741F-47E9-9FE2-852DFFC856A4}" srcId="{05D92260-D829-477F-8377-0C1037150B0F}" destId="{E50A0034-1FA6-48AA-B1E6-6ADCF8F3C219}" srcOrd="0" destOrd="0" parTransId="{3D9D719F-3B20-46A3-B47C-69051552C595}" sibTransId="{0E387D87-77AE-4504-8F2F-4ED3D95503FA}"/>
    <dgm:cxn modelId="{FFC388AA-F6AA-4118-84D8-686918226E92}" type="presOf" srcId="{05D92260-D829-477F-8377-0C1037150B0F}" destId="{018F229D-DB00-4AF7-8726-1AA449A06D05}" srcOrd="0" destOrd="0" presId="urn:microsoft.com/office/officeart/2005/8/layout/hierarchy1"/>
    <dgm:cxn modelId="{1D4A73DA-216E-4563-9ED9-36467019A786}" type="presOf" srcId="{1DAE2FBE-D53F-4EEF-A22B-723EAFFAECD8}" destId="{C338962D-1990-4CE4-8726-1409BC6246D3}" srcOrd="0" destOrd="0" presId="urn:microsoft.com/office/officeart/2005/8/layout/hierarchy1"/>
    <dgm:cxn modelId="{877358DC-A1F5-46E5-A57E-34B939EEA64F}" srcId="{05D92260-D829-477F-8377-0C1037150B0F}" destId="{47337CD1-4EBC-4961-B181-CCE1DBC32C7B}" srcOrd="1" destOrd="0" parTransId="{4631EFE0-13DD-4CFF-941B-3171E9EC34C2}" sibTransId="{D6006A06-7FFC-4221-8807-6AC39CBD613C}"/>
    <dgm:cxn modelId="{35FD86DD-564C-4E75-821F-10B21C6C4B6D}" type="presOf" srcId="{47337CD1-4EBC-4961-B181-CCE1DBC32C7B}" destId="{5214FB12-CCE5-4DA6-9A8C-CC9F87316C42}" srcOrd="0" destOrd="0" presId="urn:microsoft.com/office/officeart/2005/8/layout/hierarchy1"/>
    <dgm:cxn modelId="{4BB6A96C-E6C2-4E56-BB8F-D2DF91247F7D}" type="presParOf" srcId="{018F229D-DB00-4AF7-8726-1AA449A06D05}" destId="{4EEF5256-188F-40A5-84A1-C9CB59F37D9B}" srcOrd="0" destOrd="0" presId="urn:microsoft.com/office/officeart/2005/8/layout/hierarchy1"/>
    <dgm:cxn modelId="{E538708B-D2E8-4ED0-880E-F1B8A6AA01FD}" type="presParOf" srcId="{4EEF5256-188F-40A5-84A1-C9CB59F37D9B}" destId="{6ED995F8-16FC-47C7-97D9-38439E60530C}" srcOrd="0" destOrd="0" presId="urn:microsoft.com/office/officeart/2005/8/layout/hierarchy1"/>
    <dgm:cxn modelId="{160FF898-B931-41D0-96DC-8804677320E3}" type="presParOf" srcId="{6ED995F8-16FC-47C7-97D9-38439E60530C}" destId="{72435CB5-E3F4-4BC1-A09F-C57DEDD67064}" srcOrd="0" destOrd="0" presId="urn:microsoft.com/office/officeart/2005/8/layout/hierarchy1"/>
    <dgm:cxn modelId="{46F48E61-C43A-4385-8430-86A75BED16BE}" type="presParOf" srcId="{6ED995F8-16FC-47C7-97D9-38439E60530C}" destId="{3253748B-8A6A-4063-BAE9-A2AEFC1854C4}" srcOrd="1" destOrd="0" presId="urn:microsoft.com/office/officeart/2005/8/layout/hierarchy1"/>
    <dgm:cxn modelId="{9207DAFD-7828-4AF2-921B-D6146F84A58E}" type="presParOf" srcId="{4EEF5256-188F-40A5-84A1-C9CB59F37D9B}" destId="{DC8B6232-4724-47DE-9C9B-78C745890151}" srcOrd="1" destOrd="0" presId="urn:microsoft.com/office/officeart/2005/8/layout/hierarchy1"/>
    <dgm:cxn modelId="{E63F0EC1-4D3B-4C59-8CF7-479FC63FE553}" type="presParOf" srcId="{018F229D-DB00-4AF7-8726-1AA449A06D05}" destId="{E3CCE172-0EA9-45D9-A632-00090ACC2CBA}" srcOrd="1" destOrd="0" presId="urn:microsoft.com/office/officeart/2005/8/layout/hierarchy1"/>
    <dgm:cxn modelId="{7AA2CF37-AD00-4569-94A0-EA34B606E039}" type="presParOf" srcId="{E3CCE172-0EA9-45D9-A632-00090ACC2CBA}" destId="{06AB4F69-2506-41BA-A49A-6FB0FCAD1166}" srcOrd="0" destOrd="0" presId="urn:microsoft.com/office/officeart/2005/8/layout/hierarchy1"/>
    <dgm:cxn modelId="{CF0CD2E7-F300-443F-979B-B3BCD7143981}" type="presParOf" srcId="{06AB4F69-2506-41BA-A49A-6FB0FCAD1166}" destId="{4F1A9839-7200-4665-9912-733A8F20A5EB}" srcOrd="0" destOrd="0" presId="urn:microsoft.com/office/officeart/2005/8/layout/hierarchy1"/>
    <dgm:cxn modelId="{E7974BC9-D3D3-4BC6-95B1-C55438E11292}" type="presParOf" srcId="{06AB4F69-2506-41BA-A49A-6FB0FCAD1166}" destId="{5214FB12-CCE5-4DA6-9A8C-CC9F87316C42}" srcOrd="1" destOrd="0" presId="urn:microsoft.com/office/officeart/2005/8/layout/hierarchy1"/>
    <dgm:cxn modelId="{CA3E492C-C4E1-46AC-B1D0-1AAB8C0CB42F}" type="presParOf" srcId="{E3CCE172-0EA9-45D9-A632-00090ACC2CBA}" destId="{FB09E4F0-B0A2-44F7-8648-D694F60BD9BF}" srcOrd="1" destOrd="0" presId="urn:microsoft.com/office/officeart/2005/8/layout/hierarchy1"/>
    <dgm:cxn modelId="{BFFAE503-677F-4EB1-B7C5-1E5529E3AE08}" type="presParOf" srcId="{018F229D-DB00-4AF7-8726-1AA449A06D05}" destId="{DC196784-393A-4F10-B88B-C75F66971F98}" srcOrd="2" destOrd="0" presId="urn:microsoft.com/office/officeart/2005/8/layout/hierarchy1"/>
    <dgm:cxn modelId="{2C975300-BEFF-4050-804E-638AB75E1418}" type="presParOf" srcId="{DC196784-393A-4F10-B88B-C75F66971F98}" destId="{0E9020A8-8DEA-4618-A1D5-F74DA0B89171}" srcOrd="0" destOrd="0" presId="urn:microsoft.com/office/officeart/2005/8/layout/hierarchy1"/>
    <dgm:cxn modelId="{EA6FC141-E1E3-40A0-9CAB-D8146A847F90}" type="presParOf" srcId="{0E9020A8-8DEA-4618-A1D5-F74DA0B89171}" destId="{1D269EF8-05B6-4548-8CD9-06ED2BF8842A}" srcOrd="0" destOrd="0" presId="urn:microsoft.com/office/officeart/2005/8/layout/hierarchy1"/>
    <dgm:cxn modelId="{A72FFF7F-9ED3-4FF0-A4DC-EFF71C6D2DA8}" type="presParOf" srcId="{0E9020A8-8DEA-4618-A1D5-F74DA0B89171}" destId="{C338962D-1990-4CE4-8726-1409BC6246D3}" srcOrd="1" destOrd="0" presId="urn:microsoft.com/office/officeart/2005/8/layout/hierarchy1"/>
    <dgm:cxn modelId="{FA749909-1CB9-4F3C-8CBF-8FD83E7F9874}" type="presParOf" srcId="{DC196784-393A-4F10-B88B-C75F66971F98}" destId="{45B8BE3A-CEC1-4C35-9597-F58C52A0EA86}"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720E6-1C98-4396-9B0C-B01394690AB4}">
      <dsp:nvSpPr>
        <dsp:cNvPr id="0" name=""/>
        <dsp:cNvSpPr/>
      </dsp:nvSpPr>
      <dsp:spPr>
        <a:xfrm>
          <a:off x="0" y="2956"/>
          <a:ext cx="11157438" cy="1094857"/>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B017C8-6B40-49FA-B623-FD1E82A9A334}">
      <dsp:nvSpPr>
        <dsp:cNvPr id="0" name=""/>
        <dsp:cNvSpPr/>
      </dsp:nvSpPr>
      <dsp:spPr>
        <a:xfrm>
          <a:off x="331194" y="249299"/>
          <a:ext cx="602171" cy="6021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9C6099-282B-471D-8B14-728B0BCCFB73}">
      <dsp:nvSpPr>
        <dsp:cNvPr id="0" name=""/>
        <dsp:cNvSpPr/>
      </dsp:nvSpPr>
      <dsp:spPr>
        <a:xfrm>
          <a:off x="1264560" y="2956"/>
          <a:ext cx="9891641" cy="1094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72" tIns="115872" rIns="115872" bIns="115872"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Arial" panose="020B0604020202020204" pitchFamily="34" charset="0"/>
              <a:cs typeface="Arial" panose="020B0604020202020204" pitchFamily="34" charset="0"/>
            </a:rPr>
            <a:t>Go to the SDSURF website: </a:t>
          </a:r>
          <a:r>
            <a:rPr lang="en-US" sz="2500" kern="1200" dirty="0">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https://www.foundation.sdsu.edu/</a:t>
          </a:r>
          <a:endParaRPr lang="en-US" sz="2500" kern="1200" dirty="0">
            <a:latin typeface="Arial" panose="020B0604020202020204" pitchFamily="34" charset="0"/>
            <a:cs typeface="Arial" panose="020B0604020202020204" pitchFamily="34" charset="0"/>
          </a:endParaRPr>
        </a:p>
      </dsp:txBody>
      <dsp:txXfrm>
        <a:off x="1264560" y="2956"/>
        <a:ext cx="9891641" cy="1094857"/>
      </dsp:txXfrm>
    </dsp:sp>
    <dsp:sp modelId="{6DFC6082-CBCF-44B0-A4EE-B5C9AEADF957}">
      <dsp:nvSpPr>
        <dsp:cNvPr id="0" name=""/>
        <dsp:cNvSpPr/>
      </dsp:nvSpPr>
      <dsp:spPr>
        <a:xfrm>
          <a:off x="0" y="1514090"/>
          <a:ext cx="11157438" cy="858028"/>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931B3F-0DBB-401F-9AF3-1910CCFC3BED}">
      <dsp:nvSpPr>
        <dsp:cNvPr id="0" name=""/>
        <dsp:cNvSpPr/>
      </dsp:nvSpPr>
      <dsp:spPr>
        <a:xfrm>
          <a:off x="331194" y="1555297"/>
          <a:ext cx="602171" cy="602171"/>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7384A8-CD4B-46E8-80DB-EC5FDEFD2C0B}">
      <dsp:nvSpPr>
        <dsp:cNvPr id="0" name=""/>
        <dsp:cNvSpPr/>
      </dsp:nvSpPr>
      <dsp:spPr>
        <a:xfrm>
          <a:off x="1264560" y="1371528"/>
          <a:ext cx="9891641" cy="1094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72" tIns="115872" rIns="115872" bIns="115872"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Arial" panose="020B0604020202020204" pitchFamily="34" charset="0"/>
              <a:cs typeface="Arial" panose="020B0604020202020204" pitchFamily="34" charset="0"/>
            </a:rPr>
            <a:t>Hoover over “Quick Links” </a:t>
          </a:r>
        </a:p>
      </dsp:txBody>
      <dsp:txXfrm>
        <a:off x="1264560" y="1371528"/>
        <a:ext cx="9891641" cy="1094857"/>
      </dsp:txXfrm>
    </dsp:sp>
    <dsp:sp modelId="{BFC23132-BA9D-4A31-92FA-B0C825A6E510}">
      <dsp:nvSpPr>
        <dsp:cNvPr id="0" name=""/>
        <dsp:cNvSpPr/>
      </dsp:nvSpPr>
      <dsp:spPr>
        <a:xfrm>
          <a:off x="0" y="2740100"/>
          <a:ext cx="11157438" cy="1591550"/>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F63D91-3B54-4301-BBF1-EFE7A6BC3C84}">
      <dsp:nvSpPr>
        <dsp:cNvPr id="0" name=""/>
        <dsp:cNvSpPr/>
      </dsp:nvSpPr>
      <dsp:spPr>
        <a:xfrm>
          <a:off x="331194" y="3234790"/>
          <a:ext cx="602171" cy="602171"/>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49551C-20F4-4DFF-B222-7B755A71CBA0}">
      <dsp:nvSpPr>
        <dsp:cNvPr id="0" name=""/>
        <dsp:cNvSpPr/>
      </dsp:nvSpPr>
      <dsp:spPr>
        <a:xfrm>
          <a:off x="1264560" y="2988447"/>
          <a:ext cx="5020847" cy="1094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72" tIns="115872" rIns="115872" bIns="115872"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Arial" panose="020B0604020202020204" pitchFamily="34" charset="0"/>
              <a:cs typeface="Arial" panose="020B0604020202020204" pitchFamily="34" charset="0"/>
            </a:rPr>
            <a:t>At the bottom of the list there are three links to Workforce</a:t>
          </a:r>
        </a:p>
      </dsp:txBody>
      <dsp:txXfrm>
        <a:off x="1264560" y="2988447"/>
        <a:ext cx="5020847" cy="1094857"/>
      </dsp:txXfrm>
    </dsp:sp>
    <dsp:sp modelId="{28BBB738-F2AB-4B75-994F-183C0DE29B56}">
      <dsp:nvSpPr>
        <dsp:cNvPr id="0" name=""/>
        <dsp:cNvSpPr/>
      </dsp:nvSpPr>
      <dsp:spPr>
        <a:xfrm>
          <a:off x="6285407" y="2988447"/>
          <a:ext cx="4870794" cy="1094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72" tIns="115872" rIns="115872" bIns="115872"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1</a:t>
          </a:r>
          <a:r>
            <a:rPr lang="en-US" sz="1400" kern="1200" baseline="30000" dirty="0">
              <a:latin typeface="Arial" panose="020B0604020202020204" pitchFamily="34" charset="0"/>
              <a:cs typeface="Arial" panose="020B0604020202020204" pitchFamily="34" charset="0"/>
            </a:rPr>
            <a:t>st</a:t>
          </a:r>
          <a:r>
            <a:rPr lang="en-US" sz="1400" kern="1200" dirty="0">
              <a:latin typeface="Arial" panose="020B0604020202020204" pitchFamily="34" charset="0"/>
              <a:cs typeface="Arial" panose="020B0604020202020204" pitchFamily="34" charset="0"/>
            </a:rPr>
            <a:t> Link to Workforce - to access while using Workforce on 			a desktop or laptop computer</a:t>
          </a:r>
        </a:p>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2</a:t>
          </a:r>
          <a:r>
            <a:rPr lang="en-US" sz="1400" kern="1200" baseline="30000" dirty="0">
              <a:latin typeface="Arial" panose="020B0604020202020204" pitchFamily="34" charset="0"/>
              <a:cs typeface="Arial" panose="020B0604020202020204" pitchFamily="34" charset="0"/>
            </a:rPr>
            <a:t>nd</a:t>
          </a:r>
          <a:r>
            <a:rPr lang="en-US" sz="1400" kern="1200" dirty="0">
              <a:latin typeface="Arial" panose="020B0604020202020204" pitchFamily="34" charset="0"/>
              <a:cs typeface="Arial" panose="020B0604020202020204" pitchFamily="34" charset="0"/>
            </a:rPr>
            <a:t> Link to Workforce - to access while using Workforce 			on your phone</a:t>
          </a:r>
        </a:p>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3</a:t>
          </a:r>
          <a:r>
            <a:rPr lang="en-US" sz="1400" kern="1200" baseline="30000" dirty="0">
              <a:latin typeface="Arial" panose="020B0604020202020204" pitchFamily="34" charset="0"/>
              <a:cs typeface="Arial" panose="020B0604020202020204" pitchFamily="34" charset="0"/>
            </a:rPr>
            <a:t>rd</a:t>
          </a:r>
          <a:r>
            <a:rPr lang="en-US" sz="1400" kern="1200" dirty="0">
              <a:latin typeface="Arial" panose="020B0604020202020204" pitchFamily="34" charset="0"/>
              <a:cs typeface="Arial" panose="020B0604020202020204" pitchFamily="34" charset="0"/>
            </a:rPr>
            <a:t> Link to Workforce -  is for users who are blind or have 			low vision</a:t>
          </a:r>
        </a:p>
      </dsp:txBody>
      <dsp:txXfrm>
        <a:off x="6285407" y="2988447"/>
        <a:ext cx="4870794" cy="1094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BE9F2-DCEB-43AF-B24E-691942780C10}">
      <dsp:nvSpPr>
        <dsp:cNvPr id="0" name=""/>
        <dsp:cNvSpPr/>
      </dsp:nvSpPr>
      <dsp:spPr>
        <a:xfrm>
          <a:off x="680126" y="419531"/>
          <a:ext cx="1061298" cy="10612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5FAD11-4B82-4CB3-BE46-EB7F5D64052B}">
      <dsp:nvSpPr>
        <dsp:cNvPr id="0" name=""/>
        <dsp:cNvSpPr/>
      </dsp:nvSpPr>
      <dsp:spPr>
        <a:xfrm>
          <a:off x="31555" y="2016676"/>
          <a:ext cx="2358440" cy="197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baseline="0" dirty="0">
              <a:latin typeface="Arial" panose="020B0604020202020204" pitchFamily="34" charset="0"/>
              <a:cs typeface="Arial" panose="020B0604020202020204" pitchFamily="34" charset="0"/>
            </a:rPr>
            <a:t>Ensure employees submit their timesheets for approval every pay period.</a:t>
          </a:r>
          <a:br>
            <a:rPr lang="en-US" sz="1100" b="1" i="0" kern="1200" baseline="0" dirty="0"/>
          </a:br>
          <a:endParaRPr lang="en-US" sz="1100" kern="1200" dirty="0"/>
        </a:p>
      </dsp:txBody>
      <dsp:txXfrm>
        <a:off x="31555" y="2016676"/>
        <a:ext cx="2358440" cy="1974375"/>
      </dsp:txXfrm>
    </dsp:sp>
    <dsp:sp modelId="{4D344B4B-5BEB-4E4D-9F9D-CECE255DD67F}">
      <dsp:nvSpPr>
        <dsp:cNvPr id="0" name=""/>
        <dsp:cNvSpPr/>
      </dsp:nvSpPr>
      <dsp:spPr>
        <a:xfrm>
          <a:off x="3451294" y="419531"/>
          <a:ext cx="1061298" cy="10612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30F07C-37A6-442E-9688-81158475366E}">
      <dsp:nvSpPr>
        <dsp:cNvPr id="0" name=""/>
        <dsp:cNvSpPr/>
      </dsp:nvSpPr>
      <dsp:spPr>
        <a:xfrm>
          <a:off x="2802723" y="2016676"/>
          <a:ext cx="2358440" cy="197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baseline="0" dirty="0">
              <a:latin typeface="Arial" panose="020B0604020202020204" pitchFamily="34" charset="0"/>
              <a:cs typeface="Arial" panose="020B0604020202020204" pitchFamily="34" charset="0"/>
            </a:rPr>
            <a:t>Approve employee timesheets by the established deadline. Timesheet deadlines are on the website at SDSURF - Calendars/Deadlines - Pay Dates and Deadlines </a:t>
          </a:r>
          <a:r>
            <a:rPr lang="en-US" sz="1200" b="0" i="0" kern="1200" baseline="0" dirty="0">
              <a:solidFill>
                <a:srgbClr val="C00000"/>
              </a:solidFill>
              <a:latin typeface="Arial" panose="020B0604020202020204" pitchFamily="34" charset="0"/>
              <a:cs typeface="Arial" panose="020B0604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https://www.foundation.sdsu.edu/calendars_pay_dates.html</a:t>
          </a:r>
          <a:br>
            <a:rPr lang="en-US" sz="1100" b="1" i="0" kern="1200" baseline="0" dirty="0"/>
          </a:br>
          <a:endParaRPr lang="en-US" sz="1100" kern="1200" dirty="0"/>
        </a:p>
      </dsp:txBody>
      <dsp:txXfrm>
        <a:off x="2802723" y="2016676"/>
        <a:ext cx="2358440" cy="1974375"/>
      </dsp:txXfrm>
    </dsp:sp>
    <dsp:sp modelId="{286EBD88-5829-4B43-8969-659C35C7E989}">
      <dsp:nvSpPr>
        <dsp:cNvPr id="0" name=""/>
        <dsp:cNvSpPr/>
      </dsp:nvSpPr>
      <dsp:spPr>
        <a:xfrm>
          <a:off x="6222462" y="419531"/>
          <a:ext cx="1061298" cy="1061298"/>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B31F67-7294-40FB-A994-3A71D42905D3}">
      <dsp:nvSpPr>
        <dsp:cNvPr id="0" name=""/>
        <dsp:cNvSpPr/>
      </dsp:nvSpPr>
      <dsp:spPr>
        <a:xfrm>
          <a:off x="5573891" y="2016676"/>
          <a:ext cx="2358440" cy="197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baseline="0" dirty="0">
              <a:latin typeface="Arial" panose="020B0604020202020204" pitchFamily="34" charset="0"/>
              <a:cs typeface="Arial" panose="020B0604020202020204" pitchFamily="34" charset="0"/>
            </a:rPr>
            <a:t>Approve timesheets for your non-exempt employees who did not work and reported no hours worked.</a:t>
          </a:r>
          <a:br>
            <a:rPr lang="en-US" sz="1100" b="1" i="0" kern="1200" baseline="0" dirty="0"/>
          </a:br>
          <a:endParaRPr lang="en-US" sz="1100" kern="1200" dirty="0"/>
        </a:p>
      </dsp:txBody>
      <dsp:txXfrm>
        <a:off x="5573891" y="2016676"/>
        <a:ext cx="2358440" cy="1974375"/>
      </dsp:txXfrm>
    </dsp:sp>
    <dsp:sp modelId="{F4B45244-C5F1-43AA-ACD4-89BFA918B6EF}">
      <dsp:nvSpPr>
        <dsp:cNvPr id="0" name=""/>
        <dsp:cNvSpPr/>
      </dsp:nvSpPr>
      <dsp:spPr>
        <a:xfrm>
          <a:off x="8993631" y="419531"/>
          <a:ext cx="1061298" cy="1061298"/>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96C369-CB56-467D-9568-664A37B01457}">
      <dsp:nvSpPr>
        <dsp:cNvPr id="0" name=""/>
        <dsp:cNvSpPr/>
      </dsp:nvSpPr>
      <dsp:spPr>
        <a:xfrm>
          <a:off x="8345059" y="2016676"/>
          <a:ext cx="2358440" cy="197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baseline="0" dirty="0">
              <a:latin typeface="Arial" panose="020B0604020202020204" pitchFamily="34" charset="0"/>
              <a:cs typeface="Arial" panose="020B0604020202020204" pitchFamily="34" charset="0"/>
            </a:rPr>
            <a:t>Contact your HR Business partner by email at sdsurfhr@sdsu.edu if</a:t>
          </a:r>
          <a:br>
            <a:rPr lang="en-US" sz="1400" b="1" i="0" kern="1200" baseline="0" dirty="0">
              <a:latin typeface="Arial" panose="020B0604020202020204" pitchFamily="34" charset="0"/>
              <a:cs typeface="Arial" panose="020B0604020202020204" pitchFamily="34" charset="0"/>
            </a:rPr>
          </a:br>
          <a:r>
            <a:rPr lang="en-US" sz="1400" b="0" i="0" kern="1200" baseline="0" dirty="0">
              <a:latin typeface="Arial" panose="020B0604020202020204" pitchFamily="34" charset="0"/>
              <a:cs typeface="Arial" panose="020B0604020202020204" pitchFamily="34" charset="0"/>
            </a:rPr>
            <a:t>your employee is no longer working for SDSURF.</a:t>
          </a:r>
          <a:endParaRPr lang="en-US" sz="1400" kern="1200" dirty="0">
            <a:latin typeface="Arial" panose="020B0604020202020204" pitchFamily="34" charset="0"/>
            <a:cs typeface="Arial" panose="020B0604020202020204" pitchFamily="34" charset="0"/>
          </a:endParaRPr>
        </a:p>
      </dsp:txBody>
      <dsp:txXfrm>
        <a:off x="8345059" y="2016676"/>
        <a:ext cx="2358440" cy="19743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35CB5-E3F4-4BC1-A09F-C57DEDD67064}">
      <dsp:nvSpPr>
        <dsp:cNvPr id="0" name=""/>
        <dsp:cNvSpPr/>
      </dsp:nvSpPr>
      <dsp:spPr>
        <a:xfrm>
          <a:off x="0" y="866901"/>
          <a:ext cx="1897923" cy="1205181"/>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53748B-8A6A-4063-BAE9-A2AEFC1854C4}">
      <dsp:nvSpPr>
        <dsp:cNvPr id="0" name=""/>
        <dsp:cNvSpPr/>
      </dsp:nvSpPr>
      <dsp:spPr>
        <a:xfrm>
          <a:off x="210880" y="1067237"/>
          <a:ext cx="1897923" cy="1205181"/>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All employees or groups that are assigned to you will appear in the window.</a:t>
          </a:r>
        </a:p>
      </dsp:txBody>
      <dsp:txXfrm>
        <a:off x="246179" y="1102536"/>
        <a:ext cx="1827325" cy="1134583"/>
      </dsp:txXfrm>
    </dsp:sp>
    <dsp:sp modelId="{4F1A9839-7200-4665-9912-733A8F20A5EB}">
      <dsp:nvSpPr>
        <dsp:cNvPr id="0" name=""/>
        <dsp:cNvSpPr/>
      </dsp:nvSpPr>
      <dsp:spPr>
        <a:xfrm>
          <a:off x="2319684" y="866901"/>
          <a:ext cx="1897923" cy="1205181"/>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14FB12-CCE5-4DA6-9A8C-CC9F87316C42}">
      <dsp:nvSpPr>
        <dsp:cNvPr id="0" name=""/>
        <dsp:cNvSpPr/>
      </dsp:nvSpPr>
      <dsp:spPr>
        <a:xfrm>
          <a:off x="2530565" y="1067237"/>
          <a:ext cx="1897923" cy="1205181"/>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Select the group of employees whose timesheets you want to review from the groups listed under Assignments</a:t>
          </a:r>
        </a:p>
      </dsp:txBody>
      <dsp:txXfrm>
        <a:off x="2565864" y="1102536"/>
        <a:ext cx="1827325" cy="1134583"/>
      </dsp:txXfrm>
    </dsp:sp>
    <dsp:sp modelId="{1D269EF8-05B6-4548-8CD9-06ED2BF8842A}">
      <dsp:nvSpPr>
        <dsp:cNvPr id="0" name=""/>
        <dsp:cNvSpPr/>
      </dsp:nvSpPr>
      <dsp:spPr>
        <a:xfrm>
          <a:off x="4639369" y="866901"/>
          <a:ext cx="1897923" cy="1205181"/>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38962D-1990-4CE4-8726-1409BC6246D3}">
      <dsp:nvSpPr>
        <dsp:cNvPr id="0" name=""/>
        <dsp:cNvSpPr/>
      </dsp:nvSpPr>
      <dsp:spPr>
        <a:xfrm>
          <a:off x="4850250" y="1067237"/>
          <a:ext cx="1897923" cy="1205181"/>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The employee timesheets will populate on the right side of the screen</a:t>
          </a:r>
        </a:p>
      </dsp:txBody>
      <dsp:txXfrm>
        <a:off x="4885549" y="1102536"/>
        <a:ext cx="1827325" cy="113458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64C7-AC39-1C45-A6E7-9935D8C38166}" type="datetimeFigureOut">
              <a:rPr lang="en-US" smtClean="0"/>
              <a:t>6/29/2023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A9A2A1-333A-B44F-8B0D-AB8AD69C55FF}" type="slidenum">
              <a:rPr lang="en-US" smtClean="0"/>
              <a:t>‹#›</a:t>
            </a:fld>
            <a:endParaRPr lang="en-US" dirty="0"/>
          </a:p>
        </p:txBody>
      </p:sp>
    </p:spTree>
    <p:extLst>
      <p:ext uri="{BB962C8B-B14F-4D97-AF65-F5344CB8AC3E}">
        <p14:creationId xmlns:p14="http://schemas.microsoft.com/office/powerpoint/2010/main" val="2632238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Workforce Username is your SDSU ID.</a:t>
            </a:r>
          </a:p>
        </p:txBody>
      </p:sp>
      <p:sp>
        <p:nvSpPr>
          <p:cNvPr id="4" name="Slide Number Placeholder 3"/>
          <p:cNvSpPr>
            <a:spLocks noGrp="1"/>
          </p:cNvSpPr>
          <p:nvPr>
            <p:ph type="sldNum" sz="quarter" idx="5"/>
          </p:nvPr>
        </p:nvSpPr>
        <p:spPr/>
        <p:txBody>
          <a:bodyPr/>
          <a:lstStyle/>
          <a:p>
            <a:fld id="{62A9A2A1-333A-B44F-8B0D-AB8AD69C55FF}" type="slidenum">
              <a:rPr lang="en-US" smtClean="0"/>
              <a:t>8</a:t>
            </a:fld>
            <a:endParaRPr lang="en-US" dirty="0"/>
          </a:p>
        </p:txBody>
      </p:sp>
    </p:spTree>
    <p:extLst>
      <p:ext uri="{BB962C8B-B14F-4D97-AF65-F5344CB8AC3E}">
        <p14:creationId xmlns:p14="http://schemas.microsoft.com/office/powerpoint/2010/main" val="4257416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previously approved and paid timesheet needs to be revised, the supervisor should handle it through the “Amend” process.</a:t>
            </a:r>
            <a:r>
              <a:rPr lang="en-US" baseline="0" dirty="0"/>
              <a:t>  </a:t>
            </a:r>
          </a:p>
          <a:p>
            <a:endParaRPr lang="en-US" baseline="0"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two reasons for amending a time sheet.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 After a pay period is closed and processed you receive an email from SDSURF that timesheets from a prior pay period are missing your approval, or;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 If an adjustment is required on an employee’s time sheet for a prior pay period. In this case, have the employee follow the instructions “</a:t>
            </a:r>
            <a:r>
              <a:rPr lang="en-US" sz="18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How To Amend, Certify and Submit a Prior Pay Period Time Sheet</a:t>
            </a:r>
            <a:r>
              <a:rPr lang="en-US" sz="1800" dirty="0">
                <a:effectLst/>
                <a:latin typeface="Calibri" panose="020F0502020204030204" pitchFamily="34" charset="0"/>
                <a:ea typeface="Calibri" panose="020F0502020204030204" pitchFamily="34" charset="0"/>
                <a:cs typeface="Times New Roman" panose="02020603050405020304" pitchFamily="18" charset="0"/>
              </a:rPr>
              <a:t>”. Note that you will need to approve the amended time sheet before it can be processed. </a:t>
            </a:r>
          </a:p>
          <a:p>
            <a:endParaRPr lang="en-US" dirty="0"/>
          </a:p>
        </p:txBody>
      </p:sp>
      <p:sp>
        <p:nvSpPr>
          <p:cNvPr id="4" name="Slide Number Placeholder 3"/>
          <p:cNvSpPr>
            <a:spLocks noGrp="1"/>
          </p:cNvSpPr>
          <p:nvPr>
            <p:ph type="sldNum" sz="quarter" idx="5"/>
          </p:nvPr>
        </p:nvSpPr>
        <p:spPr/>
        <p:txBody>
          <a:bodyPr/>
          <a:lstStyle/>
          <a:p>
            <a:fld id="{62A9A2A1-333A-B44F-8B0D-AB8AD69C55FF}" type="slidenum">
              <a:rPr lang="en-US" smtClean="0"/>
              <a:t>21</a:t>
            </a:fld>
            <a:endParaRPr lang="en-US" dirty="0"/>
          </a:p>
        </p:txBody>
      </p:sp>
    </p:spTree>
    <p:extLst>
      <p:ext uri="{BB962C8B-B14F-4D97-AF65-F5344CB8AC3E}">
        <p14:creationId xmlns:p14="http://schemas.microsoft.com/office/powerpoint/2010/main" val="1108724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(NOTE: on a Mac your browser's pop-up blocker should be set to allow pop-ups to access the calendar pop-up) and select the applicable work period. )</a:t>
            </a:r>
            <a:endParaRPr lang="en-US" dirty="0"/>
          </a:p>
        </p:txBody>
      </p:sp>
      <p:sp>
        <p:nvSpPr>
          <p:cNvPr id="4" name="Slide Number Placeholder 3"/>
          <p:cNvSpPr>
            <a:spLocks noGrp="1"/>
          </p:cNvSpPr>
          <p:nvPr>
            <p:ph type="sldNum" sz="quarter" idx="5"/>
          </p:nvPr>
        </p:nvSpPr>
        <p:spPr/>
        <p:txBody>
          <a:bodyPr/>
          <a:lstStyle/>
          <a:p>
            <a:fld id="{62A9A2A1-333A-B44F-8B0D-AB8AD69C55FF}" type="slidenum">
              <a:rPr lang="en-US" smtClean="0"/>
              <a:t>22</a:t>
            </a:fld>
            <a:endParaRPr lang="en-US" dirty="0"/>
          </a:p>
        </p:txBody>
      </p:sp>
    </p:spTree>
    <p:extLst>
      <p:ext uri="{BB962C8B-B14F-4D97-AF65-F5344CB8AC3E}">
        <p14:creationId xmlns:p14="http://schemas.microsoft.com/office/powerpoint/2010/main" val="2560919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9A2A1-333A-B44F-8B0D-AB8AD69C55FF}" type="slidenum">
              <a:rPr lang="en-US" smtClean="0"/>
              <a:t>23</a:t>
            </a:fld>
            <a:endParaRPr lang="en-US" dirty="0"/>
          </a:p>
        </p:txBody>
      </p:sp>
    </p:spTree>
    <p:extLst>
      <p:ext uri="{BB962C8B-B14F-4D97-AF65-F5344CB8AC3E}">
        <p14:creationId xmlns:p14="http://schemas.microsoft.com/office/powerpoint/2010/main" val="1133383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9A2A1-333A-B44F-8B0D-AB8AD69C55FF}" type="slidenum">
              <a:rPr lang="en-US" smtClean="0"/>
              <a:t>24</a:t>
            </a:fld>
            <a:endParaRPr lang="en-US" dirty="0"/>
          </a:p>
        </p:txBody>
      </p:sp>
    </p:spTree>
    <p:extLst>
      <p:ext uri="{BB962C8B-B14F-4D97-AF65-F5344CB8AC3E}">
        <p14:creationId xmlns:p14="http://schemas.microsoft.com/office/powerpoint/2010/main" val="2766815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 supervisor needs to make a fund number distribution change to</a:t>
            </a:r>
            <a:r>
              <a:rPr lang="en-US" baseline="0" dirty="0"/>
              <a:t> a timesheet, they can use the Comment Box in the timesheet.  Payroll will make the change in the system and will contact HR and the SRA administrator as needed for any additional approvals or corrections that need to be made on Pass Sheets, etc.</a:t>
            </a:r>
            <a:endParaRPr lang="en-US" dirty="0"/>
          </a:p>
          <a:p>
            <a:endParaRPr lang="en-US" dirty="0"/>
          </a:p>
        </p:txBody>
      </p:sp>
      <p:sp>
        <p:nvSpPr>
          <p:cNvPr id="4" name="Slide Number Placeholder 3"/>
          <p:cNvSpPr>
            <a:spLocks noGrp="1"/>
          </p:cNvSpPr>
          <p:nvPr>
            <p:ph type="sldNum" sz="quarter" idx="5"/>
          </p:nvPr>
        </p:nvSpPr>
        <p:spPr/>
        <p:txBody>
          <a:bodyPr/>
          <a:lstStyle/>
          <a:p>
            <a:fld id="{62A9A2A1-333A-B44F-8B0D-AB8AD69C55FF}" type="slidenum">
              <a:rPr lang="en-US" smtClean="0"/>
              <a:t>26</a:t>
            </a:fld>
            <a:endParaRPr lang="en-US" dirty="0"/>
          </a:p>
        </p:txBody>
      </p:sp>
    </p:spTree>
    <p:extLst>
      <p:ext uri="{BB962C8B-B14F-4D97-AF65-F5344CB8AC3E}">
        <p14:creationId xmlns:p14="http://schemas.microsoft.com/office/powerpoint/2010/main" val="2608471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9A2A1-333A-B44F-8B0D-AB8AD69C55FF}" type="slidenum">
              <a:rPr lang="en-US" smtClean="0"/>
              <a:t>28</a:t>
            </a:fld>
            <a:endParaRPr lang="en-US" dirty="0"/>
          </a:p>
        </p:txBody>
      </p:sp>
    </p:spTree>
    <p:extLst>
      <p:ext uri="{BB962C8B-B14F-4D97-AF65-F5344CB8AC3E}">
        <p14:creationId xmlns:p14="http://schemas.microsoft.com/office/powerpoint/2010/main" val="2398052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931774">
              <a:buFontTx/>
              <a:buAutoNum type="arabicPeriod"/>
              <a:defRPr/>
            </a:pPr>
            <a:r>
              <a:rPr lang="en-US" dirty="0"/>
              <a:t>The Enter Search Criteria Window appears.  This window allows you to search for one or more assigned groups. You can enter a character string</a:t>
            </a:r>
            <a:r>
              <a:rPr lang="en-US" baseline="0" dirty="0"/>
              <a:t> and/or the wildcard character (*) to retrieve a list of groups. </a:t>
            </a:r>
          </a:p>
          <a:p>
            <a:pPr marL="232943" indent="-232943" defTabSz="931774">
              <a:buFontTx/>
              <a:buAutoNum type="arabicPeriod"/>
              <a:defRPr/>
            </a:pPr>
            <a:endParaRPr lang="en-US" baseline="0" dirty="0"/>
          </a:p>
          <a:p>
            <a:pPr marL="232943" indent="-232943" defTabSz="931774">
              <a:buFontTx/>
              <a:buAutoNum type="arabicPeriod"/>
              <a:defRPr/>
            </a:pPr>
            <a:r>
              <a:rPr lang="en-US" baseline="0" dirty="0"/>
              <a:t>Enter </a:t>
            </a:r>
            <a:r>
              <a:rPr lang="en-US" dirty="0"/>
              <a:t>search criteria in the group description box to bring up a list of your assignment groups. If you are delegating your assigned group, then enter nothing in this field.</a:t>
            </a:r>
          </a:p>
          <a:p>
            <a:pPr marL="232943" indent="-232943" defTabSz="931774">
              <a:buFontTx/>
              <a:buAutoNum type="arabicPeriod"/>
              <a:defRPr/>
            </a:pPr>
            <a:endParaRPr lang="en-US" dirty="0"/>
          </a:p>
          <a:p>
            <a:pPr marL="232943" indent="-232943" defTabSz="931774">
              <a:buFontTx/>
              <a:buAutoNum type="arabicPeriod"/>
              <a:defRPr/>
            </a:pPr>
            <a:r>
              <a:rPr lang="en-US" dirty="0"/>
              <a:t>Click “Search”</a:t>
            </a:r>
          </a:p>
          <a:p>
            <a:pPr marL="232943" indent="-232943" defTabSz="931774">
              <a:buFontTx/>
              <a:buAutoNum type="arabicPeriod"/>
              <a:defRPr/>
            </a:pPr>
            <a:endParaRPr lang="en-US" dirty="0"/>
          </a:p>
          <a:p>
            <a:pPr marL="232943" indent="-232943" defTabSz="931774">
              <a:buFontTx/>
              <a:buAutoNum type="arabicPeriod"/>
              <a:defRPr/>
            </a:pPr>
            <a:r>
              <a:rPr lang="en-US" dirty="0"/>
              <a:t>A window listing the assigned groups matching the search and your role for each group will appear.</a:t>
            </a:r>
          </a:p>
          <a:p>
            <a:pPr marL="232943" indent="-232943" defTabSz="931774">
              <a:buFontTx/>
              <a:buAutoNum type="arabicPeriod"/>
              <a:defRPr/>
            </a:pPr>
            <a:endParaRPr lang="en-US" dirty="0"/>
          </a:p>
          <a:p>
            <a:pPr marL="232943" indent="-232943" defTabSz="931774">
              <a:buFontTx/>
              <a:buAutoNum type="arabicPeriod"/>
              <a:defRPr/>
            </a:pPr>
            <a:r>
              <a:rPr lang="en-US" dirty="0"/>
              <a:t>In the assignment column, select the check box next to the group name.</a:t>
            </a:r>
          </a:p>
          <a:p>
            <a:pPr marL="232943" indent="-232943" defTabSz="931774">
              <a:buFontTx/>
              <a:buAutoNum type="arabicPeriod"/>
              <a:defRPr/>
            </a:pPr>
            <a:endParaRPr lang="en-US" dirty="0"/>
          </a:p>
          <a:p>
            <a:pPr marL="232943" indent="-232943" defTabSz="931774">
              <a:buFontTx/>
              <a:buAutoNum type="arabicPeriod"/>
              <a:defRPr/>
            </a:pPr>
            <a:r>
              <a:rPr lang="en-US" dirty="0"/>
              <a:t>In your Role Column, use the drop-down menu to select the role you’ll give to the delegate.</a:t>
            </a:r>
          </a:p>
          <a:p>
            <a:pPr marL="232943" indent="-232943" defTabSz="931774">
              <a:buFontTx/>
              <a:buAutoNum type="arabicPeriod"/>
              <a:defRPr/>
            </a:pPr>
            <a:endParaRPr lang="en-US" dirty="0"/>
          </a:p>
          <a:p>
            <a:pPr marL="232943" indent="-232943" defTabSz="931774">
              <a:buFontTx/>
              <a:buAutoNum type="arabicPeriod"/>
              <a:defRPr/>
            </a:pPr>
            <a:r>
              <a:rPr lang="en-US" dirty="0"/>
              <a:t>In the effective date and end effective date columns, enter the dates of the delegation.  Enter</a:t>
            </a:r>
            <a:r>
              <a:rPr lang="en-US" baseline="0" dirty="0"/>
              <a:t> 12/31/3000 if you want to delegate on an on-going basis.</a:t>
            </a:r>
            <a:endParaRPr lang="en-US" dirty="0"/>
          </a:p>
          <a:p>
            <a:pPr marL="232943" indent="-232943" defTabSz="931774">
              <a:buFontTx/>
              <a:buAutoNum type="arabicPeriod"/>
              <a:defRPr/>
            </a:pPr>
            <a:endParaRPr lang="en-US" dirty="0"/>
          </a:p>
          <a:p>
            <a:pPr marL="232943" indent="-232943" defTabSz="931774">
              <a:buFontTx/>
              <a:buAutoNum type="arabicPeriod"/>
              <a:defRPr/>
            </a:pPr>
            <a:r>
              <a:rPr lang="en-US" baseline="0" dirty="0"/>
              <a:t>Do not check the box allowing for re-delegation of authority to another user. </a:t>
            </a:r>
            <a:r>
              <a:rPr lang="en-US" dirty="0"/>
              <a:t>If this box is checked the system</a:t>
            </a:r>
            <a:r>
              <a:rPr lang="en-US" baseline="0" dirty="0"/>
              <a:t> will allow the person you delegate to re-delegate without your knowledge.  </a:t>
            </a:r>
            <a:r>
              <a:rPr lang="en-US" dirty="0"/>
              <a:t>Best Practice is to </a:t>
            </a:r>
            <a:r>
              <a:rPr lang="en-US" b="1" dirty="0"/>
              <a:t>NEVER</a:t>
            </a:r>
            <a:r>
              <a:rPr lang="en-US" dirty="0"/>
              <a:t> check the “</a:t>
            </a:r>
            <a:r>
              <a:rPr lang="en-US" b="1" dirty="0"/>
              <a:t>Allow to Re-delegate</a:t>
            </a:r>
            <a:r>
              <a:rPr lang="en-US" dirty="0"/>
              <a:t>” checkbox.</a:t>
            </a:r>
          </a:p>
          <a:p>
            <a:pPr marL="232943" indent="-232943" defTabSz="931774">
              <a:buFontTx/>
              <a:buAutoNum type="arabicPeriod"/>
              <a:defRPr/>
            </a:pPr>
            <a:endParaRPr lang="en-US" dirty="0"/>
          </a:p>
          <a:p>
            <a:pPr marL="232943" indent="-232943" defTabSz="931774">
              <a:buFontTx/>
              <a:buAutoNum type="arabicPeriod"/>
              <a:defRPr/>
            </a:pPr>
            <a:r>
              <a:rPr lang="en-US" dirty="0"/>
              <a:t>Hit “Next”</a:t>
            </a:r>
          </a:p>
          <a:p>
            <a:pPr marL="232943" indent="-232943" defTabSz="931774">
              <a:buFontTx/>
              <a:buAutoNum type="arabicPeriod"/>
              <a:defRPr/>
            </a:pPr>
            <a:endParaRPr lang="en-US" dirty="0"/>
          </a:p>
          <a:p>
            <a:endParaRPr lang="en-US" dirty="0"/>
          </a:p>
        </p:txBody>
      </p:sp>
      <p:sp>
        <p:nvSpPr>
          <p:cNvPr id="4" name="Slide Number Placeholder 3"/>
          <p:cNvSpPr>
            <a:spLocks noGrp="1"/>
          </p:cNvSpPr>
          <p:nvPr>
            <p:ph type="sldNum" sz="quarter" idx="5"/>
          </p:nvPr>
        </p:nvSpPr>
        <p:spPr/>
        <p:txBody>
          <a:bodyPr/>
          <a:lstStyle/>
          <a:p>
            <a:fld id="{62A9A2A1-333A-B44F-8B0D-AB8AD69C55FF}" type="slidenum">
              <a:rPr lang="en-US" smtClean="0"/>
              <a:t>37</a:t>
            </a:fld>
            <a:endParaRPr lang="en-US" dirty="0"/>
          </a:p>
        </p:txBody>
      </p:sp>
    </p:spTree>
    <p:extLst>
      <p:ext uri="{BB962C8B-B14F-4D97-AF65-F5344CB8AC3E}">
        <p14:creationId xmlns:p14="http://schemas.microsoft.com/office/powerpoint/2010/main" val="3610987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9A2A1-333A-B44F-8B0D-AB8AD69C55FF}" type="slidenum">
              <a:rPr lang="en-US" smtClean="0"/>
              <a:t>38</a:t>
            </a:fld>
            <a:endParaRPr lang="en-US" dirty="0"/>
          </a:p>
        </p:txBody>
      </p:sp>
    </p:spTree>
    <p:extLst>
      <p:ext uri="{BB962C8B-B14F-4D97-AF65-F5344CB8AC3E}">
        <p14:creationId xmlns:p14="http://schemas.microsoft.com/office/powerpoint/2010/main" val="3466966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Enter the name</a:t>
            </a:r>
            <a:r>
              <a:rPr lang="en-US" baseline="0" dirty="0"/>
              <a:t> or user ID of the person you want to delegate to.  You can also use the * wildcard and to search.</a:t>
            </a:r>
          </a:p>
          <a:p>
            <a:endParaRPr lang="en-US" dirty="0"/>
          </a:p>
        </p:txBody>
      </p:sp>
      <p:sp>
        <p:nvSpPr>
          <p:cNvPr id="4" name="Slide Number Placeholder 3"/>
          <p:cNvSpPr>
            <a:spLocks noGrp="1"/>
          </p:cNvSpPr>
          <p:nvPr>
            <p:ph type="sldNum" sz="quarter" idx="5"/>
          </p:nvPr>
        </p:nvSpPr>
        <p:spPr/>
        <p:txBody>
          <a:bodyPr/>
          <a:lstStyle/>
          <a:p>
            <a:fld id="{62A9A2A1-333A-B44F-8B0D-AB8AD69C55FF}" type="slidenum">
              <a:rPr lang="en-US" smtClean="0"/>
              <a:t>39</a:t>
            </a:fld>
            <a:endParaRPr lang="en-US" dirty="0"/>
          </a:p>
        </p:txBody>
      </p:sp>
    </p:spTree>
    <p:extLst>
      <p:ext uri="{BB962C8B-B14F-4D97-AF65-F5344CB8AC3E}">
        <p14:creationId xmlns:p14="http://schemas.microsoft.com/office/powerpoint/2010/main" val="2793541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baseline="0" dirty="0"/>
              <a:t>Select your delegate from the search results </a:t>
            </a:r>
          </a:p>
          <a:p>
            <a:pPr marL="232943" indent="-232943">
              <a:buAutoNum type="arabicPeriod"/>
            </a:pPr>
            <a:r>
              <a:rPr lang="en-US" baseline="0" dirty="0"/>
              <a:t>A message will pop up stating the delegation was successfully completed </a:t>
            </a:r>
            <a:endParaRPr lang="en-US" dirty="0"/>
          </a:p>
          <a:p>
            <a:endParaRPr lang="en-US" dirty="0"/>
          </a:p>
        </p:txBody>
      </p:sp>
      <p:sp>
        <p:nvSpPr>
          <p:cNvPr id="4" name="Slide Number Placeholder 3"/>
          <p:cNvSpPr>
            <a:spLocks noGrp="1"/>
          </p:cNvSpPr>
          <p:nvPr>
            <p:ph type="sldNum" sz="quarter" idx="5"/>
          </p:nvPr>
        </p:nvSpPr>
        <p:spPr/>
        <p:txBody>
          <a:bodyPr/>
          <a:lstStyle/>
          <a:p>
            <a:fld id="{62A9A2A1-333A-B44F-8B0D-AB8AD69C55FF}" type="slidenum">
              <a:rPr lang="en-US" smtClean="0"/>
              <a:t>40</a:t>
            </a:fld>
            <a:endParaRPr lang="en-US" dirty="0"/>
          </a:p>
        </p:txBody>
      </p:sp>
    </p:spTree>
    <p:extLst>
      <p:ext uri="{BB962C8B-B14F-4D97-AF65-F5344CB8AC3E}">
        <p14:creationId xmlns:p14="http://schemas.microsoft.com/office/powerpoint/2010/main" val="4077631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931774">
              <a:buFontTx/>
              <a:buAutoNum type="arabicPeriod"/>
              <a:defRPr/>
            </a:pPr>
            <a:r>
              <a:rPr lang="en-US" dirty="0"/>
              <a:t>When you log into Workforce, you will be taken to your Manager Dashboard.  The manager dashboard offers functions not available to employees that are designed to assist supervisors in managing employee time.  Managers can use these options to edit and approve employee timesheets, and review and approve employee time off requests.</a:t>
            </a:r>
          </a:p>
          <a:p>
            <a:pPr marL="232943" indent="-232943" defTabSz="931774">
              <a:buFontTx/>
              <a:buAutoNum type="arabicPeriod"/>
              <a:defRPr/>
            </a:pPr>
            <a:endParaRPr lang="en-US" dirty="0"/>
          </a:p>
          <a:p>
            <a:pPr marL="232943" indent="-232943" defTabSz="931774">
              <a:buFontTx/>
              <a:buAutoNum type="arabicPeriod"/>
              <a:defRPr/>
            </a:pPr>
            <a:r>
              <a:rPr lang="en-US" dirty="0"/>
              <a:t>Your Manager Dashboard consists of 6 primary blocks: Time Entry, Reports, Employees, Resources, Schedules and Settings. </a:t>
            </a:r>
          </a:p>
          <a:p>
            <a:pPr marL="640594" lvl="1" indent="-174708" defTabSz="931774">
              <a:buFont typeface="Arial" panose="020B0604020202020204" pitchFamily="34" charset="0"/>
              <a:buChar char="•"/>
              <a:defRPr/>
            </a:pPr>
            <a:r>
              <a:rPr lang="en-US" baseline="0" dirty="0"/>
              <a:t>In the Time Entry block you can view, enter or update your timesheet data and your employee’s timesheet data</a:t>
            </a:r>
          </a:p>
          <a:p>
            <a:pPr marL="640594" lvl="1" indent="-174708" defTabSz="931774">
              <a:buFont typeface="Arial" panose="020B0604020202020204" pitchFamily="34" charset="0"/>
              <a:buChar char="•"/>
              <a:defRPr/>
            </a:pPr>
            <a:endParaRPr lang="en-US" baseline="0" dirty="0"/>
          </a:p>
          <a:p>
            <a:pPr marL="640594" lvl="1" indent="-174708" defTabSz="931774">
              <a:buFont typeface="Arial" panose="020B0604020202020204" pitchFamily="34" charset="0"/>
              <a:buChar char="•"/>
              <a:defRPr/>
            </a:pPr>
            <a:r>
              <a:rPr lang="en-US" dirty="0"/>
              <a:t>The Reports block allows you to view and generate reports, view timesheet information for a certain period and view delegated roles or comments on timesheets.</a:t>
            </a:r>
          </a:p>
          <a:p>
            <a:pPr marL="640594" lvl="1" indent="-174708" defTabSz="931774">
              <a:buFont typeface="Arial" panose="020B0604020202020204" pitchFamily="34" charset="0"/>
              <a:buChar char="•"/>
              <a:defRPr/>
            </a:pPr>
            <a:endParaRPr lang="en-US" dirty="0"/>
          </a:p>
          <a:p>
            <a:pPr marL="640594" lvl="1" indent="-174708" defTabSz="931774">
              <a:buFont typeface="Arial" panose="020B0604020202020204" pitchFamily="34" charset="0"/>
              <a:buChar char="•"/>
              <a:defRPr/>
            </a:pPr>
            <a:r>
              <a:rPr lang="en-US" dirty="0"/>
              <a:t>The Resources block will link you to the SDSURF Workforce Resources page</a:t>
            </a:r>
          </a:p>
          <a:p>
            <a:pPr marL="640594" lvl="1" indent="-174708" defTabSz="931774">
              <a:buFont typeface="Arial" panose="020B0604020202020204" pitchFamily="34" charset="0"/>
              <a:buChar char="•"/>
              <a:defRPr/>
            </a:pPr>
            <a:endParaRPr lang="en-US" dirty="0"/>
          </a:p>
          <a:p>
            <a:pPr marL="640594" lvl="1" indent="-174708" defTabSz="931774">
              <a:buFont typeface="Arial" panose="020B0604020202020204" pitchFamily="34" charset="0"/>
              <a:buChar char="•"/>
              <a:defRPr/>
            </a:pPr>
            <a:r>
              <a:rPr lang="en-US" dirty="0"/>
              <a:t>In the Schedules block you can manage and track your individual time off requests and review time off requests submitted by your employees.  You also have the ability to assign and manage schedules for hourly employees.    </a:t>
            </a:r>
          </a:p>
          <a:p>
            <a:pPr marL="640594" lvl="1" indent="-174708" defTabSz="931774">
              <a:buFont typeface="Arial" panose="020B0604020202020204" pitchFamily="34" charset="0"/>
              <a:buChar char="•"/>
              <a:defRPr/>
            </a:pPr>
            <a:endParaRPr lang="en-US" dirty="0"/>
          </a:p>
          <a:p>
            <a:pPr marL="640594" lvl="1" indent="-174708" defTabSz="931774">
              <a:buFont typeface="Arial" panose="020B0604020202020204" pitchFamily="34" charset="0"/>
              <a:buChar char="•"/>
              <a:defRPr/>
            </a:pPr>
            <a:r>
              <a:rPr lang="en-US" dirty="0"/>
              <a:t>Settings block gives you the capability change your password and delegate supervisory responsibility to another manager.</a:t>
            </a:r>
          </a:p>
          <a:p>
            <a:pPr marL="640594" lvl="1" indent="-174708" defTabSz="931774">
              <a:buFont typeface="Arial" panose="020B0604020202020204" pitchFamily="34" charset="0"/>
              <a:buChar char="•"/>
              <a:defRPr/>
            </a:pPr>
            <a:endParaRPr lang="en-US" dirty="0"/>
          </a:p>
          <a:p>
            <a:pPr marL="640594" lvl="1" indent="-174708" defTabSz="931774">
              <a:buFont typeface="Arial" panose="020B0604020202020204" pitchFamily="34" charset="0"/>
              <a:buChar char="•"/>
              <a:defRPr/>
            </a:pPr>
            <a:endParaRPr lang="en-US" dirty="0"/>
          </a:p>
          <a:p>
            <a:pPr marL="232943" indent="-232943" defTabSz="931774">
              <a:buFontTx/>
              <a:buAutoNum type="arabicPeriod"/>
              <a:defRPr/>
            </a:pPr>
            <a:r>
              <a:rPr lang="en-US" dirty="0"/>
              <a:t>The Dashboard also includes 2 secondary blocks which enable you to view your leave balances and time off requests</a:t>
            </a:r>
          </a:p>
          <a:p>
            <a:pPr marL="232943" indent="-232943" defTabSz="931774">
              <a:buFontTx/>
              <a:buAutoNum type="arabicPeriod"/>
              <a:defRPr/>
            </a:pPr>
            <a:endParaRPr lang="en-US" dirty="0"/>
          </a:p>
          <a:p>
            <a:pPr marL="232943" indent="-232943" defTabSz="931774">
              <a:buFontTx/>
              <a:buAutoNum type="arabicPeriod"/>
              <a:defRPr/>
            </a:pPr>
            <a:r>
              <a:rPr lang="en-US" dirty="0">
                <a:solidFill>
                  <a:schemeClr val="tx2">
                    <a:lumMod val="75000"/>
                    <a:lumOff val="25000"/>
                  </a:schemeClr>
                </a:solidFill>
              </a:rPr>
              <a:t>Other information available on your dashboard includes your name, position number and your supervisor’s name</a:t>
            </a:r>
          </a:p>
          <a:p>
            <a:pPr defTabSz="931774">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2A9A2A1-333A-B44F-8B0D-AB8AD69C55FF}" type="slidenum">
              <a:rPr lang="en-US" smtClean="0"/>
              <a:t>9</a:t>
            </a:fld>
            <a:endParaRPr lang="en-US" dirty="0"/>
          </a:p>
        </p:txBody>
      </p:sp>
    </p:spTree>
    <p:extLst>
      <p:ext uri="{BB962C8B-B14F-4D97-AF65-F5344CB8AC3E}">
        <p14:creationId xmlns:p14="http://schemas.microsoft.com/office/powerpoint/2010/main" val="3172323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window appears that list the roles currently delegated within your assigned groups.</a:t>
            </a:r>
          </a:p>
          <a:p>
            <a:endParaRPr lang="en-US" dirty="0"/>
          </a:p>
          <a:p>
            <a:r>
              <a:rPr lang="en-US" dirty="0"/>
              <a:t>Select cancels the delegation in the row that it appears.  Selecting Revoke All (if shown) cancels all delegations for the group.</a:t>
            </a:r>
          </a:p>
          <a:p>
            <a:endParaRPr lang="en-US" dirty="0"/>
          </a:p>
        </p:txBody>
      </p:sp>
      <p:sp>
        <p:nvSpPr>
          <p:cNvPr id="4" name="Slide Number Placeholder 3"/>
          <p:cNvSpPr>
            <a:spLocks noGrp="1"/>
          </p:cNvSpPr>
          <p:nvPr>
            <p:ph type="sldNum" sz="quarter" idx="5"/>
          </p:nvPr>
        </p:nvSpPr>
        <p:spPr/>
        <p:txBody>
          <a:bodyPr/>
          <a:lstStyle/>
          <a:p>
            <a:fld id="{62A9A2A1-333A-B44F-8B0D-AB8AD69C55FF}" type="slidenum">
              <a:rPr lang="en-US" smtClean="0"/>
              <a:t>42</a:t>
            </a:fld>
            <a:endParaRPr lang="en-US" dirty="0"/>
          </a:p>
        </p:txBody>
      </p:sp>
    </p:spTree>
    <p:extLst>
      <p:ext uri="{BB962C8B-B14F-4D97-AF65-F5344CB8AC3E}">
        <p14:creationId xmlns:p14="http://schemas.microsoft.com/office/powerpoint/2010/main" val="4061132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931774">
              <a:buFontTx/>
              <a:buAutoNum type="arabicPeriod"/>
              <a:defRPr/>
            </a:pPr>
            <a:r>
              <a:rPr lang="en-US" dirty="0"/>
              <a:t>From the Dashboard, select Manage Group in the Employees block to</a:t>
            </a:r>
            <a:r>
              <a:rPr lang="en-US" baseline="0" dirty="0"/>
              <a:t> bring up your employee assignments</a:t>
            </a:r>
          </a:p>
          <a:p>
            <a:pPr marL="232943" indent="-232943" defTabSz="931774">
              <a:buFontTx/>
              <a:buAutoNum type="arabicPeriod"/>
              <a:defRPr/>
            </a:pPr>
            <a:r>
              <a:rPr lang="en-US" baseline="0" dirty="0"/>
              <a:t>Click on the group of employees under the Assignments column to bring up a list of all employees in the group</a:t>
            </a:r>
            <a:r>
              <a:rPr lang="en-US" dirty="0"/>
              <a:t>. </a:t>
            </a:r>
          </a:p>
          <a:p>
            <a:endParaRPr lang="en-US" dirty="0"/>
          </a:p>
        </p:txBody>
      </p:sp>
      <p:sp>
        <p:nvSpPr>
          <p:cNvPr id="4" name="Slide Number Placeholder 3"/>
          <p:cNvSpPr>
            <a:spLocks noGrp="1"/>
          </p:cNvSpPr>
          <p:nvPr>
            <p:ph type="sldNum" sz="quarter" idx="5"/>
          </p:nvPr>
        </p:nvSpPr>
        <p:spPr/>
        <p:txBody>
          <a:bodyPr/>
          <a:lstStyle/>
          <a:p>
            <a:fld id="{62A9A2A1-333A-B44F-8B0D-AB8AD69C55FF}" type="slidenum">
              <a:rPr lang="en-US" smtClean="0"/>
              <a:t>45</a:t>
            </a:fld>
            <a:endParaRPr lang="en-US" dirty="0"/>
          </a:p>
        </p:txBody>
      </p:sp>
    </p:spTree>
    <p:extLst>
      <p:ext uri="{BB962C8B-B14F-4D97-AF65-F5344CB8AC3E}">
        <p14:creationId xmlns:p14="http://schemas.microsoft.com/office/powerpoint/2010/main" val="1587615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If you have a large</a:t>
            </a:r>
            <a:r>
              <a:rPr lang="en-US" baseline="0" dirty="0"/>
              <a:t> number of employee reporting to you and you want to group them together so that you can easily manage different teams or delegate supervision for a team to another supervisor. You can create different groups of employee assignments.</a:t>
            </a:r>
          </a:p>
          <a:p>
            <a:pPr marL="232943" indent="-232943">
              <a:buAutoNum type="arabicPeriod"/>
            </a:pPr>
            <a:endParaRPr lang="en-US" baseline="0" dirty="0"/>
          </a:p>
          <a:p>
            <a:pPr marL="232943" indent="-232943">
              <a:buAutoNum type="arabicPeriod"/>
            </a:pPr>
            <a:r>
              <a:rPr lang="en-US" dirty="0"/>
              <a:t>To</a:t>
            </a:r>
            <a:r>
              <a:rPr lang="en-US" baseline="0" dirty="0"/>
              <a:t> create a new group of employees to select the employees for the new group by clicking the box next to the employee job.  In this example, we are creating a new group for all of Manny Job’s assignments.</a:t>
            </a:r>
          </a:p>
          <a:p>
            <a:pPr marL="232943" indent="-232943">
              <a:buAutoNum type="arabicPeriod"/>
            </a:pPr>
            <a:endParaRPr lang="en-US" baseline="0" dirty="0"/>
          </a:p>
          <a:p>
            <a:pPr marL="232943" indent="-232943">
              <a:buAutoNum type="arabicPeriod"/>
            </a:pPr>
            <a:r>
              <a:rPr lang="en-US" baseline="0" dirty="0"/>
              <a:t>From the drop down menus select COPY to New Group</a:t>
            </a:r>
          </a:p>
          <a:p>
            <a:pPr marL="232943" indent="-232943">
              <a:buAutoNum type="arabicPeriod"/>
            </a:pPr>
            <a:endParaRPr lang="en-US" baseline="0" dirty="0"/>
          </a:p>
          <a:p>
            <a:pPr marL="232943" indent="-232943">
              <a:buAutoNum type="arabicPeriod"/>
            </a:pPr>
            <a:r>
              <a:rPr lang="en-US" baseline="0" dirty="0"/>
              <a:t>Hit Go</a:t>
            </a:r>
          </a:p>
          <a:p>
            <a:pPr marL="232943" indent="-232943">
              <a:buAutoNum type="arabicPeriod"/>
            </a:pPr>
            <a:endParaRPr lang="en-US" baseline="0" dirty="0"/>
          </a:p>
          <a:p>
            <a:pPr marL="232943" indent="-232943">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fld id="{62A9A2A1-333A-B44F-8B0D-AB8AD69C55FF}" type="slidenum">
              <a:rPr lang="en-US" smtClean="0"/>
              <a:t>46</a:t>
            </a:fld>
            <a:endParaRPr lang="en-US" dirty="0"/>
          </a:p>
        </p:txBody>
      </p:sp>
    </p:spTree>
    <p:extLst>
      <p:ext uri="{BB962C8B-B14F-4D97-AF65-F5344CB8AC3E}">
        <p14:creationId xmlns:p14="http://schemas.microsoft.com/office/powerpoint/2010/main" val="3893213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baseline="0" dirty="0"/>
              <a:t>Group name will show as Copy Of….</a:t>
            </a:r>
          </a:p>
          <a:p>
            <a:pPr marL="232943" indent="-232943">
              <a:buAutoNum type="arabicPeriod"/>
            </a:pPr>
            <a:r>
              <a:rPr lang="en-US" baseline="0" dirty="0"/>
              <a:t>Change to new group name</a:t>
            </a:r>
          </a:p>
          <a:p>
            <a:pPr marL="232943" indent="-232943">
              <a:buAutoNum type="arabicPeriod"/>
            </a:pPr>
            <a:r>
              <a:rPr lang="en-US" baseline="0" dirty="0"/>
              <a:t>Save change</a:t>
            </a:r>
            <a:endParaRPr lang="en-US" dirty="0"/>
          </a:p>
          <a:p>
            <a:endParaRPr lang="en-US" dirty="0"/>
          </a:p>
        </p:txBody>
      </p:sp>
      <p:sp>
        <p:nvSpPr>
          <p:cNvPr id="4" name="Slide Number Placeholder 3"/>
          <p:cNvSpPr>
            <a:spLocks noGrp="1"/>
          </p:cNvSpPr>
          <p:nvPr>
            <p:ph type="sldNum" sz="quarter" idx="5"/>
          </p:nvPr>
        </p:nvSpPr>
        <p:spPr/>
        <p:txBody>
          <a:bodyPr/>
          <a:lstStyle/>
          <a:p>
            <a:fld id="{62A9A2A1-333A-B44F-8B0D-AB8AD69C55FF}" type="slidenum">
              <a:rPr lang="en-US" smtClean="0"/>
              <a:t>47</a:t>
            </a:fld>
            <a:endParaRPr lang="en-US" dirty="0"/>
          </a:p>
        </p:txBody>
      </p:sp>
    </p:spTree>
    <p:extLst>
      <p:ext uri="{BB962C8B-B14F-4D97-AF65-F5344CB8AC3E}">
        <p14:creationId xmlns:p14="http://schemas.microsoft.com/office/powerpoint/2010/main" val="3041121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Managers can also cancel a previously</a:t>
            </a:r>
            <a:r>
              <a:rPr lang="en-US" baseline="0" dirty="0"/>
              <a:t> approved request by opening the request and following the Workforce prompts for information to cancel the request and notify the employee regarding the reason for cancellation. </a:t>
            </a:r>
            <a:endParaRPr lang="en-US" dirty="0"/>
          </a:p>
          <a:p>
            <a:endParaRPr lang="en-US" dirty="0"/>
          </a:p>
        </p:txBody>
      </p:sp>
      <p:sp>
        <p:nvSpPr>
          <p:cNvPr id="4" name="Slide Number Placeholder 3"/>
          <p:cNvSpPr>
            <a:spLocks noGrp="1"/>
          </p:cNvSpPr>
          <p:nvPr>
            <p:ph type="sldNum" sz="quarter" idx="5"/>
          </p:nvPr>
        </p:nvSpPr>
        <p:spPr/>
        <p:txBody>
          <a:bodyPr/>
          <a:lstStyle/>
          <a:p>
            <a:fld id="{62A9A2A1-333A-B44F-8B0D-AB8AD69C55FF}" type="slidenum">
              <a:rPr lang="en-US" smtClean="0"/>
              <a:t>51</a:t>
            </a:fld>
            <a:endParaRPr lang="en-US" dirty="0"/>
          </a:p>
        </p:txBody>
      </p:sp>
    </p:spTree>
    <p:extLst>
      <p:ext uri="{BB962C8B-B14F-4D97-AF65-F5344CB8AC3E}">
        <p14:creationId xmlns:p14="http://schemas.microsoft.com/office/powerpoint/2010/main" val="4130051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baseline="0" dirty="0"/>
              <a:t>Managers can approve timesheets for individual employees or for an entire group.   To access </a:t>
            </a:r>
            <a:r>
              <a:rPr lang="en-US" baseline="0"/>
              <a:t>employee timesheets </a:t>
            </a:r>
            <a:r>
              <a:rPr lang="en-US" baseline="0" dirty="0"/>
              <a:t>select “Approve Timesheets”  option from the Time Entry Window. </a:t>
            </a:r>
          </a:p>
          <a:p>
            <a:pPr marL="232943" indent="-232943">
              <a:buAutoNum type="arabicPeriod"/>
            </a:pPr>
            <a:endParaRPr lang="en-US" baseline="0" dirty="0"/>
          </a:p>
          <a:p>
            <a:pPr marL="232943" indent="-232943">
              <a:buAutoNum type="arabicPeriod"/>
            </a:pPr>
            <a:r>
              <a:rPr lang="en-US" baseline="0" dirty="0"/>
              <a:t>Mangers can see the status of employee timesheet in the secondary blocks on the bottom right.  The status column indicates which employee timesheets have been approved.</a:t>
            </a:r>
          </a:p>
          <a:p>
            <a:endParaRPr lang="en-US" dirty="0"/>
          </a:p>
        </p:txBody>
      </p:sp>
      <p:sp>
        <p:nvSpPr>
          <p:cNvPr id="4" name="Slide Number Placeholder 3"/>
          <p:cNvSpPr>
            <a:spLocks noGrp="1"/>
          </p:cNvSpPr>
          <p:nvPr>
            <p:ph type="sldNum" sz="quarter" idx="5"/>
          </p:nvPr>
        </p:nvSpPr>
        <p:spPr/>
        <p:txBody>
          <a:bodyPr/>
          <a:lstStyle/>
          <a:p>
            <a:fld id="{62A9A2A1-333A-B44F-8B0D-AB8AD69C55FF}" type="slidenum">
              <a:rPr lang="en-US" smtClean="0"/>
              <a:t>13</a:t>
            </a:fld>
            <a:endParaRPr lang="en-US" dirty="0"/>
          </a:p>
        </p:txBody>
      </p:sp>
    </p:spTree>
    <p:extLst>
      <p:ext uri="{BB962C8B-B14F-4D97-AF65-F5344CB8AC3E}">
        <p14:creationId xmlns:p14="http://schemas.microsoft.com/office/powerpoint/2010/main" val="4146291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Your</a:t>
            </a:r>
            <a:r>
              <a:rPr lang="en-US" baseline="0" dirty="0"/>
              <a:t> group(s) of active employees as of the current pay period will be listed on the left side of the screen.   Under Assignments, select the group of employees whose timesheets you wish to review.  SDSURF Supervisor has one group of 6 employees assigned to them.</a:t>
            </a:r>
          </a:p>
          <a:p>
            <a:pPr marL="228600" indent="-228600">
              <a:buAutoNum type="arabicPeriod"/>
            </a:pPr>
            <a:r>
              <a:rPr lang="en-US" baseline="0" dirty="0"/>
              <a:t>There will always be a default group of all employees that you supervisor.  There will only be additional options if you have setup new groups which will be explained later on in the training.</a:t>
            </a:r>
          </a:p>
          <a:p>
            <a:pPr marL="228600" indent="-228600">
              <a:buAutoNum type="arabicPeriod"/>
            </a:pPr>
            <a:r>
              <a:rPr lang="en-US" baseline="0" dirty="0"/>
              <a:t>If an employee is listed that you do not supervise and should not be on your list, please contact HR and/or your SRA Administrator to have it be corrected.</a:t>
            </a:r>
            <a:endParaRPr lang="en-US" dirty="0"/>
          </a:p>
          <a:p>
            <a:endParaRPr lang="en-US" dirty="0"/>
          </a:p>
        </p:txBody>
      </p:sp>
      <p:sp>
        <p:nvSpPr>
          <p:cNvPr id="4" name="Slide Number Placeholder 3"/>
          <p:cNvSpPr>
            <a:spLocks noGrp="1"/>
          </p:cNvSpPr>
          <p:nvPr>
            <p:ph type="sldNum" sz="quarter" idx="5"/>
          </p:nvPr>
        </p:nvSpPr>
        <p:spPr/>
        <p:txBody>
          <a:bodyPr/>
          <a:lstStyle/>
          <a:p>
            <a:fld id="{62A9A2A1-333A-B44F-8B0D-AB8AD69C55FF}" type="slidenum">
              <a:rPr lang="en-US" smtClean="0"/>
              <a:t>14</a:t>
            </a:fld>
            <a:endParaRPr lang="en-US" dirty="0"/>
          </a:p>
        </p:txBody>
      </p:sp>
    </p:spTree>
    <p:extLst>
      <p:ext uri="{BB962C8B-B14F-4D97-AF65-F5344CB8AC3E}">
        <p14:creationId xmlns:p14="http://schemas.microsoft.com/office/powerpoint/2010/main" val="3428882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This</a:t>
            </a:r>
            <a:r>
              <a:rPr lang="en-US" baseline="0" dirty="0"/>
              <a:t> screen summarizes the details of the timesheets that you need to review and approve so that your employees will receive a paycheck.  Supervisors are responsible for reviewing and approving employee timesheets by payroll deadlines.  **System generated emails will be sent out to remind you to review/approve your employee’s timesheets.</a:t>
            </a:r>
          </a:p>
          <a:p>
            <a:pPr marL="232943" indent="-232943">
              <a:buAutoNum type="arabicPeriod"/>
            </a:pPr>
            <a:endParaRPr lang="en-US" baseline="0" dirty="0"/>
          </a:p>
          <a:p>
            <a:pPr marL="232943" indent="-232943">
              <a:buAutoNum type="arabicPeriod"/>
            </a:pPr>
            <a:r>
              <a:rPr lang="en-US" baseline="0" dirty="0"/>
              <a:t>Timesheets are grouped by Exempt and Non-Exempt positions.   </a:t>
            </a:r>
          </a:p>
          <a:p>
            <a:pPr marL="232943" indent="-232943">
              <a:buAutoNum type="arabicPeriod"/>
            </a:pPr>
            <a:endParaRPr lang="en-US" baseline="0" dirty="0"/>
          </a:p>
          <a:p>
            <a:pPr marL="232943" indent="-232943">
              <a:buAutoNum type="arabicPeriod"/>
            </a:pPr>
            <a:r>
              <a:rPr lang="en-US" baseline="0" dirty="0"/>
              <a:t>The timesheet submitted column indicates which employees have submitted their timesheets for your review and approval.  The “Exceptions” column indicates if there is an issue on the timesheet that needs review or action prior to approval.</a:t>
            </a:r>
          </a:p>
          <a:p>
            <a:pPr marL="232943" indent="-232943">
              <a:buAutoNum type="arabicPeriod"/>
            </a:pPr>
            <a:endParaRPr lang="en-US" baseline="0" dirty="0"/>
          </a:p>
          <a:p>
            <a:pPr marL="232943" indent="-232943">
              <a:buAutoNum type="arabicPeriod"/>
            </a:pPr>
            <a:r>
              <a:rPr lang="en-US" baseline="0" dirty="0"/>
              <a:t>Click anywhere on the row of the employee whose timesheet you want to review.</a:t>
            </a:r>
            <a:endParaRPr lang="en-US" dirty="0"/>
          </a:p>
          <a:p>
            <a:endParaRPr lang="en-US" dirty="0"/>
          </a:p>
        </p:txBody>
      </p:sp>
      <p:sp>
        <p:nvSpPr>
          <p:cNvPr id="4" name="Slide Number Placeholder 3"/>
          <p:cNvSpPr>
            <a:spLocks noGrp="1"/>
          </p:cNvSpPr>
          <p:nvPr>
            <p:ph type="sldNum" sz="quarter" idx="5"/>
          </p:nvPr>
        </p:nvSpPr>
        <p:spPr/>
        <p:txBody>
          <a:bodyPr/>
          <a:lstStyle/>
          <a:p>
            <a:fld id="{62A9A2A1-333A-B44F-8B0D-AB8AD69C55FF}" type="slidenum">
              <a:rPr lang="en-US" smtClean="0"/>
              <a:t>15</a:t>
            </a:fld>
            <a:endParaRPr lang="en-US" dirty="0"/>
          </a:p>
        </p:txBody>
      </p:sp>
    </p:spTree>
    <p:extLst>
      <p:ext uri="{BB962C8B-B14F-4D97-AF65-F5344CB8AC3E}">
        <p14:creationId xmlns:p14="http://schemas.microsoft.com/office/powerpoint/2010/main" val="1604841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If there is an “exception</a:t>
            </a:r>
            <a:r>
              <a:rPr lang="en-US" baseline="0" dirty="0"/>
              <a:t> to the norm” a pin icon will appear on the timesheet on the day the exception occurred.</a:t>
            </a:r>
          </a:p>
          <a:p>
            <a:pPr marL="232943" indent="-232943">
              <a:buAutoNum type="arabicPeriod"/>
            </a:pPr>
            <a:endParaRPr lang="en-US" baseline="0" dirty="0"/>
          </a:p>
          <a:p>
            <a:pPr marL="232943" indent="-232943">
              <a:buAutoNum type="arabicPeriod"/>
            </a:pPr>
            <a:r>
              <a:rPr lang="en-US" baseline="0" dirty="0"/>
              <a:t>The Exceptions tab at the bottom of the timesheet will provide detailed information for your review</a:t>
            </a:r>
          </a:p>
          <a:p>
            <a:pPr marL="232943" indent="-232943">
              <a:buAutoNum type="arabicPeriod"/>
            </a:pPr>
            <a:endParaRPr lang="en-US" baseline="0" dirty="0"/>
          </a:p>
          <a:p>
            <a:pPr marL="232943" marR="0" lvl="0" indent="-232943"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prstClr val="black"/>
                </a:solidFill>
                <a:latin typeface="Arial" panose="020B0604020202020204" pitchFamily="34" charset="0"/>
                <a:cs typeface="Arial" panose="020B0604020202020204" pitchFamily="34" charset="0"/>
              </a:rPr>
              <a:t>In this example, the employee exceeded the standard daily hours of eight hours and missed an in or out time.</a:t>
            </a:r>
            <a:r>
              <a:rPr lang="en-US" baseline="0" dirty="0"/>
              <a:t>   If an hourly employee has an appointment to work 10 hours per week, Workforce will divide the 10 hours over the five work days in the week.   Any deviation will prompt an exception message.</a:t>
            </a:r>
          </a:p>
          <a:p>
            <a:pPr marL="232943" indent="-232943">
              <a:buAutoNum type="arabicPeriod"/>
            </a:pPr>
            <a:endParaRPr lang="en-US" baseline="0" dirty="0"/>
          </a:p>
          <a:p>
            <a:pPr marL="232943" indent="-232943">
              <a:buAutoNum type="arabicPeriod"/>
            </a:pPr>
            <a:r>
              <a:rPr lang="en-US" baseline="0" dirty="0"/>
              <a:t>The yellow exception message does not require any action other than review on the part of the manger.</a:t>
            </a:r>
          </a:p>
          <a:p>
            <a:pPr marL="232943" indent="-232943">
              <a:buAutoNum type="arabicPeriod"/>
            </a:pPr>
            <a:endParaRPr lang="en-US" baseline="0" dirty="0"/>
          </a:p>
          <a:p>
            <a:pPr marL="232943" indent="-232943">
              <a:buAutoNum type="arabicPeriod"/>
            </a:pPr>
            <a:r>
              <a:rPr lang="en-US" baseline="0" dirty="0"/>
              <a:t>The red exception message does require action from the manager before the timesheet can be approved.</a:t>
            </a:r>
          </a:p>
          <a:p>
            <a:pPr marL="232943" indent="-232943">
              <a:buAutoNum type="arabicPeriod"/>
            </a:pPr>
            <a:endParaRPr lang="en-US" baseline="0" dirty="0"/>
          </a:p>
          <a:p>
            <a:pPr marL="232943" indent="-232943">
              <a:buAutoNum type="arabicPeriod"/>
            </a:pPr>
            <a:r>
              <a:rPr lang="en-US" baseline="0" dirty="0"/>
              <a:t>Once supervisor review is completed, click the certification statement box under Exception Message on each time report.</a:t>
            </a:r>
          </a:p>
          <a:p>
            <a:endParaRPr lang="en-US" dirty="0"/>
          </a:p>
        </p:txBody>
      </p:sp>
      <p:sp>
        <p:nvSpPr>
          <p:cNvPr id="4" name="Slide Number Placeholder 3"/>
          <p:cNvSpPr>
            <a:spLocks noGrp="1"/>
          </p:cNvSpPr>
          <p:nvPr>
            <p:ph type="sldNum" sz="quarter" idx="5"/>
          </p:nvPr>
        </p:nvSpPr>
        <p:spPr/>
        <p:txBody>
          <a:bodyPr/>
          <a:lstStyle/>
          <a:p>
            <a:fld id="{62A9A2A1-333A-B44F-8B0D-AB8AD69C55FF}" type="slidenum">
              <a:rPr lang="en-US" smtClean="0"/>
              <a:t>16</a:t>
            </a:fld>
            <a:endParaRPr lang="en-US" dirty="0"/>
          </a:p>
        </p:txBody>
      </p:sp>
    </p:spTree>
    <p:extLst>
      <p:ext uri="{BB962C8B-B14F-4D97-AF65-F5344CB8AC3E}">
        <p14:creationId xmlns:p14="http://schemas.microsoft.com/office/powerpoint/2010/main" val="2491630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9A2A1-333A-B44F-8B0D-AB8AD69C55FF}" type="slidenum">
              <a:rPr lang="en-US" smtClean="0"/>
              <a:t>18</a:t>
            </a:fld>
            <a:endParaRPr lang="en-US" dirty="0"/>
          </a:p>
        </p:txBody>
      </p:sp>
    </p:spTree>
    <p:extLst>
      <p:ext uri="{BB962C8B-B14F-4D97-AF65-F5344CB8AC3E}">
        <p14:creationId xmlns:p14="http://schemas.microsoft.com/office/powerpoint/2010/main" val="1624363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a:t>If the time reported by the employee is accurate</a:t>
            </a:r>
            <a:r>
              <a:rPr lang="en-US" baseline="0"/>
              <a:t> </a:t>
            </a:r>
            <a:r>
              <a:rPr lang="en-US"/>
              <a:t>and the supervisor</a:t>
            </a:r>
            <a:r>
              <a:rPr lang="en-US" baseline="0"/>
              <a:t> certification statement has been checked on the time report</a:t>
            </a:r>
            <a:r>
              <a:rPr lang="en-US"/>
              <a:t>,</a:t>
            </a:r>
            <a:r>
              <a:rPr lang="en-US" baseline="0"/>
              <a:t> click on the “Approve” box in the Supervisor Approval column to approve the individual employee timesheet.</a:t>
            </a:r>
          </a:p>
          <a:p>
            <a:pPr marL="232943" indent="-232943">
              <a:buAutoNum type="arabicPeriod"/>
            </a:pPr>
            <a:endParaRPr lang="en-US" baseline="0"/>
          </a:p>
          <a:p>
            <a:pPr marL="232943" indent="-232943">
              <a:buAutoNum type="arabicPeriod"/>
            </a:pPr>
            <a:r>
              <a:rPr lang="en-US" baseline="0"/>
              <a:t>Select “Save Approvals” to finalize the timesheet.  When the employee opens his/her timesheet, a note appears informing them that the hours have been approved.</a:t>
            </a:r>
          </a:p>
          <a:p>
            <a:pPr marL="232943" indent="-232943">
              <a:buAutoNum type="arabicPeriod"/>
            </a:pPr>
            <a:endParaRPr lang="en-US" baseline="0"/>
          </a:p>
          <a:p>
            <a:pPr marL="232943" indent="-232943">
              <a:buAutoNum type="arabicPeriod"/>
            </a:pPr>
            <a:r>
              <a:rPr lang="en-US" baseline="0"/>
              <a:t>Supervisors can also review timesheets for all employees and when use “Approve All” to approve timesheets for the group of employees.  This will not work if there are any errors or exceptions that need to be corrected.</a:t>
            </a:r>
            <a:endParaRPr lang="en-US"/>
          </a:p>
          <a:p>
            <a:endParaRPr lang="en-US" dirty="0"/>
          </a:p>
        </p:txBody>
      </p:sp>
      <p:sp>
        <p:nvSpPr>
          <p:cNvPr id="4" name="Slide Number Placeholder 3"/>
          <p:cNvSpPr>
            <a:spLocks noGrp="1"/>
          </p:cNvSpPr>
          <p:nvPr>
            <p:ph type="sldNum" sz="quarter" idx="5"/>
          </p:nvPr>
        </p:nvSpPr>
        <p:spPr/>
        <p:txBody>
          <a:bodyPr/>
          <a:lstStyle/>
          <a:p>
            <a:fld id="{62A9A2A1-333A-B44F-8B0D-AB8AD69C55FF}" type="slidenum">
              <a:rPr lang="en-US" smtClean="0"/>
              <a:t>19</a:t>
            </a:fld>
            <a:endParaRPr lang="en-US" dirty="0"/>
          </a:p>
        </p:txBody>
      </p:sp>
    </p:spTree>
    <p:extLst>
      <p:ext uri="{BB962C8B-B14F-4D97-AF65-F5344CB8AC3E}">
        <p14:creationId xmlns:p14="http://schemas.microsoft.com/office/powerpoint/2010/main" val="2390632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If there</a:t>
            </a:r>
            <a:r>
              <a:rPr lang="en-US" baseline="0" dirty="0"/>
              <a:t> is an error on the timesheet, supervisors should reject the timesheet to re-route back to the employee.   The employee can make the requested corrections and re-submit his/her timesheet for approval.</a:t>
            </a:r>
          </a:p>
          <a:p>
            <a:pPr marL="232943" indent="-232943">
              <a:buAutoNum type="arabicPeriod"/>
            </a:pPr>
            <a:endParaRPr lang="en-US" baseline="0" dirty="0"/>
          </a:p>
          <a:p>
            <a:pPr marL="232943" indent="-232943" defTabSz="931774">
              <a:buFontTx/>
              <a:buAutoNum type="arabicPeriod"/>
              <a:defRPr/>
            </a:pPr>
            <a:r>
              <a:rPr lang="en-US" baseline="0" dirty="0"/>
              <a:t>To reject a timesheet, click on the red button in the Supervisor Approval column. </a:t>
            </a:r>
          </a:p>
          <a:p>
            <a:pPr marL="232943" indent="-232943">
              <a:buAutoNum type="arabicPeriod"/>
            </a:pPr>
            <a:endParaRPr lang="en-US" baseline="0" dirty="0"/>
          </a:p>
          <a:p>
            <a:pPr marL="232943" indent="-232943">
              <a:buAutoNum type="arabicPeriod"/>
            </a:pPr>
            <a:r>
              <a:rPr lang="en-US" baseline="0" dirty="0"/>
              <a:t>The Reject Timesheet window will prompt you to enter a message to the employee regarding the reason the timesheet is being rejected and action that needs to be taken to correct any errors.  Hit sent to reject the timesheet. </a:t>
            </a:r>
          </a:p>
          <a:p>
            <a:pPr marL="232943" indent="-232943">
              <a:buAutoNum type="arabicPeriod"/>
            </a:pPr>
            <a:endParaRPr lang="en-US" baseline="0" dirty="0"/>
          </a:p>
          <a:p>
            <a:pPr marL="232943" indent="-232943">
              <a:buAutoNum type="arabicPeriod"/>
            </a:pPr>
            <a:r>
              <a:rPr lang="en-US" baseline="0" dirty="0"/>
              <a:t>The employee will receive a notification via email that will include the message you input.</a:t>
            </a:r>
            <a:endParaRPr lang="en-US" dirty="0"/>
          </a:p>
          <a:p>
            <a:endParaRPr lang="en-US" dirty="0"/>
          </a:p>
        </p:txBody>
      </p:sp>
      <p:sp>
        <p:nvSpPr>
          <p:cNvPr id="4" name="Slide Number Placeholder 3"/>
          <p:cNvSpPr>
            <a:spLocks noGrp="1"/>
          </p:cNvSpPr>
          <p:nvPr>
            <p:ph type="sldNum" sz="quarter" idx="5"/>
          </p:nvPr>
        </p:nvSpPr>
        <p:spPr/>
        <p:txBody>
          <a:bodyPr/>
          <a:lstStyle/>
          <a:p>
            <a:fld id="{62A9A2A1-333A-B44F-8B0D-AB8AD69C55FF}" type="slidenum">
              <a:rPr lang="en-US" smtClean="0"/>
              <a:t>20</a:t>
            </a:fld>
            <a:endParaRPr lang="en-US" dirty="0"/>
          </a:p>
        </p:txBody>
      </p:sp>
    </p:spTree>
    <p:extLst>
      <p:ext uri="{BB962C8B-B14F-4D97-AF65-F5344CB8AC3E}">
        <p14:creationId xmlns:p14="http://schemas.microsoft.com/office/powerpoint/2010/main" val="2343239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40B991D-9AA7-294E-8D48-E1D46CD9F725}"/>
              </a:ext>
            </a:extLst>
          </p:cNvPr>
          <p:cNvSpPr>
            <a:spLocks noGrp="1"/>
          </p:cNvSpPr>
          <p:nvPr>
            <p:ph type="subTitle" idx="1"/>
          </p:nvPr>
        </p:nvSpPr>
        <p:spPr>
          <a:xfrm>
            <a:off x="1524000" y="2601119"/>
            <a:ext cx="9144000" cy="1655762"/>
          </a:xfrm>
          <a:prstGeom prst="rect">
            <a:avLst/>
          </a:prstGeom>
        </p:spPr>
        <p:txBody>
          <a:bodyPr/>
          <a:lstStyle>
            <a:lvl1pPr marL="0" indent="0" algn="ctr">
              <a:buNone/>
              <a:defRPr sz="2400" b="1" i="0" baseline="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D0EA6207-70AF-3546-B6E3-D4EEC77ED073}"/>
              </a:ext>
            </a:extLst>
          </p:cNvPr>
          <p:cNvSpPr>
            <a:spLocks noGrp="1"/>
          </p:cNvSpPr>
          <p:nvPr>
            <p:ph type="ftr" sz="quarter" idx="11"/>
          </p:nvPr>
        </p:nvSpPr>
        <p:spPr>
          <a:xfrm>
            <a:off x="815898" y="5731880"/>
            <a:ext cx="4114800" cy="365125"/>
          </a:xfrm>
          <a:prstGeom prst="rect">
            <a:avLst/>
          </a:prstGeom>
        </p:spPr>
        <p:txBody>
          <a:bodyPr/>
          <a:lstStyle>
            <a:lvl1pPr>
              <a:defRPr baseline="0">
                <a:latin typeface="+mn-lt"/>
              </a:defRPr>
            </a:lvl1pPr>
          </a:lstStyle>
          <a:p>
            <a:r>
              <a:rPr lang="en-US" dirty="0"/>
              <a:t>Footer</a:t>
            </a:r>
          </a:p>
        </p:txBody>
      </p:sp>
      <p:sp>
        <p:nvSpPr>
          <p:cNvPr id="6" name="Slide Number Placeholder 5">
            <a:extLst>
              <a:ext uri="{FF2B5EF4-FFF2-40B4-BE49-F238E27FC236}">
                <a16:creationId xmlns:a16="http://schemas.microsoft.com/office/drawing/2014/main" id="{F67F3119-CA32-2348-A953-91EE8A22C5FA}"/>
              </a:ext>
            </a:extLst>
          </p:cNvPr>
          <p:cNvSpPr>
            <a:spLocks noGrp="1"/>
          </p:cNvSpPr>
          <p:nvPr>
            <p:ph type="sldNum" sz="quarter" idx="12"/>
          </p:nvPr>
        </p:nvSpPr>
        <p:spPr>
          <a:xfrm>
            <a:off x="8833625" y="6400954"/>
            <a:ext cx="2743200" cy="365125"/>
          </a:xfrm>
          <a:prstGeom prst="rect">
            <a:avLst/>
          </a:prstGeom>
        </p:spPr>
        <p:txBody>
          <a:bodyPr/>
          <a:lstStyle>
            <a:lvl1pPr>
              <a:defRPr baseline="0">
                <a:latin typeface="Proxima Nova Medium" panose="02000506030000020004" pitchFamily="2" charset="0"/>
              </a:defRPr>
            </a:lvl1pPr>
          </a:lstStyle>
          <a:p>
            <a:fld id="{EA9F6C9A-5AA3-A342-A834-50B3BB05176C}" type="slidenum">
              <a:rPr lang="en-US" smtClean="0"/>
              <a:pPr/>
              <a:t>‹#›</a:t>
            </a:fld>
            <a:endParaRPr lang="en-US" dirty="0"/>
          </a:p>
        </p:txBody>
      </p:sp>
      <p:sp>
        <p:nvSpPr>
          <p:cNvPr id="9" name="Title 1">
            <a:extLst>
              <a:ext uri="{FF2B5EF4-FFF2-40B4-BE49-F238E27FC236}">
                <a16:creationId xmlns:a16="http://schemas.microsoft.com/office/drawing/2014/main" id="{C46BB730-F25B-B34A-9ABE-7A65C4E8BDE0}"/>
              </a:ext>
            </a:extLst>
          </p:cNvPr>
          <p:cNvSpPr>
            <a:spLocks noGrp="1"/>
          </p:cNvSpPr>
          <p:nvPr>
            <p:ph type="title" hasCustomPrompt="1"/>
          </p:nvPr>
        </p:nvSpPr>
        <p:spPr>
          <a:xfrm>
            <a:off x="838200" y="936699"/>
            <a:ext cx="10515600" cy="1393902"/>
          </a:xfrm>
          <a:prstGeom prst="rect">
            <a:avLst/>
          </a:prstGeom>
        </p:spPr>
        <p:txBody>
          <a:bodyPr/>
          <a:lstStyle>
            <a:lvl1pPr algn="ctr">
              <a:defRPr sz="4000" b="0" i="0" baseline="0">
                <a:solidFill>
                  <a:srgbClr val="C00000"/>
                </a:solidFill>
                <a:latin typeface="Georgia" panose="02040502050405020303" pitchFamily="18" charset="0"/>
              </a:defRPr>
            </a:lvl1pPr>
          </a:lstStyle>
          <a:p>
            <a:pPr algn="ctr"/>
            <a:r>
              <a:rPr lang="en-US" sz="4400" b="1" kern="400" spc="-150" dirty="0">
                <a:solidFill>
                  <a:srgbClr val="C00000"/>
                </a:solidFill>
                <a:latin typeface="Georgia" panose="02040502050405020303" pitchFamily="18" charset="0"/>
              </a:rPr>
              <a:t>Click to edit text</a:t>
            </a:r>
            <a:endParaRPr lang="en-US" sz="4400" b="1" spc="-150" dirty="0">
              <a:solidFill>
                <a:srgbClr val="C00000"/>
              </a:solidFill>
              <a:latin typeface="Georgia" panose="02040502050405020303" pitchFamily="18" charset="0"/>
            </a:endParaRPr>
          </a:p>
        </p:txBody>
      </p:sp>
    </p:spTree>
    <p:extLst>
      <p:ext uri="{BB962C8B-B14F-4D97-AF65-F5344CB8AC3E}">
        <p14:creationId xmlns:p14="http://schemas.microsoft.com/office/powerpoint/2010/main" val="2417199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66C51-34F3-DF4E-9A91-C4CD16C3A10F}"/>
              </a:ext>
            </a:extLst>
          </p:cNvPr>
          <p:cNvSpPr>
            <a:spLocks noGrp="1"/>
          </p:cNvSpPr>
          <p:nvPr>
            <p:ph type="title"/>
          </p:nvPr>
        </p:nvSpPr>
        <p:spPr>
          <a:xfrm>
            <a:off x="838200" y="365125"/>
            <a:ext cx="10515600" cy="1325563"/>
          </a:xfrm>
          <a:prstGeom prst="rect">
            <a:avLst/>
          </a:prstGeom>
        </p:spPr>
        <p:txBody>
          <a:bodyPr/>
          <a:lstStyle>
            <a:lvl1pPr algn="l">
              <a:defRPr b="1" i="0" baseline="0">
                <a:solidFill>
                  <a:srgbClr val="C00000"/>
                </a:solidFill>
                <a:latin typeface="Georgia" panose="02040502050405020303" pitchFamily="18" charset="0"/>
              </a:defRPr>
            </a:lvl1pPr>
          </a:lstStyle>
          <a:p>
            <a:pPr algn="ctr"/>
            <a:r>
              <a:rPr lang="en-US" dirty="0"/>
              <a:t>Click to edit Master title style</a:t>
            </a:r>
            <a:endParaRPr lang="en-US" sz="4400" b="1" spc="-150" dirty="0">
              <a:solidFill>
                <a:srgbClr val="C00000"/>
              </a:solidFill>
              <a:latin typeface="Georgia" panose="02040502050405020303" pitchFamily="18" charset="0"/>
            </a:endParaRPr>
          </a:p>
        </p:txBody>
      </p:sp>
      <p:sp>
        <p:nvSpPr>
          <p:cNvPr id="3" name="Content Placeholder 2">
            <a:extLst>
              <a:ext uri="{FF2B5EF4-FFF2-40B4-BE49-F238E27FC236}">
                <a16:creationId xmlns:a16="http://schemas.microsoft.com/office/drawing/2014/main" id="{1B675EFA-5341-E54F-A4B3-F2ACE3AAEF81}"/>
              </a:ext>
            </a:extLst>
          </p:cNvPr>
          <p:cNvSpPr>
            <a:spLocks noGrp="1"/>
          </p:cNvSpPr>
          <p:nvPr>
            <p:ph idx="1"/>
          </p:nvPr>
        </p:nvSpPr>
        <p:spPr>
          <a:xfrm>
            <a:off x="838200" y="1825625"/>
            <a:ext cx="10515600" cy="3348541"/>
          </a:xfrm>
          <a:prstGeom prst="rect">
            <a:avLst/>
          </a:prstGeom>
        </p:spPr>
        <p:txBody>
          <a:bodyPr/>
          <a:lstStyle>
            <a:lvl1pPr>
              <a:defRPr b="1" i="0" baseline="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B64162C-FA89-F74E-B3EA-41587CB60367}"/>
              </a:ext>
            </a:extLst>
          </p:cNvPr>
          <p:cNvSpPr>
            <a:spLocks noGrp="1"/>
          </p:cNvSpPr>
          <p:nvPr>
            <p:ph type="ftr" sz="quarter" idx="11"/>
          </p:nvPr>
        </p:nvSpPr>
        <p:spPr>
          <a:xfrm>
            <a:off x="815898" y="5731880"/>
            <a:ext cx="4114800" cy="365125"/>
          </a:xfrm>
          <a:prstGeom prst="rect">
            <a:avLst/>
          </a:prstGeom>
        </p:spPr>
        <p:txBody>
          <a:bodyPr/>
          <a:lstStyle>
            <a:lvl1pPr>
              <a:defRPr baseline="0">
                <a:latin typeface="+mn-lt"/>
              </a:defRPr>
            </a:lvl1pPr>
          </a:lstStyle>
          <a:p>
            <a:r>
              <a:rPr lang="en-US" dirty="0"/>
              <a:t>Footer</a:t>
            </a:r>
          </a:p>
        </p:txBody>
      </p:sp>
      <p:sp>
        <p:nvSpPr>
          <p:cNvPr id="6" name="Slide Number Placeholder 5">
            <a:extLst>
              <a:ext uri="{FF2B5EF4-FFF2-40B4-BE49-F238E27FC236}">
                <a16:creationId xmlns:a16="http://schemas.microsoft.com/office/drawing/2014/main" id="{C28748B3-4707-494F-8592-99CCA94444E2}"/>
              </a:ext>
            </a:extLst>
          </p:cNvPr>
          <p:cNvSpPr>
            <a:spLocks noGrp="1"/>
          </p:cNvSpPr>
          <p:nvPr>
            <p:ph type="sldNum" sz="quarter" idx="12"/>
          </p:nvPr>
        </p:nvSpPr>
        <p:spPr>
          <a:xfrm>
            <a:off x="8610600" y="6400954"/>
            <a:ext cx="2743200" cy="365125"/>
          </a:xfrm>
          <a:prstGeom prst="rect">
            <a:avLst/>
          </a:prstGeom>
        </p:spPr>
        <p:txBody>
          <a:bodyPr/>
          <a:lstStyle>
            <a:lvl1pPr>
              <a:defRPr b="1" i="0" baseline="0">
                <a:latin typeface="Proxima Nova" panose="02000506030000020004" pitchFamily="2" charset="0"/>
              </a:defRPr>
            </a:lvl1pPr>
          </a:lstStyle>
          <a:p>
            <a:fld id="{EA9F6C9A-5AA3-A342-A834-50B3BB05176C}" type="slidenum">
              <a:rPr lang="en-US" smtClean="0"/>
              <a:pPr/>
              <a:t>‹#›</a:t>
            </a:fld>
            <a:endParaRPr lang="en-US" dirty="0"/>
          </a:p>
        </p:txBody>
      </p:sp>
    </p:spTree>
    <p:extLst>
      <p:ext uri="{BB962C8B-B14F-4D97-AF65-F5344CB8AC3E}">
        <p14:creationId xmlns:p14="http://schemas.microsoft.com/office/powerpoint/2010/main" val="236714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1B73243-6B8D-4648-9DFA-8806F1634013}"/>
              </a:ext>
            </a:extLst>
          </p:cNvPr>
          <p:cNvSpPr>
            <a:spLocks noGrp="1"/>
          </p:cNvSpPr>
          <p:nvPr>
            <p:ph type="ftr" sz="quarter" idx="11"/>
          </p:nvPr>
        </p:nvSpPr>
        <p:spPr>
          <a:xfrm>
            <a:off x="815898" y="5731880"/>
            <a:ext cx="4114800" cy="365125"/>
          </a:xfrm>
          <a:prstGeom prst="rect">
            <a:avLst/>
          </a:prstGeom>
        </p:spPr>
        <p:txBody>
          <a:bodyPr/>
          <a:lstStyle>
            <a:lvl1pPr>
              <a:defRPr baseline="0">
                <a:latin typeface="+mn-lt"/>
              </a:defRPr>
            </a:lvl1pPr>
          </a:lstStyle>
          <a:p>
            <a:r>
              <a:rPr lang="en-US" dirty="0"/>
              <a:t>Footer</a:t>
            </a:r>
          </a:p>
        </p:txBody>
      </p:sp>
      <p:sp>
        <p:nvSpPr>
          <p:cNvPr id="4" name="Slide Number Placeholder 3">
            <a:extLst>
              <a:ext uri="{FF2B5EF4-FFF2-40B4-BE49-F238E27FC236}">
                <a16:creationId xmlns:a16="http://schemas.microsoft.com/office/drawing/2014/main" id="{0BBBC4AC-DCF1-C149-9701-F8B1F1639FBA}"/>
              </a:ext>
            </a:extLst>
          </p:cNvPr>
          <p:cNvSpPr>
            <a:spLocks noGrp="1"/>
          </p:cNvSpPr>
          <p:nvPr>
            <p:ph type="sldNum" sz="quarter" idx="12"/>
          </p:nvPr>
        </p:nvSpPr>
        <p:spPr>
          <a:xfrm>
            <a:off x="8610600" y="6400954"/>
            <a:ext cx="2743200" cy="365125"/>
          </a:xfrm>
          <a:prstGeom prst="rect">
            <a:avLst/>
          </a:prstGeom>
        </p:spPr>
        <p:txBody>
          <a:bodyPr/>
          <a:lstStyle>
            <a:lvl1pPr>
              <a:defRPr b="1" i="0" baseline="0">
                <a:latin typeface="Proxima Nova" panose="02000506030000020004" pitchFamily="2" charset="0"/>
              </a:defRPr>
            </a:lvl1pPr>
          </a:lstStyle>
          <a:p>
            <a:fld id="{EA9F6C9A-5AA3-A342-A834-50B3BB05176C}" type="slidenum">
              <a:rPr lang="en-US" smtClean="0"/>
              <a:pPr/>
              <a:t>‹#›</a:t>
            </a:fld>
            <a:endParaRPr lang="en-US" dirty="0"/>
          </a:p>
        </p:txBody>
      </p:sp>
    </p:spTree>
    <p:extLst>
      <p:ext uri="{BB962C8B-B14F-4D97-AF65-F5344CB8AC3E}">
        <p14:creationId xmlns:p14="http://schemas.microsoft.com/office/powerpoint/2010/main" val="285275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8E575-035C-EC4E-ABBA-2988763208CD}"/>
              </a:ext>
            </a:extLst>
          </p:cNvPr>
          <p:cNvSpPr>
            <a:spLocks noGrp="1"/>
          </p:cNvSpPr>
          <p:nvPr>
            <p:ph type="title"/>
          </p:nvPr>
        </p:nvSpPr>
        <p:spPr>
          <a:xfrm>
            <a:off x="839788" y="457200"/>
            <a:ext cx="3932237" cy="1600200"/>
          </a:xfrm>
          <a:prstGeom prst="rect">
            <a:avLst/>
          </a:prstGeom>
        </p:spPr>
        <p:txBody>
          <a:bodyPr anchor="b"/>
          <a:lstStyle>
            <a:lvl1pPr>
              <a:defRPr sz="2400" b="1" i="0" baseline="0">
                <a:solidFill>
                  <a:srgbClr val="C00000"/>
                </a:solidFill>
                <a:latin typeface="Georgia" panose="02040502050405020303" pitchFamily="18"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66AB63D7-C9E8-014C-BA80-CFD242AEAB97}"/>
              </a:ext>
            </a:extLst>
          </p:cNvPr>
          <p:cNvSpPr>
            <a:spLocks noGrp="1"/>
          </p:cNvSpPr>
          <p:nvPr>
            <p:ph type="pic" idx="1"/>
          </p:nvPr>
        </p:nvSpPr>
        <p:spPr>
          <a:xfrm>
            <a:off x="5183188" y="652895"/>
            <a:ext cx="6172200" cy="449896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6B9D82C-FC25-944F-9FCD-F70F789973B4}"/>
              </a:ext>
            </a:extLst>
          </p:cNvPr>
          <p:cNvSpPr>
            <a:spLocks noGrp="1"/>
          </p:cNvSpPr>
          <p:nvPr>
            <p:ph type="body" sz="half" idx="2"/>
          </p:nvPr>
        </p:nvSpPr>
        <p:spPr>
          <a:xfrm>
            <a:off x="839788" y="2057400"/>
            <a:ext cx="3932237" cy="3484756"/>
          </a:xfrm>
          <a:prstGeom prst="rect">
            <a:avLst/>
          </a:prstGeom>
        </p:spPr>
        <p:txBody>
          <a:bodyPr/>
          <a:lstStyle>
            <a:lvl1pPr marL="0" indent="0">
              <a:buNone/>
              <a:defRPr sz="1600" baseline="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DBB92A40-B1FA-8542-A153-323B6F16EEBC}"/>
              </a:ext>
            </a:extLst>
          </p:cNvPr>
          <p:cNvSpPr>
            <a:spLocks noGrp="1"/>
          </p:cNvSpPr>
          <p:nvPr>
            <p:ph type="ftr" sz="quarter" idx="11"/>
          </p:nvPr>
        </p:nvSpPr>
        <p:spPr>
          <a:xfrm>
            <a:off x="815898" y="5731880"/>
            <a:ext cx="4114800" cy="365125"/>
          </a:xfrm>
          <a:prstGeom prst="rect">
            <a:avLst/>
          </a:prstGeom>
        </p:spPr>
        <p:txBody>
          <a:bodyPr/>
          <a:lstStyle>
            <a:lvl1pPr>
              <a:defRPr baseline="0">
                <a:latin typeface="+mn-lt"/>
              </a:defRPr>
            </a:lvl1pPr>
          </a:lstStyle>
          <a:p>
            <a:r>
              <a:rPr lang="en-US" dirty="0"/>
              <a:t>Footer</a:t>
            </a:r>
          </a:p>
        </p:txBody>
      </p:sp>
      <p:sp>
        <p:nvSpPr>
          <p:cNvPr id="7" name="Slide Number Placeholder 6">
            <a:extLst>
              <a:ext uri="{FF2B5EF4-FFF2-40B4-BE49-F238E27FC236}">
                <a16:creationId xmlns:a16="http://schemas.microsoft.com/office/drawing/2014/main" id="{813D1F92-0938-3148-AA76-C474AF3C6E4D}"/>
              </a:ext>
            </a:extLst>
          </p:cNvPr>
          <p:cNvSpPr>
            <a:spLocks noGrp="1"/>
          </p:cNvSpPr>
          <p:nvPr>
            <p:ph type="sldNum" sz="quarter" idx="12"/>
          </p:nvPr>
        </p:nvSpPr>
        <p:spPr>
          <a:xfrm>
            <a:off x="8610600" y="6400954"/>
            <a:ext cx="2743200" cy="365125"/>
          </a:xfrm>
          <a:prstGeom prst="rect">
            <a:avLst/>
          </a:prstGeom>
        </p:spPr>
        <p:txBody>
          <a:bodyPr/>
          <a:lstStyle>
            <a:lvl1pPr>
              <a:defRPr b="1" i="0" baseline="0">
                <a:latin typeface="Proxima Nova" panose="02000506030000020004" pitchFamily="2" charset="0"/>
              </a:defRPr>
            </a:lvl1pPr>
          </a:lstStyle>
          <a:p>
            <a:fld id="{EA9F6C9A-5AA3-A342-A834-50B3BB05176C}" type="slidenum">
              <a:rPr lang="en-US" smtClean="0"/>
              <a:pPr/>
              <a:t>‹#›</a:t>
            </a:fld>
            <a:endParaRPr lang="en-US" dirty="0"/>
          </a:p>
        </p:txBody>
      </p:sp>
    </p:spTree>
    <p:extLst>
      <p:ext uri="{BB962C8B-B14F-4D97-AF65-F5344CB8AC3E}">
        <p14:creationId xmlns:p14="http://schemas.microsoft.com/office/powerpoint/2010/main" val="157867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AAFE91-CC9B-5C4F-94AC-36FD2032C3B0}"/>
              </a:ext>
            </a:extLst>
          </p:cNvPr>
          <p:cNvPicPr>
            <a:picLocks noChangeAspect="1"/>
          </p:cNvPicPr>
          <p:nvPr userDrawn="1"/>
        </p:nvPicPr>
        <p:blipFill>
          <a:blip r:embed="rId6"/>
          <a:stretch>
            <a:fillRect/>
          </a:stretch>
        </p:blipFill>
        <p:spPr>
          <a:xfrm>
            <a:off x="5866526" y="5400949"/>
            <a:ext cx="458947" cy="458947"/>
          </a:xfrm>
          <a:prstGeom prst="rect">
            <a:avLst/>
          </a:prstGeom>
        </p:spPr>
      </p:pic>
      <p:pic>
        <p:nvPicPr>
          <p:cNvPr id="8" name="Picture 7">
            <a:extLst>
              <a:ext uri="{FF2B5EF4-FFF2-40B4-BE49-F238E27FC236}">
                <a16:creationId xmlns:a16="http://schemas.microsoft.com/office/drawing/2014/main" id="{9957074E-087D-244D-BC5A-5B4E178F8D53}"/>
              </a:ext>
            </a:extLst>
          </p:cNvPr>
          <p:cNvPicPr>
            <a:picLocks noChangeAspect="1"/>
          </p:cNvPicPr>
          <p:nvPr userDrawn="1"/>
        </p:nvPicPr>
        <p:blipFill>
          <a:blip r:embed="rId7"/>
          <a:stretch>
            <a:fillRect/>
          </a:stretch>
        </p:blipFill>
        <p:spPr>
          <a:xfrm>
            <a:off x="905" y="6333514"/>
            <a:ext cx="12191095" cy="524486"/>
          </a:xfrm>
          <a:prstGeom prst="rect">
            <a:avLst/>
          </a:prstGeom>
        </p:spPr>
      </p:pic>
      <p:pic>
        <p:nvPicPr>
          <p:cNvPr id="18" name="Picture 17">
            <a:extLst>
              <a:ext uri="{FF2B5EF4-FFF2-40B4-BE49-F238E27FC236}">
                <a16:creationId xmlns:a16="http://schemas.microsoft.com/office/drawing/2014/main" id="{9BF04970-7F4F-419B-B58C-24C239C6B526}"/>
              </a:ext>
            </a:extLst>
          </p:cNvPr>
          <p:cNvPicPr>
            <a:picLocks noChangeAspect="1"/>
          </p:cNvPicPr>
          <p:nvPr userDrawn="1"/>
        </p:nvPicPr>
        <p:blipFill>
          <a:blip r:embed="rId8"/>
          <a:stretch>
            <a:fillRect/>
          </a:stretch>
        </p:blipFill>
        <p:spPr>
          <a:xfrm>
            <a:off x="647182" y="6449699"/>
            <a:ext cx="1155759" cy="292115"/>
          </a:xfrm>
          <a:prstGeom prst="rect">
            <a:avLst/>
          </a:prstGeom>
        </p:spPr>
      </p:pic>
      <p:pic>
        <p:nvPicPr>
          <p:cNvPr id="19" name="Picture 18" descr="A picture containing text, clipart&#10;&#10;Description automatically generated">
            <a:extLst>
              <a:ext uri="{FF2B5EF4-FFF2-40B4-BE49-F238E27FC236}">
                <a16:creationId xmlns:a16="http://schemas.microsoft.com/office/drawing/2014/main" id="{A5532724-7BE2-4E0F-B751-9C2A3EDAB31B}"/>
              </a:ext>
            </a:extLst>
          </p:cNvPr>
          <p:cNvPicPr>
            <a:picLocks noChangeAspect="1"/>
          </p:cNvPicPr>
          <p:nvPr userDrawn="1"/>
        </p:nvPicPr>
        <p:blipFill>
          <a:blip r:embed="rId9"/>
          <a:stretch>
            <a:fillRect/>
          </a:stretch>
        </p:blipFill>
        <p:spPr>
          <a:xfrm>
            <a:off x="647182" y="6390048"/>
            <a:ext cx="2637542" cy="419338"/>
          </a:xfrm>
          <a:prstGeom prst="rect">
            <a:avLst/>
          </a:prstGeom>
        </p:spPr>
      </p:pic>
    </p:spTree>
    <p:extLst>
      <p:ext uri="{BB962C8B-B14F-4D97-AF65-F5344CB8AC3E}">
        <p14:creationId xmlns:p14="http://schemas.microsoft.com/office/powerpoint/2010/main" val="3950207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4.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sdsurf.wtaus8.wfs.cloud/workforce/SSO.do" TargetMode="Externa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4.xml"/><Relationship Id="rId4" Type="http://schemas.openxmlformats.org/officeDocument/2006/relationships/image" Target="../media/image40.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hyperlink" Target="https://www.foundation.sdsu.edu/" TargetMode="External"/><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sdsurf.wtaus8.wfs.cloud/workforce/SSO.do" TargetMode="External"/><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onference room table">
            <a:extLst>
              <a:ext uri="{FF2B5EF4-FFF2-40B4-BE49-F238E27FC236}">
                <a16:creationId xmlns:a16="http://schemas.microsoft.com/office/drawing/2014/main" id="{657335D6-A094-5551-4021-230D8260A5C5}"/>
              </a:ext>
            </a:extLst>
          </p:cNvPr>
          <p:cNvPicPr>
            <a:picLocks noChangeAspect="1"/>
          </p:cNvPicPr>
          <p:nvPr/>
        </p:nvPicPr>
        <p:blipFill rotWithShape="1">
          <a:blip r:embed="rId2">
            <a:alphaModFix amt="40000"/>
          </a:blip>
          <a:srcRect t="20527" b="16448"/>
          <a:stretch/>
        </p:blipFill>
        <p:spPr>
          <a:xfrm>
            <a:off x="20" y="10"/>
            <a:ext cx="12191980" cy="6857990"/>
          </a:xfrm>
          <a:prstGeom prst="rect">
            <a:avLst/>
          </a:prstGeom>
        </p:spPr>
      </p:pic>
      <p:sp>
        <p:nvSpPr>
          <p:cNvPr id="4" name="Title 3">
            <a:extLst>
              <a:ext uri="{FF2B5EF4-FFF2-40B4-BE49-F238E27FC236}">
                <a16:creationId xmlns:a16="http://schemas.microsoft.com/office/drawing/2014/main" id="{1940D338-FDC0-1F4B-870B-A854D4341A77}"/>
              </a:ext>
            </a:extLst>
          </p:cNvPr>
          <p:cNvSpPr>
            <a:spLocks noGrp="1"/>
          </p:cNvSpPr>
          <p:nvPr>
            <p:ph type="title" idx="4294967295"/>
          </p:nvPr>
        </p:nvSpPr>
        <p:spPr>
          <a:xfrm>
            <a:off x="0" y="79132"/>
            <a:ext cx="11747715" cy="4545622"/>
          </a:xfrm>
          <a:prstGeom prst="rect">
            <a:avLst/>
          </a:prstGeom>
        </p:spPr>
        <p:txBody>
          <a:bodyPr vert="horz" lIns="91440" tIns="45720" rIns="91440" bIns="45720" rtlCol="0" anchor="b">
            <a:normAutofit fontScale="90000"/>
          </a:bodyPr>
          <a:lstStyle/>
          <a:p>
            <a:r>
              <a:rPr lang="en-US" sz="11500" b="1" dirty="0">
                <a:ln w="22225">
                  <a:solidFill>
                    <a:schemeClr val="tx1"/>
                  </a:solidFill>
                  <a:miter lim="800000"/>
                </a:ln>
                <a:noFill/>
                <a:latin typeface="Baskerville Old Face" panose="02020602080505020303" pitchFamily="18" charset="0"/>
              </a:rPr>
              <a:t>Workforce </a:t>
            </a:r>
            <a:br>
              <a:rPr lang="en-US" sz="11500" b="1" dirty="0">
                <a:ln w="22225">
                  <a:solidFill>
                    <a:schemeClr val="tx1"/>
                  </a:solidFill>
                  <a:miter lim="800000"/>
                </a:ln>
                <a:noFill/>
                <a:latin typeface="Baskerville Old Face" panose="02020602080505020303" pitchFamily="18" charset="0"/>
              </a:rPr>
            </a:br>
            <a:r>
              <a:rPr lang="en-US" sz="11500" b="1" dirty="0">
                <a:ln w="22225">
                  <a:solidFill>
                    <a:schemeClr val="tx1"/>
                  </a:solidFill>
                  <a:miter lim="800000"/>
                </a:ln>
                <a:noFill/>
                <a:latin typeface="Baskerville Old Face" panose="02020602080505020303" pitchFamily="18" charset="0"/>
              </a:rPr>
              <a:t>Time &amp; Attendance Training</a:t>
            </a:r>
          </a:p>
        </p:txBody>
      </p:sp>
    </p:spTree>
    <p:extLst>
      <p:ext uri="{BB962C8B-B14F-4D97-AF65-F5344CB8AC3E}">
        <p14:creationId xmlns:p14="http://schemas.microsoft.com/office/powerpoint/2010/main" val="21380582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onference room table">
            <a:extLst>
              <a:ext uri="{FF2B5EF4-FFF2-40B4-BE49-F238E27FC236}">
                <a16:creationId xmlns:a16="http://schemas.microsoft.com/office/drawing/2014/main" id="{657335D6-A094-5551-4021-230D8260A5C5}"/>
              </a:ext>
            </a:extLst>
          </p:cNvPr>
          <p:cNvPicPr>
            <a:picLocks noChangeAspect="1"/>
          </p:cNvPicPr>
          <p:nvPr/>
        </p:nvPicPr>
        <p:blipFill rotWithShape="1">
          <a:blip r:embed="rId2">
            <a:alphaModFix amt="40000"/>
          </a:blip>
          <a:srcRect t="20527" b="16448"/>
          <a:stretch/>
        </p:blipFill>
        <p:spPr>
          <a:xfrm>
            <a:off x="20" y="10"/>
            <a:ext cx="12191980" cy="6857990"/>
          </a:xfrm>
          <a:prstGeom prst="rect">
            <a:avLst/>
          </a:prstGeom>
        </p:spPr>
      </p:pic>
      <p:sp>
        <p:nvSpPr>
          <p:cNvPr id="4" name="Title 3">
            <a:extLst>
              <a:ext uri="{FF2B5EF4-FFF2-40B4-BE49-F238E27FC236}">
                <a16:creationId xmlns:a16="http://schemas.microsoft.com/office/drawing/2014/main" id="{1940D338-FDC0-1F4B-870B-A854D4341A77}"/>
              </a:ext>
            </a:extLst>
          </p:cNvPr>
          <p:cNvSpPr>
            <a:spLocks noGrp="1"/>
          </p:cNvSpPr>
          <p:nvPr>
            <p:ph type="title" idx="4294967295"/>
          </p:nvPr>
        </p:nvSpPr>
        <p:spPr>
          <a:xfrm>
            <a:off x="20" y="70339"/>
            <a:ext cx="12191980" cy="4589584"/>
          </a:xfrm>
          <a:prstGeom prst="rect">
            <a:avLst/>
          </a:prstGeom>
        </p:spPr>
        <p:txBody>
          <a:bodyPr vert="horz" lIns="91440" tIns="45720" rIns="91440" bIns="45720" rtlCol="0" anchor="b">
            <a:normAutofit fontScale="90000"/>
          </a:bodyPr>
          <a:lstStyle/>
          <a:p>
            <a:br>
              <a:rPr lang="en-US" sz="11500" b="1" dirty="0">
                <a:ln w="22225">
                  <a:solidFill>
                    <a:schemeClr val="tx1"/>
                  </a:solidFill>
                  <a:miter lim="800000"/>
                </a:ln>
                <a:noFill/>
                <a:latin typeface="Baskerville Old Face" panose="02020602080505020303" pitchFamily="18" charset="0"/>
              </a:rPr>
            </a:br>
            <a:br>
              <a:rPr lang="en-US" sz="11500" b="1" dirty="0">
                <a:ln w="22225">
                  <a:solidFill>
                    <a:schemeClr val="tx1"/>
                  </a:solidFill>
                  <a:miter lim="800000"/>
                </a:ln>
                <a:noFill/>
                <a:latin typeface="Baskerville Old Face" panose="02020602080505020303" pitchFamily="18" charset="0"/>
              </a:rPr>
            </a:br>
            <a:br>
              <a:rPr lang="en-US" sz="11500" b="1" dirty="0">
                <a:ln w="22225">
                  <a:solidFill>
                    <a:schemeClr val="tx1"/>
                  </a:solidFill>
                  <a:miter lim="800000"/>
                </a:ln>
                <a:noFill/>
                <a:latin typeface="Baskerville Old Face" panose="02020602080505020303" pitchFamily="18" charset="0"/>
              </a:rPr>
            </a:br>
            <a:br>
              <a:rPr lang="en-US" sz="11500" b="1" dirty="0">
                <a:ln w="22225">
                  <a:solidFill>
                    <a:schemeClr val="tx1"/>
                  </a:solidFill>
                  <a:miter lim="800000"/>
                </a:ln>
                <a:noFill/>
                <a:latin typeface="Baskerville Old Face" panose="02020602080505020303" pitchFamily="18" charset="0"/>
              </a:rPr>
            </a:br>
            <a:r>
              <a:rPr lang="en-US" sz="11500" b="1" dirty="0">
                <a:ln w="22225">
                  <a:solidFill>
                    <a:schemeClr val="tx1"/>
                  </a:solidFill>
                  <a:miter lim="800000"/>
                </a:ln>
                <a:noFill/>
                <a:latin typeface="Baskerville Old Face" panose="02020602080505020303" pitchFamily="18" charset="0"/>
              </a:rPr>
              <a:t>Employee </a:t>
            </a:r>
            <a:br>
              <a:rPr lang="en-US" sz="11500" b="1">
                <a:ln w="22225">
                  <a:solidFill>
                    <a:schemeClr val="tx1"/>
                  </a:solidFill>
                  <a:miter lim="800000"/>
                </a:ln>
                <a:noFill/>
                <a:latin typeface="Baskerville Old Face" panose="02020602080505020303" pitchFamily="18" charset="0"/>
              </a:rPr>
            </a:br>
            <a:r>
              <a:rPr lang="en-US" sz="11500" b="1">
                <a:ln w="22225">
                  <a:solidFill>
                    <a:schemeClr val="tx1"/>
                  </a:solidFill>
                  <a:miter lim="800000"/>
                </a:ln>
                <a:noFill/>
                <a:latin typeface="Baskerville Old Face" panose="02020602080505020303" pitchFamily="18" charset="0"/>
              </a:rPr>
              <a:t>Timesheets </a:t>
            </a:r>
            <a:br>
              <a:rPr lang="en-US" sz="11500" b="1" dirty="0">
                <a:ln w="22225">
                  <a:solidFill>
                    <a:schemeClr val="tx1"/>
                  </a:solidFill>
                  <a:miter lim="800000"/>
                </a:ln>
                <a:noFill/>
                <a:latin typeface="Baskerville Old Face" panose="02020602080505020303" pitchFamily="18" charset="0"/>
              </a:rPr>
            </a:br>
            <a:r>
              <a:rPr lang="en-US" sz="11500" b="1" dirty="0">
                <a:ln w="22225">
                  <a:solidFill>
                    <a:schemeClr val="tx1"/>
                  </a:solidFill>
                  <a:miter lim="800000"/>
                </a:ln>
                <a:noFill/>
                <a:latin typeface="Baskerville Old Face" panose="02020602080505020303" pitchFamily="18" charset="0"/>
              </a:rPr>
              <a:t>in Workforce</a:t>
            </a:r>
          </a:p>
        </p:txBody>
      </p:sp>
    </p:spTree>
    <p:extLst>
      <p:ext uri="{BB962C8B-B14F-4D97-AF65-F5344CB8AC3E}">
        <p14:creationId xmlns:p14="http://schemas.microsoft.com/office/powerpoint/2010/main" val="9391814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1C7C-D23F-B2F4-D76B-9F918C567307}"/>
              </a:ext>
            </a:extLst>
          </p:cNvPr>
          <p:cNvSpPr>
            <a:spLocks noGrp="1"/>
          </p:cNvSpPr>
          <p:nvPr>
            <p:ph type="title"/>
          </p:nvPr>
        </p:nvSpPr>
        <p:spPr>
          <a:xfrm>
            <a:off x="0" y="365125"/>
            <a:ext cx="12192000" cy="1325563"/>
          </a:xfrm>
        </p:spPr>
        <p:txBody>
          <a:bodyPr/>
          <a:lstStyle/>
          <a:p>
            <a:pPr algn="ctr"/>
            <a:r>
              <a:rPr lang="en-US" b="0" i="0" dirty="0">
                <a:solidFill>
                  <a:schemeClr val="tx1"/>
                </a:solidFill>
                <a:effectLst/>
                <a:latin typeface="Baskerville Old Face" panose="02020602080505020303" pitchFamily="18" charset="0"/>
              </a:rPr>
              <a:t>To comply with legal timekeeping requirements and grant regulations, it is essential that supervisors:</a:t>
            </a:r>
            <a:endParaRPr lang="en-US" dirty="0">
              <a:solidFill>
                <a:schemeClr val="tx1"/>
              </a:solidFill>
              <a:latin typeface="Baskerville Old Face" panose="02020602080505020303" pitchFamily="18" charset="0"/>
            </a:endParaRPr>
          </a:p>
        </p:txBody>
      </p:sp>
      <p:graphicFrame>
        <p:nvGraphicFramePr>
          <p:cNvPr id="5" name="Content Placeholder 2">
            <a:extLst>
              <a:ext uri="{FF2B5EF4-FFF2-40B4-BE49-F238E27FC236}">
                <a16:creationId xmlns:a16="http://schemas.microsoft.com/office/drawing/2014/main" id="{55C47B5C-13FF-9695-C1AF-0D8E82890068}"/>
              </a:ext>
            </a:extLst>
          </p:cNvPr>
          <p:cNvGraphicFramePr>
            <a:graphicFrameLocks noGrp="1"/>
          </p:cNvGraphicFramePr>
          <p:nvPr>
            <p:ph idx="1"/>
            <p:extLst>
              <p:ext uri="{D42A27DB-BD31-4B8C-83A1-F6EECF244321}">
                <p14:modId xmlns:p14="http://schemas.microsoft.com/office/powerpoint/2010/main" val="4006375083"/>
              </p:ext>
            </p:extLst>
          </p:nvPr>
        </p:nvGraphicFramePr>
        <p:xfrm>
          <a:off x="704088" y="1825625"/>
          <a:ext cx="10735056" cy="4410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9235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Pen placed on top of a signature line">
            <a:extLst>
              <a:ext uri="{FF2B5EF4-FFF2-40B4-BE49-F238E27FC236}">
                <a16:creationId xmlns:a16="http://schemas.microsoft.com/office/drawing/2014/main" id="{CA6EFE5D-D075-B225-7924-DE31EB69D079}"/>
              </a:ext>
            </a:extLst>
          </p:cNvPr>
          <p:cNvPicPr>
            <a:picLocks noChangeAspect="1"/>
          </p:cNvPicPr>
          <p:nvPr/>
        </p:nvPicPr>
        <p:blipFill rotWithShape="1">
          <a:blip r:embed="rId2"/>
          <a:srcRect l="3184" r="-1" b="-1"/>
          <a:stretch/>
        </p:blipFill>
        <p:spPr>
          <a:xfrm>
            <a:off x="305" y="10"/>
            <a:ext cx="10058380" cy="6857990"/>
          </a:xfrm>
          <a:prstGeom prst="rect">
            <a:avLst/>
          </a:prstGeom>
        </p:spPr>
      </p:pic>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Freeform: Shape 12">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Meiryo"/>
            </a:endParaRPr>
          </a:p>
        </p:txBody>
      </p:sp>
      <p:sp>
        <p:nvSpPr>
          <p:cNvPr id="15"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97C211F3-220A-7C99-43F3-35D92B047B02}"/>
              </a:ext>
            </a:extLst>
          </p:cNvPr>
          <p:cNvSpPr>
            <a:spLocks noGrp="1"/>
          </p:cNvSpPr>
          <p:nvPr>
            <p:ph type="title"/>
          </p:nvPr>
        </p:nvSpPr>
        <p:spPr>
          <a:xfrm>
            <a:off x="-380143" y="164387"/>
            <a:ext cx="12709132" cy="2469632"/>
          </a:xfrm>
        </p:spPr>
        <p:txBody>
          <a:bodyPr anchor="t">
            <a:normAutofit/>
          </a:bodyPr>
          <a:lstStyle/>
          <a:p>
            <a:r>
              <a:rPr lang="en-US" sz="5400" dirty="0">
                <a:latin typeface="Baskerville Old Face" panose="02020602080505020303" pitchFamily="18" charset="0"/>
              </a:rPr>
              <a:t>  </a:t>
            </a:r>
            <a:r>
              <a:rPr lang="en-US" sz="6600" dirty="0">
                <a:latin typeface="Baskerville Old Face" panose="02020602080505020303" pitchFamily="18" charset="0"/>
              </a:rPr>
              <a:t>T</a:t>
            </a:r>
            <a:r>
              <a:rPr lang="en-US" sz="6600" i="0" dirty="0">
                <a:effectLst/>
                <a:latin typeface="Baskerville Old Face" panose="02020602080505020303" pitchFamily="18" charset="0"/>
              </a:rPr>
              <a:t>imesheets – </a:t>
            </a:r>
            <a:br>
              <a:rPr lang="en-US" sz="6600" i="0" dirty="0">
                <a:effectLst/>
                <a:latin typeface="Baskerville Old Face" panose="02020602080505020303" pitchFamily="18" charset="0"/>
              </a:rPr>
            </a:br>
            <a:r>
              <a:rPr lang="en-US" sz="6600" dirty="0">
                <a:latin typeface="Baskerville Old Face" panose="02020602080505020303" pitchFamily="18" charset="0"/>
              </a:rPr>
              <a:t>  </a:t>
            </a:r>
            <a:r>
              <a:rPr lang="en-US" sz="6600" i="0" dirty="0">
                <a:effectLst/>
                <a:latin typeface="Baskerville Old Face" panose="02020602080505020303" pitchFamily="18" charset="0"/>
              </a:rPr>
              <a:t>Why are these important?</a:t>
            </a:r>
            <a:endParaRPr lang="en-US" sz="6600"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23E6B7AC-44CA-B0CB-B709-F22A7813DF56}"/>
              </a:ext>
            </a:extLst>
          </p:cNvPr>
          <p:cNvSpPr>
            <a:spLocks noGrp="1"/>
          </p:cNvSpPr>
          <p:nvPr>
            <p:ph idx="1"/>
          </p:nvPr>
        </p:nvSpPr>
        <p:spPr>
          <a:xfrm>
            <a:off x="7285220" y="2068643"/>
            <a:ext cx="4906475" cy="4152276"/>
          </a:xfrm>
        </p:spPr>
        <p:txBody>
          <a:bodyPr>
            <a:noAutofit/>
          </a:bodyPr>
          <a:lstStyle/>
          <a:p>
            <a:pPr marL="0" indent="0">
              <a:buNone/>
            </a:pPr>
            <a:r>
              <a:rPr lang="en-US" sz="2400" b="0" i="0" dirty="0">
                <a:effectLst/>
                <a:latin typeface="Arial" panose="020B0604020202020204" pitchFamily="34" charset="0"/>
                <a:cs typeface="Arial" panose="020B0604020202020204" pitchFamily="34" charset="0"/>
              </a:rPr>
              <a:t>Under the Fair Labor </a:t>
            </a:r>
            <a:r>
              <a:rPr lang="en-US" sz="2400" b="0" dirty="0">
                <a:latin typeface="Arial" panose="020B0604020202020204" pitchFamily="34" charset="0"/>
                <a:cs typeface="Arial" panose="020B0604020202020204" pitchFamily="34" charset="0"/>
              </a:rPr>
              <a:t>Standards Act (FLSA), t</a:t>
            </a:r>
            <a:r>
              <a:rPr lang="en-US" sz="2400" b="0" i="0" dirty="0">
                <a:effectLst/>
                <a:latin typeface="Arial" panose="020B0604020202020204" pitchFamily="34" charset="0"/>
                <a:cs typeface="Arial" panose="020B0604020202020204" pitchFamily="34" charset="0"/>
              </a:rPr>
              <a:t>imesheets are a legal </a:t>
            </a:r>
            <a:r>
              <a:rPr lang="en-US" sz="2400" b="0" dirty="0">
                <a:latin typeface="Arial" panose="020B0604020202020204" pitchFamily="34" charset="0"/>
                <a:cs typeface="Arial" panose="020B0604020202020204" pitchFamily="34" charset="0"/>
              </a:rPr>
              <a:t>requirement</a:t>
            </a:r>
            <a:r>
              <a:rPr lang="en-US" sz="2400" b="0" i="0" dirty="0">
                <a:effectLst/>
                <a:latin typeface="Arial" panose="020B0604020202020204" pitchFamily="34" charset="0"/>
                <a:cs typeface="Arial" panose="020B0604020202020204" pitchFamily="34" charset="0"/>
              </a:rPr>
              <a:t>.  They are the source of payroll transactions. They serve as a legal basis to ensure that the employees receive the compensation, benefits, and time off they’re entitled to, and this</a:t>
            </a:r>
            <a:r>
              <a:rPr lang="en-US" sz="2400" b="0" dirty="0">
                <a:latin typeface="Arial" panose="020B0604020202020204" pitchFamily="34" charset="0"/>
                <a:cs typeface="Arial" panose="020B0604020202020204" pitchFamily="34" charset="0"/>
              </a:rPr>
              <a:t> </a:t>
            </a:r>
            <a:r>
              <a:rPr lang="en-US" sz="2400" b="0" i="0" dirty="0">
                <a:effectLst/>
                <a:latin typeface="Arial" panose="020B0604020202020204" pitchFamily="34" charset="0"/>
                <a:cs typeface="Arial" panose="020B0604020202020204" pitchFamily="34" charset="0"/>
              </a:rPr>
              <a:t>       information must be complete and accurate.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3335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A1E6-37E6-B55B-BBC3-1556E551D188}"/>
              </a:ext>
            </a:extLst>
          </p:cNvPr>
          <p:cNvSpPr>
            <a:spLocks noGrp="1"/>
          </p:cNvSpPr>
          <p:nvPr>
            <p:ph type="title"/>
          </p:nvPr>
        </p:nvSpPr>
        <p:spPr>
          <a:xfrm>
            <a:off x="0" y="0"/>
            <a:ext cx="12060936" cy="1690689"/>
          </a:xfrm>
        </p:spPr>
        <p:txBody>
          <a:bodyPr/>
          <a:lstStyle/>
          <a:p>
            <a:r>
              <a:rPr lang="en-US" sz="6600" dirty="0">
                <a:latin typeface="Baskerville Old Face" panose="02020602080505020303" pitchFamily="18" charset="0"/>
              </a:rPr>
              <a:t>Approving Employee Timesheets</a:t>
            </a:r>
          </a:p>
        </p:txBody>
      </p:sp>
      <p:pic>
        <p:nvPicPr>
          <p:cNvPr id="1028" name="Picture 4">
            <a:extLst>
              <a:ext uri="{FF2B5EF4-FFF2-40B4-BE49-F238E27FC236}">
                <a16:creationId xmlns:a16="http://schemas.microsoft.com/office/drawing/2014/main" id="{04A4D206-A0D1-ABED-E474-622C75F2435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024241"/>
            <a:ext cx="12192000" cy="5268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888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A1E6-37E6-B55B-BBC3-1556E551D188}"/>
              </a:ext>
            </a:extLst>
          </p:cNvPr>
          <p:cNvSpPr>
            <a:spLocks noGrp="1"/>
          </p:cNvSpPr>
          <p:nvPr>
            <p:ph type="title"/>
          </p:nvPr>
        </p:nvSpPr>
        <p:spPr>
          <a:xfrm>
            <a:off x="0" y="0"/>
            <a:ext cx="12060936" cy="1690689"/>
          </a:xfrm>
        </p:spPr>
        <p:txBody>
          <a:bodyPr/>
          <a:lstStyle/>
          <a:p>
            <a:r>
              <a:rPr lang="en-US" sz="6600" dirty="0">
                <a:latin typeface="Baskerville Old Face" panose="02020602080505020303" pitchFamily="18" charset="0"/>
              </a:rPr>
              <a:t>Approving Employee Timesheets</a:t>
            </a:r>
          </a:p>
        </p:txBody>
      </p:sp>
      <p:pic>
        <p:nvPicPr>
          <p:cNvPr id="13" name="Content Placeholder 12" descr="A screenshot of a computer&#10;&#10;Description automatically generated with medium confidence">
            <a:extLst>
              <a:ext uri="{FF2B5EF4-FFF2-40B4-BE49-F238E27FC236}">
                <a16:creationId xmlns:a16="http://schemas.microsoft.com/office/drawing/2014/main" id="{3F5A9C0B-0E64-3CB7-2659-F4F3603CF58E}"/>
              </a:ext>
            </a:extLst>
          </p:cNvPr>
          <p:cNvPicPr>
            <a:picLocks noGrp="1" noChangeAspect="1"/>
          </p:cNvPicPr>
          <p:nvPr>
            <p:ph idx="1"/>
          </p:nvPr>
        </p:nvPicPr>
        <p:blipFill>
          <a:blip r:embed="rId3"/>
          <a:stretch>
            <a:fillRect/>
          </a:stretch>
        </p:blipFill>
        <p:spPr>
          <a:xfrm>
            <a:off x="173736" y="1147372"/>
            <a:ext cx="4976197" cy="4565059"/>
          </a:xfrm>
          <a:effectLst>
            <a:softEdge rad="88900"/>
          </a:effectLst>
        </p:spPr>
      </p:pic>
      <p:graphicFrame>
        <p:nvGraphicFramePr>
          <p:cNvPr id="15" name="TextBox 4">
            <a:extLst>
              <a:ext uri="{FF2B5EF4-FFF2-40B4-BE49-F238E27FC236}">
                <a16:creationId xmlns:a16="http://schemas.microsoft.com/office/drawing/2014/main" id="{6CE9D2A6-5156-A528-FB53-CD4099826970}"/>
              </a:ext>
            </a:extLst>
          </p:cNvPr>
          <p:cNvGraphicFramePr/>
          <p:nvPr>
            <p:extLst>
              <p:ext uri="{D42A27DB-BD31-4B8C-83A1-F6EECF244321}">
                <p14:modId xmlns:p14="http://schemas.microsoft.com/office/powerpoint/2010/main" val="849790001"/>
              </p:ext>
            </p:extLst>
          </p:nvPr>
        </p:nvGraphicFramePr>
        <p:xfrm>
          <a:off x="5270091" y="1111046"/>
          <a:ext cx="6748174" cy="3139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0F650614-020C-3701-5314-4FB1637DE03B}"/>
              </a:ext>
            </a:extLst>
          </p:cNvPr>
          <p:cNvSpPr txBox="1"/>
          <p:nvPr/>
        </p:nvSpPr>
        <p:spPr>
          <a:xfrm>
            <a:off x="3017052" y="2731254"/>
            <a:ext cx="861646" cy="369332"/>
          </a:xfrm>
          <a:prstGeom prst="rect">
            <a:avLst/>
          </a:prstGeom>
          <a:noFill/>
        </p:spPr>
        <p:txBody>
          <a:bodyPr wrap="square" rtlCol="0">
            <a:spAutoFit/>
          </a:bodyPr>
          <a:lstStyle/>
          <a:p>
            <a:r>
              <a:rPr lang="en-US" b="1" dirty="0"/>
              <a:t>(6)</a:t>
            </a:r>
          </a:p>
        </p:txBody>
      </p:sp>
    </p:spTree>
    <p:extLst>
      <p:ext uri="{BB962C8B-B14F-4D97-AF65-F5344CB8AC3E}">
        <p14:creationId xmlns:p14="http://schemas.microsoft.com/office/powerpoint/2010/main" val="2292514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A1E6-37E6-B55B-BBC3-1556E551D188}"/>
              </a:ext>
            </a:extLst>
          </p:cNvPr>
          <p:cNvSpPr>
            <a:spLocks noGrp="1"/>
          </p:cNvSpPr>
          <p:nvPr>
            <p:ph type="title"/>
          </p:nvPr>
        </p:nvSpPr>
        <p:spPr>
          <a:xfrm>
            <a:off x="0" y="1"/>
            <a:ext cx="12192000" cy="1690688"/>
          </a:xfrm>
        </p:spPr>
        <p:txBody>
          <a:bodyPr/>
          <a:lstStyle/>
          <a:p>
            <a:r>
              <a:rPr lang="en-US" sz="6600" dirty="0">
                <a:latin typeface="Baskerville Old Face" panose="02020602080505020303" pitchFamily="18" charset="0"/>
              </a:rPr>
              <a:t>Approving Employee Timesheets</a:t>
            </a:r>
          </a:p>
        </p:txBody>
      </p:sp>
      <p:sp>
        <p:nvSpPr>
          <p:cNvPr id="7" name="TextBox 6">
            <a:extLst>
              <a:ext uri="{FF2B5EF4-FFF2-40B4-BE49-F238E27FC236}">
                <a16:creationId xmlns:a16="http://schemas.microsoft.com/office/drawing/2014/main" id="{433FD0B2-1795-9003-419C-FE8BA2B70DC8}"/>
              </a:ext>
            </a:extLst>
          </p:cNvPr>
          <p:cNvSpPr txBox="1"/>
          <p:nvPr/>
        </p:nvSpPr>
        <p:spPr>
          <a:xfrm>
            <a:off x="96715" y="2695237"/>
            <a:ext cx="11825274" cy="2585323"/>
          </a:xfrm>
          <a:prstGeom prst="rect">
            <a:avLst/>
          </a:prstGeom>
          <a:noFill/>
        </p:spPr>
        <p:txBody>
          <a:bodyPr wrap="square">
            <a:spAutoFit/>
          </a:bodyPr>
          <a:lstStyle/>
          <a:p>
            <a:pPr marL="457200" indent="-457200">
              <a:spcBef>
                <a:spcPts val="1800"/>
              </a:spcBef>
              <a:buClr>
                <a:srgbClr val="FF0000"/>
              </a:buClr>
              <a:buSzPct val="80000"/>
              <a:buFont typeface="Wingdings" pitchFamily="2" charset="2"/>
              <a:buChar char=""/>
            </a:pPr>
            <a:endParaRPr lang="en-US" sz="1800" dirty="0">
              <a:solidFill>
                <a:prstClr val="black"/>
              </a:solidFill>
            </a:endParaRPr>
          </a:p>
          <a:p>
            <a:pPr marL="457200" indent="-457200">
              <a:spcBef>
                <a:spcPts val="1800"/>
              </a:spcBef>
              <a:buClr>
                <a:srgbClr val="FF0000"/>
              </a:buClr>
              <a:buSzPct val="80000"/>
              <a:buFont typeface="Wingdings" pitchFamily="2" charset="2"/>
              <a:buChar char=""/>
            </a:pPr>
            <a:endParaRPr lang="en-US" dirty="0">
              <a:solidFill>
                <a:prstClr val="black"/>
              </a:solidFill>
            </a:endParaRPr>
          </a:p>
          <a:p>
            <a:pPr marL="457200" indent="-457200">
              <a:spcBef>
                <a:spcPts val="1800"/>
              </a:spcBef>
              <a:buClr>
                <a:srgbClr val="FF0000"/>
              </a:buClr>
              <a:buSzPct val="80000"/>
              <a:buFont typeface="Wingdings" pitchFamily="2" charset="2"/>
              <a:buChar char=""/>
            </a:pPr>
            <a:endParaRPr lang="en-US" sz="1800" dirty="0">
              <a:solidFill>
                <a:prstClr val="black"/>
              </a:solidFill>
            </a:endParaRPr>
          </a:p>
          <a:p>
            <a:pPr marL="285750" indent="-285750">
              <a:spcBef>
                <a:spcPts val="1800"/>
              </a:spcBef>
              <a:buClr>
                <a:schemeClr val="tx1"/>
              </a:buClr>
              <a:buSzPct val="80000"/>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Employee timesheets are grouped by type of position</a:t>
            </a:r>
          </a:p>
          <a:p>
            <a:pPr marL="285750" indent="-285750">
              <a:spcBef>
                <a:spcPts val="1800"/>
              </a:spcBef>
              <a:buClr>
                <a:schemeClr val="tx1"/>
              </a:buClr>
              <a:buSzPct val="80000"/>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Timesheet submitted column indicates what timesheets are ready for review</a:t>
            </a:r>
          </a:p>
        </p:txBody>
      </p:sp>
      <p:pic>
        <p:nvPicPr>
          <p:cNvPr id="1026" name="Picture 1" descr="A screenshot of a computer&#10;&#10;Description automatically generated">
            <a:extLst>
              <a:ext uri="{FF2B5EF4-FFF2-40B4-BE49-F238E27FC236}">
                <a16:creationId xmlns:a16="http://schemas.microsoft.com/office/drawing/2014/main" id="{63CD1BC4-725B-7CE5-E527-7599B7231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761" y="961687"/>
            <a:ext cx="10322169"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5">
            <a:extLst>
              <a:ext uri="{FF2B5EF4-FFF2-40B4-BE49-F238E27FC236}">
                <a16:creationId xmlns:a16="http://schemas.microsoft.com/office/drawing/2014/main" id="{8885B636-AB63-4B3B-AF55-74D65FB390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762" y="3017757"/>
            <a:ext cx="10274836" cy="109100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FAA5B6E8-B0C3-62ED-E6C5-12FB5C4399C6}"/>
              </a:ext>
            </a:extLst>
          </p:cNvPr>
          <p:cNvSpPr>
            <a:spLocks noChangeArrowheads="1"/>
          </p:cNvSpPr>
          <p:nvPr/>
        </p:nvSpPr>
        <p:spPr bwMode="auto">
          <a:xfrm>
            <a:off x="1723292" y="50448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4">
            <a:extLst>
              <a:ext uri="{FF2B5EF4-FFF2-40B4-BE49-F238E27FC236}">
                <a16:creationId xmlns:a16="http://schemas.microsoft.com/office/drawing/2014/main" id="{D36B9FD8-40B9-0A54-889E-E0AD60F30F46}"/>
              </a:ext>
            </a:extLst>
          </p:cNvPr>
          <p:cNvSpPr>
            <a:spLocks noChangeArrowheads="1"/>
          </p:cNvSpPr>
          <p:nvPr/>
        </p:nvSpPr>
        <p:spPr bwMode="auto">
          <a:xfrm>
            <a:off x="1723292" y="269523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789021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A1E6-37E6-B55B-BBC3-1556E551D188}"/>
              </a:ext>
            </a:extLst>
          </p:cNvPr>
          <p:cNvSpPr>
            <a:spLocks noGrp="1"/>
          </p:cNvSpPr>
          <p:nvPr>
            <p:ph type="title"/>
          </p:nvPr>
        </p:nvSpPr>
        <p:spPr>
          <a:xfrm>
            <a:off x="0" y="0"/>
            <a:ext cx="12060936" cy="1690689"/>
          </a:xfrm>
        </p:spPr>
        <p:txBody>
          <a:bodyPr/>
          <a:lstStyle/>
          <a:p>
            <a:r>
              <a:rPr lang="en-US" sz="6600" dirty="0">
                <a:latin typeface="Baskerville Old Face" panose="02020602080505020303" pitchFamily="18" charset="0"/>
              </a:rPr>
              <a:t>Approving Employee Timesheets</a:t>
            </a:r>
          </a:p>
        </p:txBody>
      </p:sp>
      <p:pic>
        <p:nvPicPr>
          <p:cNvPr id="2050" name="Picture 2">
            <a:extLst>
              <a:ext uri="{FF2B5EF4-FFF2-40B4-BE49-F238E27FC236}">
                <a16:creationId xmlns:a16="http://schemas.microsoft.com/office/drawing/2014/main" id="{1B289E30-E574-67F5-CEAC-251809E5640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1064" y="840151"/>
            <a:ext cx="6854886" cy="52729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0B50387-8096-50BB-42CA-EA12F9FC05A4}"/>
              </a:ext>
            </a:extLst>
          </p:cNvPr>
          <p:cNvSpPr txBox="1"/>
          <p:nvPr/>
        </p:nvSpPr>
        <p:spPr>
          <a:xfrm>
            <a:off x="7787811" y="1530849"/>
            <a:ext cx="3801438" cy="1938992"/>
          </a:xfrm>
          <a:prstGeom prst="rect">
            <a:avLst/>
          </a:prstGeom>
          <a:noFill/>
        </p:spPr>
        <p:txBody>
          <a:bodyPr wrap="square" rtlCol="0">
            <a:spAutoFit/>
          </a:bodyPr>
          <a:lstStyle/>
          <a:p>
            <a:pPr marL="457200" indent="-457200">
              <a:spcBef>
                <a:spcPts val="1800"/>
              </a:spcBef>
              <a:buSzPct val="80000"/>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In this example, the employee exceeded the standard hours and missed an in or out time.</a:t>
            </a:r>
          </a:p>
        </p:txBody>
      </p:sp>
    </p:spTree>
    <p:extLst>
      <p:ext uri="{BB962C8B-B14F-4D97-AF65-F5344CB8AC3E}">
        <p14:creationId xmlns:p14="http://schemas.microsoft.com/office/powerpoint/2010/main" val="1610328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05B2F-2325-24EC-6422-38ADEA954784}"/>
              </a:ext>
            </a:extLst>
          </p:cNvPr>
          <p:cNvSpPr>
            <a:spLocks noGrp="1"/>
          </p:cNvSpPr>
          <p:nvPr>
            <p:ph type="title"/>
          </p:nvPr>
        </p:nvSpPr>
        <p:spPr>
          <a:xfrm>
            <a:off x="0" y="1"/>
            <a:ext cx="11951208" cy="1690688"/>
          </a:xfrm>
        </p:spPr>
        <p:txBody>
          <a:bodyPr/>
          <a:lstStyle/>
          <a:p>
            <a:r>
              <a:rPr lang="en-US" sz="6600" dirty="0">
                <a:latin typeface="Baskerville Old Face" panose="02020602080505020303" pitchFamily="18" charset="0"/>
              </a:rPr>
              <a:t>Exception Messages</a:t>
            </a:r>
          </a:p>
        </p:txBody>
      </p:sp>
      <p:sp>
        <p:nvSpPr>
          <p:cNvPr id="3" name="Content Placeholder 2">
            <a:extLst>
              <a:ext uri="{FF2B5EF4-FFF2-40B4-BE49-F238E27FC236}">
                <a16:creationId xmlns:a16="http://schemas.microsoft.com/office/drawing/2014/main" id="{7120A6D6-EB5B-CA50-E89E-A76F958957D8}"/>
              </a:ext>
            </a:extLst>
          </p:cNvPr>
          <p:cNvSpPr>
            <a:spLocks noGrp="1"/>
          </p:cNvSpPr>
          <p:nvPr>
            <p:ph idx="1"/>
          </p:nvPr>
        </p:nvSpPr>
        <p:spPr>
          <a:xfrm>
            <a:off x="838200" y="1476103"/>
            <a:ext cx="10515600" cy="3698063"/>
          </a:xfrm>
        </p:spPr>
        <p:txBody>
          <a:bodyPr/>
          <a:lstStyle/>
          <a:p>
            <a:r>
              <a:rPr lang="en-US" sz="2400" dirty="0">
                <a:latin typeface="Arial" panose="020B0604020202020204" pitchFamily="34" charset="0"/>
                <a:cs typeface="Arial" panose="020B0604020202020204" pitchFamily="34" charset="0"/>
              </a:rPr>
              <a:t>The “Exceptions” area at the bottom of the timesheet will note issues with an employee timesheet.  </a:t>
            </a:r>
          </a:p>
          <a:p>
            <a:pPr marL="457200" lvl="1" indent="0">
              <a:buNone/>
            </a:pPr>
            <a:endParaRPr lang="en-US" dirty="0">
              <a:latin typeface="Arial" panose="020B0604020202020204" pitchFamily="34" charset="0"/>
              <a:cs typeface="Arial" panose="020B0604020202020204" pitchFamily="34" charset="0"/>
            </a:endParaRPr>
          </a:p>
          <a:p>
            <a:pPr marL="457200" lvl="1" indent="0">
              <a:buNone/>
            </a:pPr>
            <a:r>
              <a:rPr lang="en-US" dirty="0">
                <a:latin typeface="Arial" panose="020B0604020202020204" pitchFamily="34" charset="0"/>
                <a:cs typeface="Arial" panose="020B0604020202020204" pitchFamily="34" charset="0"/>
              </a:rPr>
              <a:t>Exception messages are color-coded to identify the level of severity: </a:t>
            </a:r>
          </a:p>
          <a:p>
            <a:pPr lvl="1"/>
            <a:r>
              <a:rPr lang="en-US" b="1" dirty="0">
                <a:latin typeface="Arial" panose="020B0604020202020204" pitchFamily="34" charset="0"/>
                <a:cs typeface="Arial" panose="020B0604020202020204" pitchFamily="34" charset="0"/>
              </a:rPr>
              <a:t>White</a:t>
            </a:r>
            <a:r>
              <a:rPr lang="en-US" dirty="0">
                <a:latin typeface="Arial" panose="020B0604020202020204" pitchFamily="34" charset="0"/>
                <a:cs typeface="Arial" panose="020B0604020202020204" pitchFamily="34" charset="0"/>
              </a:rPr>
              <a:t>: No exceptions or only informational messages present</a:t>
            </a:r>
          </a:p>
          <a:p>
            <a:pPr lvl="1"/>
            <a:r>
              <a:rPr lang="en-US" b="1" dirty="0">
                <a:latin typeface="Arial" panose="020B0604020202020204" pitchFamily="34" charset="0"/>
                <a:cs typeface="Arial" panose="020B0604020202020204" pitchFamily="34" charset="0"/>
              </a:rPr>
              <a:t>Yellow</a:t>
            </a:r>
            <a:r>
              <a:rPr lang="en-US" dirty="0">
                <a:latin typeface="Arial" panose="020B0604020202020204" pitchFamily="34" charset="0"/>
                <a:cs typeface="Arial" panose="020B0604020202020204" pitchFamily="34" charset="0"/>
              </a:rPr>
              <a:t>: Warnings present</a:t>
            </a:r>
          </a:p>
          <a:p>
            <a:pPr lvl="1"/>
            <a:r>
              <a:rPr lang="en-US" b="1" dirty="0">
                <a:latin typeface="Arial" panose="020B0604020202020204" pitchFamily="34" charset="0"/>
                <a:cs typeface="Arial" panose="020B0604020202020204" pitchFamily="34" charset="0"/>
              </a:rPr>
              <a:t>Red</a:t>
            </a:r>
            <a:r>
              <a:rPr lang="en-US" dirty="0">
                <a:latin typeface="Arial" panose="020B0604020202020204" pitchFamily="34" charset="0"/>
                <a:cs typeface="Arial" panose="020B0604020202020204" pitchFamily="34" charset="0"/>
              </a:rPr>
              <a:t>: Errors present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Errors (</a:t>
            </a:r>
            <a:r>
              <a:rPr lang="en-US" sz="2400" b="1" dirty="0">
                <a:latin typeface="Arial" panose="020B0604020202020204" pitchFamily="34" charset="0"/>
                <a:cs typeface="Arial" panose="020B0604020202020204" pitchFamily="34" charset="0"/>
              </a:rPr>
              <a:t>Red</a:t>
            </a:r>
            <a:r>
              <a:rPr lang="en-US" sz="2400" dirty="0">
                <a:latin typeface="Arial" panose="020B0604020202020204" pitchFamily="34" charset="0"/>
                <a:cs typeface="Arial" panose="020B0604020202020204" pitchFamily="34" charset="0"/>
              </a:rPr>
              <a:t>) must be corrected prior to approving employee timesheets.</a:t>
            </a:r>
          </a:p>
          <a:p>
            <a:endParaRPr lang="en-US" dirty="0"/>
          </a:p>
        </p:txBody>
      </p:sp>
    </p:spTree>
    <p:extLst>
      <p:ext uri="{BB962C8B-B14F-4D97-AF65-F5344CB8AC3E}">
        <p14:creationId xmlns:p14="http://schemas.microsoft.com/office/powerpoint/2010/main" val="1735399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40B44-A279-2D61-CC82-34816C90DE4E}"/>
              </a:ext>
            </a:extLst>
          </p:cNvPr>
          <p:cNvSpPr>
            <a:spLocks noGrp="1"/>
          </p:cNvSpPr>
          <p:nvPr>
            <p:ph type="title"/>
          </p:nvPr>
        </p:nvSpPr>
        <p:spPr>
          <a:xfrm>
            <a:off x="0" y="0"/>
            <a:ext cx="11987784" cy="1690689"/>
          </a:xfrm>
        </p:spPr>
        <p:txBody>
          <a:bodyPr/>
          <a:lstStyle/>
          <a:p>
            <a:r>
              <a:rPr lang="en-US" sz="6600" dirty="0">
                <a:latin typeface="Baskerville Old Face" panose="02020602080505020303" pitchFamily="18" charset="0"/>
              </a:rPr>
              <a:t>Approving Employee Timesheets</a:t>
            </a:r>
          </a:p>
        </p:txBody>
      </p:sp>
      <p:sp>
        <p:nvSpPr>
          <p:cNvPr id="8" name="TextBox 7">
            <a:extLst>
              <a:ext uri="{FF2B5EF4-FFF2-40B4-BE49-F238E27FC236}">
                <a16:creationId xmlns:a16="http://schemas.microsoft.com/office/drawing/2014/main" id="{56EB9C4E-4533-3D65-2E78-D757EB2F8E80}"/>
              </a:ext>
            </a:extLst>
          </p:cNvPr>
          <p:cNvSpPr txBox="1"/>
          <p:nvPr/>
        </p:nvSpPr>
        <p:spPr>
          <a:xfrm>
            <a:off x="-254977" y="1011115"/>
            <a:ext cx="12511453" cy="458780"/>
          </a:xfrm>
          <a:prstGeom prst="rect">
            <a:avLst/>
          </a:prstGeom>
          <a:noFill/>
        </p:spPr>
        <p:txBody>
          <a:bodyPr wrap="square">
            <a:spAutoFit/>
          </a:bodyPr>
          <a:lstStyle/>
          <a:p>
            <a:pPr marL="0" marR="0" algn="ctr">
              <a:lnSpc>
                <a:spcPct val="107000"/>
              </a:lnSpc>
              <a:spcBef>
                <a:spcPts val="0"/>
              </a:spcBef>
              <a:spcAft>
                <a:spcPts val="800"/>
              </a:spcAft>
            </a:pPr>
            <a:r>
              <a:rPr lang="en-US" sz="2400" b="1" dirty="0">
                <a:effectLst/>
                <a:latin typeface="Arial" panose="020B0604020202020204" pitchFamily="34" charset="0"/>
                <a:ea typeface="Calibri" panose="020F0502020204030204" pitchFamily="34" charset="0"/>
                <a:cs typeface="Arial" panose="020B0604020202020204" pitchFamily="34" charset="0"/>
              </a:rPr>
              <a:t>Points to consider while reviewing employee time sheets for approval or rejection: </a:t>
            </a:r>
          </a:p>
        </p:txBody>
      </p:sp>
      <p:sp>
        <p:nvSpPr>
          <p:cNvPr id="11" name="TextBox 10">
            <a:extLst>
              <a:ext uri="{FF2B5EF4-FFF2-40B4-BE49-F238E27FC236}">
                <a16:creationId xmlns:a16="http://schemas.microsoft.com/office/drawing/2014/main" id="{9E4D705A-1190-74E7-8855-35EDC27E4799}"/>
              </a:ext>
            </a:extLst>
          </p:cNvPr>
          <p:cNvSpPr txBox="1"/>
          <p:nvPr/>
        </p:nvSpPr>
        <p:spPr>
          <a:xfrm>
            <a:off x="87923" y="1820008"/>
            <a:ext cx="11987784" cy="4167872"/>
          </a:xfrm>
          <a:prstGeom prst="rect">
            <a:avLst/>
          </a:prstGeom>
          <a:noFill/>
        </p:spPr>
        <p:txBody>
          <a:bodyPr wrap="square" rtlCol="0">
            <a:spAutoFit/>
          </a:bodyPr>
          <a:lstStyle/>
          <a:p>
            <a:pPr marL="0" marR="0">
              <a:lnSpc>
                <a:spcPct val="107000"/>
              </a:lnSpc>
              <a:spcBef>
                <a:spcPts val="0"/>
              </a:spcBef>
              <a:spcAft>
                <a:spcPts val="800"/>
              </a:spcAft>
            </a:pPr>
            <a:r>
              <a:rPr lang="en-US" sz="2400" b="1" u="sng" dirty="0">
                <a:effectLst/>
                <a:latin typeface="Arial" panose="020B0604020202020204" pitchFamily="34" charset="0"/>
                <a:ea typeface="Calibri" panose="020F0502020204030204" pitchFamily="34" charset="0"/>
                <a:cs typeface="Arial" panose="020B0604020202020204" pitchFamily="34" charset="0"/>
              </a:rPr>
              <a:t>Exempt employees</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Will be logging only exceptions to their regular time.  (I.E., time off – vacation, sick, jury duty, leaves etc.) </a:t>
            </a:r>
          </a:p>
          <a:p>
            <a:pPr marL="0" marR="0">
              <a:lnSpc>
                <a:spcPct val="107000"/>
              </a:lnSpc>
              <a:spcBef>
                <a:spcPts val="0"/>
              </a:spcBef>
              <a:spcAft>
                <a:spcPts val="800"/>
              </a:spcAft>
            </a:pPr>
            <a:r>
              <a:rPr lang="en-US" sz="2400" b="1" u="sng" dirty="0">
                <a:effectLst/>
                <a:latin typeface="Arial" panose="020B0604020202020204" pitchFamily="34" charset="0"/>
                <a:ea typeface="Calibri" panose="020F0502020204030204" pitchFamily="34" charset="0"/>
                <a:cs typeface="Arial" panose="020B0604020202020204" pitchFamily="34" charset="0"/>
              </a:rPr>
              <a:t>Non‐exempt (hourly) employees</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Will be logging work in and out times (work start/end as well as lunch/meal breaks if applicable) rather than the number of hours worked that day.  The system will automatically calculate the number of hours worked as well as paid time off (if applicable to the employee’s job classification.) </a:t>
            </a:r>
          </a:p>
          <a:p>
            <a:pPr marL="0" marR="0">
              <a:lnSpc>
                <a:spcPct val="107000"/>
              </a:lnSpc>
              <a:spcBef>
                <a:spcPts val="0"/>
              </a:spcBef>
              <a:spcAft>
                <a:spcPts val="800"/>
              </a:spcAft>
            </a:pPr>
            <a:r>
              <a:rPr lang="en-US" sz="2400" b="1" u="sng" dirty="0">
                <a:effectLst/>
                <a:latin typeface="Arial" panose="020B0604020202020204" pitchFamily="34" charset="0"/>
                <a:ea typeface="Calibri" panose="020F0502020204030204" pitchFamily="34" charset="0"/>
                <a:cs typeface="Arial" panose="020B0604020202020204" pitchFamily="34" charset="0"/>
              </a:rPr>
              <a:t>ZERO hours‐ time sheets</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If an hourly/non‐exempt employee did not work any hours during the pay period, the time sheet should still be submitted without any hours logged.  It’s not necessary for the employee to submit their time sheet but </a:t>
            </a:r>
            <a:r>
              <a:rPr lang="en-US" sz="2000" b="1" u="sng" dirty="0">
                <a:effectLst/>
                <a:latin typeface="Arial" panose="020B0604020202020204" pitchFamily="34" charset="0"/>
                <a:ea typeface="Calibri" panose="020F0502020204030204" pitchFamily="34" charset="0"/>
                <a:cs typeface="Arial" panose="020B0604020202020204" pitchFamily="34" charset="0"/>
              </a:rPr>
              <a:t>the supervisor should approve </a:t>
            </a:r>
            <a:r>
              <a:rPr lang="en-US" sz="2000" dirty="0">
                <a:effectLst/>
                <a:latin typeface="Arial" panose="020B0604020202020204" pitchFamily="34" charset="0"/>
                <a:ea typeface="Calibri" panose="020F0502020204030204" pitchFamily="34" charset="0"/>
                <a:cs typeface="Arial" panose="020B0604020202020204" pitchFamily="34" charset="0"/>
              </a:rPr>
              <a:t>and submit the time sheet without any time logged.</a:t>
            </a:r>
          </a:p>
          <a:p>
            <a:endParaRPr lang="en-US" dirty="0"/>
          </a:p>
        </p:txBody>
      </p:sp>
    </p:spTree>
    <p:extLst>
      <p:ext uri="{BB962C8B-B14F-4D97-AF65-F5344CB8AC3E}">
        <p14:creationId xmlns:p14="http://schemas.microsoft.com/office/powerpoint/2010/main" val="1764327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40B44-A279-2D61-CC82-34816C90DE4E}"/>
              </a:ext>
            </a:extLst>
          </p:cNvPr>
          <p:cNvSpPr>
            <a:spLocks noGrp="1"/>
          </p:cNvSpPr>
          <p:nvPr>
            <p:ph type="title"/>
          </p:nvPr>
        </p:nvSpPr>
        <p:spPr>
          <a:xfrm>
            <a:off x="0" y="0"/>
            <a:ext cx="11987784" cy="1690689"/>
          </a:xfrm>
        </p:spPr>
        <p:txBody>
          <a:bodyPr/>
          <a:lstStyle/>
          <a:p>
            <a:r>
              <a:rPr lang="en-US" sz="6600" dirty="0">
                <a:latin typeface="Baskerville Old Face" panose="02020602080505020303" pitchFamily="18" charset="0"/>
              </a:rPr>
              <a:t>Approving Employee Timesheets</a:t>
            </a:r>
          </a:p>
        </p:txBody>
      </p:sp>
      <p:pic>
        <p:nvPicPr>
          <p:cNvPr id="3074" name="Picture 2">
            <a:extLst>
              <a:ext uri="{FF2B5EF4-FFF2-40B4-BE49-F238E27FC236}">
                <a16:creationId xmlns:a16="http://schemas.microsoft.com/office/drawing/2014/main" id="{C77B9195-76DA-73F5-9884-72EC1A8A3B5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771" y="1027418"/>
            <a:ext cx="11976457" cy="26404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B5FC5E-C356-9F45-B119-42D0BFC24330}"/>
              </a:ext>
            </a:extLst>
          </p:cNvPr>
          <p:cNvSpPr txBox="1"/>
          <p:nvPr/>
        </p:nvSpPr>
        <p:spPr>
          <a:xfrm>
            <a:off x="107771" y="4026384"/>
            <a:ext cx="11531762" cy="1061829"/>
          </a:xfrm>
          <a:prstGeom prst="rect">
            <a:avLst/>
          </a:prstGeom>
          <a:noFill/>
        </p:spPr>
        <p:txBody>
          <a:bodyPr wrap="square" rtlCol="0">
            <a:spAutoFit/>
          </a:bodyPr>
          <a:lstStyle/>
          <a:p>
            <a:pPr marL="342900" indent="-342900">
              <a:spcBef>
                <a:spcPts val="1800"/>
              </a:spcBef>
              <a:buSzPct val="80000"/>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If timesheet is accurate, click on the  “Approve Box”</a:t>
            </a:r>
          </a:p>
          <a:p>
            <a:pPr marL="342900" indent="-342900">
              <a:spcBef>
                <a:spcPts val="1800"/>
              </a:spcBef>
              <a:buSzPct val="80000"/>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Select “Save Approvals” to finalize and submit timesheet </a:t>
            </a:r>
          </a:p>
        </p:txBody>
      </p:sp>
    </p:spTree>
    <p:extLst>
      <p:ext uri="{BB962C8B-B14F-4D97-AF65-F5344CB8AC3E}">
        <p14:creationId xmlns:p14="http://schemas.microsoft.com/office/powerpoint/2010/main" val="2427167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335CA-9BE6-4B44-BCA7-5C7B6C5BF7A6}"/>
              </a:ext>
            </a:extLst>
          </p:cNvPr>
          <p:cNvSpPr>
            <a:spLocks noGrp="1"/>
          </p:cNvSpPr>
          <p:nvPr>
            <p:ph type="title"/>
          </p:nvPr>
        </p:nvSpPr>
        <p:spPr>
          <a:xfrm>
            <a:off x="0" y="1"/>
            <a:ext cx="12192000" cy="1690688"/>
          </a:xfrm>
        </p:spPr>
        <p:txBody>
          <a:bodyPr/>
          <a:lstStyle/>
          <a:p>
            <a:r>
              <a:rPr lang="en-US" sz="6600" dirty="0">
                <a:latin typeface="Baskerville Old Face" panose="02020602080505020303" pitchFamily="18" charset="0"/>
              </a:rPr>
              <a:t>After this training, you will be able to:</a:t>
            </a:r>
          </a:p>
        </p:txBody>
      </p:sp>
      <p:sp>
        <p:nvSpPr>
          <p:cNvPr id="3" name="Content Placeholder 2">
            <a:extLst>
              <a:ext uri="{FF2B5EF4-FFF2-40B4-BE49-F238E27FC236}">
                <a16:creationId xmlns:a16="http://schemas.microsoft.com/office/drawing/2014/main" id="{3E4ACFD4-534D-3DB6-C5FA-8AE491853C0D}"/>
              </a:ext>
            </a:extLst>
          </p:cNvPr>
          <p:cNvSpPr>
            <a:spLocks noGrp="1"/>
          </p:cNvSpPr>
          <p:nvPr>
            <p:ph idx="1"/>
          </p:nvPr>
        </p:nvSpPr>
        <p:spPr>
          <a:xfrm>
            <a:off x="329184" y="2030278"/>
            <a:ext cx="11862816" cy="4251287"/>
          </a:xfrm>
        </p:spPr>
        <p:txBody>
          <a:bodyPr/>
          <a:lstStyle/>
          <a:p>
            <a:r>
              <a:rPr lang="en-US" b="0" dirty="0">
                <a:latin typeface="Arial" panose="020B0604020202020204" pitchFamily="34" charset="0"/>
                <a:cs typeface="Arial" panose="020B0604020202020204" pitchFamily="34" charset="0"/>
              </a:rPr>
              <a:t>Access Workforce and navigate through the system as a manager/supervisor.</a:t>
            </a:r>
          </a:p>
          <a:p>
            <a:r>
              <a:rPr lang="en-US" b="0" dirty="0">
                <a:latin typeface="Arial" panose="020B0604020202020204" pitchFamily="34" charset="0"/>
                <a:cs typeface="Arial" panose="020B0604020202020204" pitchFamily="34" charset="0"/>
              </a:rPr>
              <a:t>Understand the importance of timesheets and recording meal breaks.</a:t>
            </a:r>
          </a:p>
          <a:p>
            <a:r>
              <a:rPr lang="en-US" b="0" dirty="0">
                <a:latin typeface="Arial" panose="020B0604020202020204" pitchFamily="34" charset="0"/>
                <a:cs typeface="Arial" panose="020B0604020202020204" pitchFamily="34" charset="0"/>
              </a:rPr>
              <a:t>Review, approve, edit, and submit employee timesheet information for your employees within the approval deadlines.</a:t>
            </a:r>
          </a:p>
          <a:p>
            <a:r>
              <a:rPr lang="en-US" b="0" dirty="0">
                <a:latin typeface="Arial" panose="020B0604020202020204" pitchFamily="34" charset="0"/>
                <a:cs typeface="Arial" panose="020B0604020202020204" pitchFamily="34" charset="0"/>
              </a:rPr>
              <a:t>Delegate/revoke approval authority to other supervisors.</a:t>
            </a:r>
          </a:p>
          <a:p>
            <a:r>
              <a:rPr lang="en-US" b="0" dirty="0">
                <a:latin typeface="Arial" panose="020B0604020202020204" pitchFamily="34" charset="0"/>
                <a:cs typeface="Arial" panose="020B0604020202020204" pitchFamily="34" charset="0"/>
              </a:rPr>
              <a:t>Manage employee groups &amp; process Time Off Requests (TORs.) within Workforce.</a:t>
            </a:r>
          </a:p>
          <a:p>
            <a:endParaRPr lang="en-US" dirty="0"/>
          </a:p>
        </p:txBody>
      </p:sp>
    </p:spTree>
    <p:extLst>
      <p:ext uri="{BB962C8B-B14F-4D97-AF65-F5344CB8AC3E}">
        <p14:creationId xmlns:p14="http://schemas.microsoft.com/office/powerpoint/2010/main" val="1537069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2FF65-BB35-4F83-5FD4-9B42E73C0992}"/>
              </a:ext>
            </a:extLst>
          </p:cNvPr>
          <p:cNvSpPr>
            <a:spLocks noGrp="1"/>
          </p:cNvSpPr>
          <p:nvPr>
            <p:ph type="title"/>
          </p:nvPr>
        </p:nvSpPr>
        <p:spPr>
          <a:xfrm>
            <a:off x="0" y="0"/>
            <a:ext cx="11969496" cy="1690689"/>
          </a:xfrm>
        </p:spPr>
        <p:txBody>
          <a:bodyPr/>
          <a:lstStyle/>
          <a:p>
            <a:r>
              <a:rPr lang="en-US" sz="6600" dirty="0">
                <a:latin typeface="Baskerville Old Face" panose="02020602080505020303" pitchFamily="18" charset="0"/>
              </a:rPr>
              <a:t>Rejecting a Timesheet</a:t>
            </a:r>
          </a:p>
        </p:txBody>
      </p:sp>
      <p:pic>
        <p:nvPicPr>
          <p:cNvPr id="9" name="Content Placeholder 8">
            <a:extLst>
              <a:ext uri="{FF2B5EF4-FFF2-40B4-BE49-F238E27FC236}">
                <a16:creationId xmlns:a16="http://schemas.microsoft.com/office/drawing/2014/main" id="{6F63BB4C-B095-B954-5C0F-A5EE766ACB19}"/>
              </a:ext>
            </a:extLst>
          </p:cNvPr>
          <p:cNvPicPr>
            <a:picLocks noGrp="1" noChangeAspect="1"/>
          </p:cNvPicPr>
          <p:nvPr>
            <p:ph idx="1"/>
          </p:nvPr>
        </p:nvPicPr>
        <p:blipFill>
          <a:blip r:embed="rId3"/>
          <a:stretch>
            <a:fillRect/>
          </a:stretch>
        </p:blipFill>
        <p:spPr>
          <a:xfrm>
            <a:off x="79572" y="890683"/>
            <a:ext cx="12377093" cy="1984402"/>
          </a:xfrm>
        </p:spPr>
      </p:pic>
      <p:pic>
        <p:nvPicPr>
          <p:cNvPr id="15" name="Picture 14">
            <a:extLst>
              <a:ext uri="{FF2B5EF4-FFF2-40B4-BE49-F238E27FC236}">
                <a16:creationId xmlns:a16="http://schemas.microsoft.com/office/drawing/2014/main" id="{439E3FD8-F8C1-D9AF-321F-CAED436C6664}"/>
              </a:ext>
            </a:extLst>
          </p:cNvPr>
          <p:cNvPicPr>
            <a:picLocks noChangeAspect="1"/>
          </p:cNvPicPr>
          <p:nvPr/>
        </p:nvPicPr>
        <p:blipFill>
          <a:blip r:embed="rId4"/>
          <a:stretch>
            <a:fillRect/>
          </a:stretch>
        </p:blipFill>
        <p:spPr>
          <a:xfrm>
            <a:off x="1363854" y="1890905"/>
            <a:ext cx="3628571" cy="3076190"/>
          </a:xfrm>
          <a:prstGeom prst="rect">
            <a:avLst/>
          </a:prstGeom>
        </p:spPr>
      </p:pic>
      <p:sp>
        <p:nvSpPr>
          <p:cNvPr id="17" name="TextBox 16">
            <a:extLst>
              <a:ext uri="{FF2B5EF4-FFF2-40B4-BE49-F238E27FC236}">
                <a16:creationId xmlns:a16="http://schemas.microsoft.com/office/drawing/2014/main" id="{EC913A03-7CFC-FC27-D735-7A61E9C0ECE0}"/>
              </a:ext>
            </a:extLst>
          </p:cNvPr>
          <p:cNvSpPr txBox="1"/>
          <p:nvPr/>
        </p:nvSpPr>
        <p:spPr>
          <a:xfrm>
            <a:off x="6013938" y="2581372"/>
            <a:ext cx="5653455" cy="3046988"/>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If the timesheet has errors, the supervisor can “Reject” and send back to the employee for corrections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Employee will get an email message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Supervisor should follow up with the employee because </a:t>
            </a:r>
            <a:r>
              <a:rPr lang="en-US" sz="2400" u="sng" dirty="0">
                <a:latin typeface="Arial" panose="020B0604020202020204" pitchFamily="34" charset="0"/>
                <a:cs typeface="Arial" panose="020B0604020202020204" pitchFamily="34" charset="0"/>
              </a:rPr>
              <a:t>if the timesheet is left unchanged, it will be paid out as the employee last submitted it.</a:t>
            </a:r>
          </a:p>
        </p:txBody>
      </p:sp>
    </p:spTree>
    <p:extLst>
      <p:ext uri="{BB962C8B-B14F-4D97-AF65-F5344CB8AC3E}">
        <p14:creationId xmlns:p14="http://schemas.microsoft.com/office/powerpoint/2010/main" val="1097070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40318-A6CF-1515-AAE3-BABF3ACCD9E7}"/>
              </a:ext>
            </a:extLst>
          </p:cNvPr>
          <p:cNvSpPr>
            <a:spLocks noGrp="1"/>
          </p:cNvSpPr>
          <p:nvPr>
            <p:ph type="title"/>
          </p:nvPr>
        </p:nvSpPr>
        <p:spPr>
          <a:xfrm>
            <a:off x="0" y="0"/>
            <a:ext cx="11942064" cy="1690689"/>
          </a:xfrm>
        </p:spPr>
        <p:txBody>
          <a:bodyPr/>
          <a:lstStyle/>
          <a:p>
            <a:r>
              <a:rPr lang="en-US" sz="6600" dirty="0">
                <a:latin typeface="Baskerville Old Face" panose="02020602080505020303" pitchFamily="18" charset="0"/>
              </a:rPr>
              <a:t>Amending a Timesheet from a Prior Pay Period</a:t>
            </a:r>
          </a:p>
        </p:txBody>
      </p:sp>
      <p:pic>
        <p:nvPicPr>
          <p:cNvPr id="9" name="Picture 8">
            <a:extLst>
              <a:ext uri="{FF2B5EF4-FFF2-40B4-BE49-F238E27FC236}">
                <a16:creationId xmlns:a16="http://schemas.microsoft.com/office/drawing/2014/main" id="{F7F06374-FF48-F375-F2D7-2D3B45C48DA8}"/>
              </a:ext>
            </a:extLst>
          </p:cNvPr>
          <p:cNvPicPr>
            <a:picLocks noChangeAspect="1"/>
          </p:cNvPicPr>
          <p:nvPr/>
        </p:nvPicPr>
        <p:blipFill>
          <a:blip r:embed="rId3"/>
          <a:stretch>
            <a:fillRect/>
          </a:stretch>
        </p:blipFill>
        <p:spPr>
          <a:xfrm>
            <a:off x="226406" y="3124895"/>
            <a:ext cx="4707133" cy="3066667"/>
          </a:xfrm>
          <a:prstGeom prst="rect">
            <a:avLst/>
          </a:prstGeom>
          <a:effectLst>
            <a:softEdge rad="38100"/>
          </a:effectLst>
        </p:spPr>
      </p:pic>
      <p:pic>
        <p:nvPicPr>
          <p:cNvPr id="11" name="Picture 10">
            <a:extLst>
              <a:ext uri="{FF2B5EF4-FFF2-40B4-BE49-F238E27FC236}">
                <a16:creationId xmlns:a16="http://schemas.microsoft.com/office/drawing/2014/main" id="{0ADAF143-3443-C234-30C1-C370B45051E2}"/>
              </a:ext>
            </a:extLst>
          </p:cNvPr>
          <p:cNvPicPr>
            <a:picLocks noChangeAspect="1"/>
          </p:cNvPicPr>
          <p:nvPr/>
        </p:nvPicPr>
        <p:blipFill>
          <a:blip r:embed="rId4"/>
          <a:stretch>
            <a:fillRect/>
          </a:stretch>
        </p:blipFill>
        <p:spPr>
          <a:xfrm>
            <a:off x="7258463" y="3124895"/>
            <a:ext cx="3342857" cy="3066667"/>
          </a:xfrm>
          <a:prstGeom prst="rect">
            <a:avLst/>
          </a:prstGeom>
          <a:effectLst>
            <a:softEdge rad="38100"/>
          </a:effectLst>
        </p:spPr>
      </p:pic>
      <p:sp>
        <p:nvSpPr>
          <p:cNvPr id="12" name="TextBox 11">
            <a:extLst>
              <a:ext uri="{FF2B5EF4-FFF2-40B4-BE49-F238E27FC236}">
                <a16:creationId xmlns:a16="http://schemas.microsoft.com/office/drawing/2014/main" id="{CB4F6219-170C-51A7-D759-78EDBAAEBE5F}"/>
              </a:ext>
            </a:extLst>
          </p:cNvPr>
          <p:cNvSpPr txBox="1"/>
          <p:nvPr/>
        </p:nvSpPr>
        <p:spPr>
          <a:xfrm>
            <a:off x="0" y="1910993"/>
            <a:ext cx="6224954" cy="1651927"/>
          </a:xfrm>
          <a:prstGeom prst="rect">
            <a:avLst/>
          </a:prstGeom>
          <a:noFill/>
        </p:spPr>
        <p:txBody>
          <a:bodyPr wrap="square" rtlCol="0">
            <a:spAutoFit/>
          </a:bodyPr>
          <a:lstStyle/>
          <a:p>
            <a:pPr marL="342900" marR="0" indent="-342900">
              <a:lnSpc>
                <a:spcPct val="107000"/>
              </a:lnSpc>
              <a:spcBef>
                <a:spcPts val="0"/>
              </a:spcBef>
              <a:spcAft>
                <a:spcPts val="8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Login to Workforce </a:t>
            </a:r>
            <a:r>
              <a:rPr lang="en-US" sz="1200" u="sng" dirty="0">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https://sdsurf.wtaus8.wfs.cloud/workforce/SSO.do</a:t>
            </a:r>
            <a:endParaRPr lang="en-US" sz="1200" u="sng" dirty="0">
              <a:effectLst/>
              <a:latin typeface="Arial" panose="020B0604020202020204" pitchFamily="34" charset="0"/>
              <a:ea typeface="Calibri" panose="020F0502020204030204" pitchFamily="34" charset="0"/>
              <a:cs typeface="Arial" panose="020B0604020202020204" pitchFamily="34" charset="0"/>
            </a:endParaRPr>
          </a:p>
          <a:p>
            <a:pPr marL="342900" marR="0" indent="-342900">
              <a:lnSpc>
                <a:spcPct val="107000"/>
              </a:lnSpc>
              <a:spcBef>
                <a:spcPts val="0"/>
              </a:spcBef>
              <a:spcAft>
                <a:spcPts val="8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Click on “Approve timesheets” </a:t>
            </a:r>
            <a:endParaRPr lang="en-US" sz="2400" u="sng" dirty="0">
              <a:latin typeface="Arial" panose="020B0604020202020204" pitchFamily="34" charset="0"/>
              <a:ea typeface="Calibri" panose="020F0502020204030204" pitchFamily="34" charset="0"/>
              <a:cs typeface="Arial" panose="020B0604020202020204" pitchFamily="34" charset="0"/>
            </a:endParaRPr>
          </a:p>
          <a:p>
            <a:pPr marL="342900" marR="0" indent="-342900">
              <a:lnSpc>
                <a:spcPct val="107000"/>
              </a:lnSpc>
              <a:spcBef>
                <a:spcPts val="0"/>
              </a:spcBef>
              <a:spcAft>
                <a:spcPts val="800"/>
              </a:spcAft>
              <a:buFont typeface="Arial" panose="020B0604020202020204" pitchFamily="34" charset="0"/>
              <a:buChar char="•"/>
            </a:pP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E72629D-9EB6-6589-F174-F79EB1AD8D60}"/>
              </a:ext>
            </a:extLst>
          </p:cNvPr>
          <p:cNvSpPr txBox="1"/>
          <p:nvPr/>
        </p:nvSpPr>
        <p:spPr>
          <a:xfrm>
            <a:off x="6451360" y="1837592"/>
            <a:ext cx="5418255"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On the left side of the screen, under “Assignments” click on your name to call up the list of your employees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2553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5C534B4-C9C7-2F8F-2B7A-0E592FEE2A25}"/>
              </a:ext>
            </a:extLst>
          </p:cNvPr>
          <p:cNvPicPr>
            <a:picLocks noChangeAspect="1"/>
          </p:cNvPicPr>
          <p:nvPr/>
        </p:nvPicPr>
        <p:blipFill>
          <a:blip r:embed="rId3"/>
          <a:stretch>
            <a:fillRect/>
          </a:stretch>
        </p:blipFill>
        <p:spPr>
          <a:xfrm>
            <a:off x="55513" y="3595291"/>
            <a:ext cx="12095509" cy="2155269"/>
          </a:xfrm>
          <a:prstGeom prst="rect">
            <a:avLst/>
          </a:prstGeom>
        </p:spPr>
      </p:pic>
      <p:sp>
        <p:nvSpPr>
          <p:cNvPr id="2" name="Title 1">
            <a:extLst>
              <a:ext uri="{FF2B5EF4-FFF2-40B4-BE49-F238E27FC236}">
                <a16:creationId xmlns:a16="http://schemas.microsoft.com/office/drawing/2014/main" id="{2D440318-A6CF-1515-AAE3-BABF3ACCD9E7}"/>
              </a:ext>
            </a:extLst>
          </p:cNvPr>
          <p:cNvSpPr>
            <a:spLocks noGrp="1"/>
          </p:cNvSpPr>
          <p:nvPr>
            <p:ph type="title"/>
          </p:nvPr>
        </p:nvSpPr>
        <p:spPr>
          <a:xfrm>
            <a:off x="0" y="0"/>
            <a:ext cx="11942064" cy="1690689"/>
          </a:xfrm>
        </p:spPr>
        <p:txBody>
          <a:bodyPr/>
          <a:lstStyle/>
          <a:p>
            <a:r>
              <a:rPr lang="en-US" sz="6600" dirty="0">
                <a:latin typeface="Baskerville Old Face" panose="02020602080505020303" pitchFamily="18" charset="0"/>
              </a:rPr>
              <a:t>Amending a Timesheet from a Prior Pay Period</a:t>
            </a:r>
          </a:p>
        </p:txBody>
      </p:sp>
      <p:sp>
        <p:nvSpPr>
          <p:cNvPr id="12" name="TextBox 11">
            <a:extLst>
              <a:ext uri="{FF2B5EF4-FFF2-40B4-BE49-F238E27FC236}">
                <a16:creationId xmlns:a16="http://schemas.microsoft.com/office/drawing/2014/main" id="{CB4F6219-170C-51A7-D759-78EDBAAEBE5F}"/>
              </a:ext>
            </a:extLst>
          </p:cNvPr>
          <p:cNvSpPr txBox="1"/>
          <p:nvPr/>
        </p:nvSpPr>
        <p:spPr>
          <a:xfrm>
            <a:off x="-1" y="1910993"/>
            <a:ext cx="8994531" cy="1351717"/>
          </a:xfrm>
          <a:prstGeom prst="rect">
            <a:avLst/>
          </a:prstGeom>
          <a:noFill/>
        </p:spPr>
        <p:txBody>
          <a:bodyPr wrap="square" rtlCol="0">
            <a:spAutoFit/>
          </a:bodyPr>
          <a:lstStyle/>
          <a:p>
            <a:pPr marL="342900" marR="0" indent="-342900">
              <a:lnSpc>
                <a:spcPct val="107000"/>
              </a:lnSpc>
              <a:spcBef>
                <a:spcPts val="0"/>
              </a:spcBef>
              <a:spcAft>
                <a:spcPts val="8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In the upper left corner, click to put a checkmark in the little grey box to access the calendar pop-up </a:t>
            </a:r>
            <a:endParaRPr lang="en-US" sz="2400" u="sng" dirty="0">
              <a:latin typeface="Arial" panose="020B0604020202020204" pitchFamily="34" charset="0"/>
              <a:ea typeface="Calibri" panose="020F0502020204030204" pitchFamily="34" charset="0"/>
              <a:cs typeface="Arial" panose="020B0604020202020204" pitchFamily="34" charset="0"/>
            </a:endParaRPr>
          </a:p>
          <a:p>
            <a:pPr marL="342900" marR="0" indent="-342900">
              <a:lnSpc>
                <a:spcPct val="107000"/>
              </a:lnSpc>
              <a:spcBef>
                <a:spcPts val="0"/>
              </a:spcBef>
              <a:spcAft>
                <a:spcPts val="800"/>
              </a:spcAft>
              <a:buFont typeface="Arial" panose="020B0604020202020204" pitchFamily="34" charset="0"/>
              <a:buChar char="•"/>
            </a:pP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E0AE671-9AE3-D82C-7740-57ABAFCA2C44}"/>
              </a:ext>
            </a:extLst>
          </p:cNvPr>
          <p:cNvPicPr>
            <a:picLocks noChangeAspect="1"/>
          </p:cNvPicPr>
          <p:nvPr/>
        </p:nvPicPr>
        <p:blipFill>
          <a:blip r:embed="rId4"/>
          <a:stretch>
            <a:fillRect/>
          </a:stretch>
        </p:blipFill>
        <p:spPr>
          <a:xfrm>
            <a:off x="8736410" y="1025547"/>
            <a:ext cx="2804899" cy="2514195"/>
          </a:xfrm>
          <a:prstGeom prst="rect">
            <a:avLst/>
          </a:prstGeom>
        </p:spPr>
      </p:pic>
      <p:sp>
        <p:nvSpPr>
          <p:cNvPr id="7" name="TextBox 6">
            <a:extLst>
              <a:ext uri="{FF2B5EF4-FFF2-40B4-BE49-F238E27FC236}">
                <a16:creationId xmlns:a16="http://schemas.microsoft.com/office/drawing/2014/main" id="{E158EFB4-391E-5870-CAFF-9BA2DFF06A39}"/>
              </a:ext>
            </a:extLst>
          </p:cNvPr>
          <p:cNvSpPr txBox="1"/>
          <p:nvPr/>
        </p:nvSpPr>
        <p:spPr>
          <a:xfrm>
            <a:off x="194423" y="4730263"/>
            <a:ext cx="11942064" cy="1200329"/>
          </a:xfrm>
          <a:prstGeom prst="rect">
            <a:avLst/>
          </a:prstGeom>
          <a:noFill/>
        </p:spPr>
        <p:txBody>
          <a:bodyPr wrap="square" rtlCol="0">
            <a:spAutoFit/>
          </a:bodyPr>
          <a:lstStyle/>
          <a:p>
            <a:pPr marL="342900" indent="-342900">
              <a:buFont typeface="Arial" panose="020B0604020202020204" pitchFamily="34" charset="0"/>
              <a:buChar char="•"/>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For each of your employees you will see “Timesheet is closed” for that person, click on their name to pull up the timesheet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3748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40318-A6CF-1515-AAE3-BABF3ACCD9E7}"/>
              </a:ext>
            </a:extLst>
          </p:cNvPr>
          <p:cNvSpPr>
            <a:spLocks noGrp="1"/>
          </p:cNvSpPr>
          <p:nvPr>
            <p:ph type="title"/>
          </p:nvPr>
        </p:nvSpPr>
        <p:spPr>
          <a:xfrm>
            <a:off x="0" y="0"/>
            <a:ext cx="11942064" cy="1690689"/>
          </a:xfrm>
        </p:spPr>
        <p:txBody>
          <a:bodyPr/>
          <a:lstStyle/>
          <a:p>
            <a:r>
              <a:rPr lang="en-US" sz="6600" dirty="0">
                <a:latin typeface="Baskerville Old Face" panose="02020602080505020303" pitchFamily="18" charset="0"/>
              </a:rPr>
              <a:t>Amending a Timesheet from a Prior Pay Period</a:t>
            </a:r>
          </a:p>
        </p:txBody>
      </p:sp>
      <p:pic>
        <p:nvPicPr>
          <p:cNvPr id="5" name="Picture 4">
            <a:extLst>
              <a:ext uri="{FF2B5EF4-FFF2-40B4-BE49-F238E27FC236}">
                <a16:creationId xmlns:a16="http://schemas.microsoft.com/office/drawing/2014/main" id="{6ACA579D-F684-229C-C03D-E7835AC61C83}"/>
              </a:ext>
            </a:extLst>
          </p:cNvPr>
          <p:cNvPicPr>
            <a:picLocks noChangeAspect="1"/>
          </p:cNvPicPr>
          <p:nvPr/>
        </p:nvPicPr>
        <p:blipFill>
          <a:blip r:embed="rId3"/>
          <a:stretch>
            <a:fillRect/>
          </a:stretch>
        </p:blipFill>
        <p:spPr>
          <a:xfrm>
            <a:off x="1962067" y="2184740"/>
            <a:ext cx="8427732" cy="624276"/>
          </a:xfrm>
          <a:prstGeom prst="rect">
            <a:avLst/>
          </a:prstGeom>
        </p:spPr>
      </p:pic>
      <p:sp>
        <p:nvSpPr>
          <p:cNvPr id="6" name="TextBox 5">
            <a:extLst>
              <a:ext uri="{FF2B5EF4-FFF2-40B4-BE49-F238E27FC236}">
                <a16:creationId xmlns:a16="http://schemas.microsoft.com/office/drawing/2014/main" id="{1B728BF0-3F0B-C50F-7FCB-84057CAD1387}"/>
              </a:ext>
            </a:extLst>
          </p:cNvPr>
          <p:cNvSpPr txBox="1"/>
          <p:nvPr/>
        </p:nvSpPr>
        <p:spPr>
          <a:xfrm>
            <a:off x="3789485" y="2857500"/>
            <a:ext cx="4651129"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Click on the “Amend” button</a:t>
            </a:r>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A8B3930-E126-A551-024F-695212328A88}"/>
              </a:ext>
            </a:extLst>
          </p:cNvPr>
          <p:cNvSpPr txBox="1"/>
          <p:nvPr/>
        </p:nvSpPr>
        <p:spPr>
          <a:xfrm>
            <a:off x="194423" y="4730263"/>
            <a:ext cx="11942064" cy="461665"/>
          </a:xfrm>
          <a:prstGeom prst="rect">
            <a:avLst/>
          </a:prstGeom>
          <a:noFill/>
        </p:spPr>
        <p:txBody>
          <a:bodyPr wrap="square" rtlCol="0">
            <a:spAutoFit/>
          </a:bodyPr>
          <a:lstStyle/>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23BF99C9-7EF0-1CB9-1EF8-1705C63354EE}"/>
              </a:ext>
            </a:extLst>
          </p:cNvPr>
          <p:cNvPicPr>
            <a:picLocks noChangeAspect="1"/>
          </p:cNvPicPr>
          <p:nvPr/>
        </p:nvPicPr>
        <p:blipFill>
          <a:blip r:embed="rId4"/>
          <a:stretch>
            <a:fillRect/>
          </a:stretch>
        </p:blipFill>
        <p:spPr>
          <a:xfrm>
            <a:off x="1962067" y="3729370"/>
            <a:ext cx="8427732" cy="639230"/>
          </a:xfrm>
          <a:prstGeom prst="rect">
            <a:avLst/>
          </a:prstGeom>
        </p:spPr>
      </p:pic>
      <p:sp>
        <p:nvSpPr>
          <p:cNvPr id="14" name="TextBox 13">
            <a:extLst>
              <a:ext uri="{FF2B5EF4-FFF2-40B4-BE49-F238E27FC236}">
                <a16:creationId xmlns:a16="http://schemas.microsoft.com/office/drawing/2014/main" id="{BEE6D16F-1A2F-B8F5-3DA2-8E1D4BC1B1E0}"/>
              </a:ext>
            </a:extLst>
          </p:cNvPr>
          <p:cNvSpPr txBox="1"/>
          <p:nvPr/>
        </p:nvSpPr>
        <p:spPr>
          <a:xfrm>
            <a:off x="474785" y="4492869"/>
            <a:ext cx="11377245" cy="458780"/>
          </a:xfrm>
          <a:prstGeom prst="rect">
            <a:avLst/>
          </a:prstGeom>
          <a:noFill/>
        </p:spPr>
        <p:txBody>
          <a:bodyPr wrap="square" rtlCol="0">
            <a:spAutoFit/>
          </a:bodyPr>
          <a:lstStyle/>
          <a:p>
            <a:pPr marL="342900" marR="0" indent="-342900">
              <a:lnSpc>
                <a:spcPct val="107000"/>
              </a:lnSpc>
              <a:spcBef>
                <a:spcPts val="0"/>
              </a:spcBef>
              <a:spcAft>
                <a:spcPts val="8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Review (edit if needed) the Timesheet then click the “Save and Close” button</a:t>
            </a:r>
          </a:p>
        </p:txBody>
      </p:sp>
    </p:spTree>
    <p:extLst>
      <p:ext uri="{BB962C8B-B14F-4D97-AF65-F5344CB8AC3E}">
        <p14:creationId xmlns:p14="http://schemas.microsoft.com/office/powerpoint/2010/main" val="2136147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40318-A6CF-1515-AAE3-BABF3ACCD9E7}"/>
              </a:ext>
            </a:extLst>
          </p:cNvPr>
          <p:cNvSpPr>
            <a:spLocks noGrp="1"/>
          </p:cNvSpPr>
          <p:nvPr>
            <p:ph type="title"/>
          </p:nvPr>
        </p:nvSpPr>
        <p:spPr>
          <a:xfrm>
            <a:off x="0" y="0"/>
            <a:ext cx="11942064" cy="1690689"/>
          </a:xfrm>
        </p:spPr>
        <p:txBody>
          <a:bodyPr/>
          <a:lstStyle/>
          <a:p>
            <a:r>
              <a:rPr lang="en-US" sz="6600" dirty="0">
                <a:latin typeface="Baskerville Old Face" panose="02020602080505020303" pitchFamily="18" charset="0"/>
              </a:rPr>
              <a:t>Amending a Timesheet from a Prior Pay Period</a:t>
            </a:r>
          </a:p>
        </p:txBody>
      </p:sp>
      <p:sp>
        <p:nvSpPr>
          <p:cNvPr id="8" name="TextBox 7">
            <a:extLst>
              <a:ext uri="{FF2B5EF4-FFF2-40B4-BE49-F238E27FC236}">
                <a16:creationId xmlns:a16="http://schemas.microsoft.com/office/drawing/2014/main" id="{5A8B3930-E126-A551-024F-695212328A88}"/>
              </a:ext>
            </a:extLst>
          </p:cNvPr>
          <p:cNvSpPr txBox="1"/>
          <p:nvPr/>
        </p:nvSpPr>
        <p:spPr>
          <a:xfrm>
            <a:off x="3314699" y="4730263"/>
            <a:ext cx="7104185"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Click the “Save Approvals” button</a:t>
            </a:r>
            <a:endParaRPr lang="en-US"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7BDEDDE-E991-A395-61FA-6956E66AD2A4}"/>
              </a:ext>
            </a:extLst>
          </p:cNvPr>
          <p:cNvPicPr>
            <a:picLocks noChangeAspect="1"/>
          </p:cNvPicPr>
          <p:nvPr/>
        </p:nvPicPr>
        <p:blipFill>
          <a:blip r:embed="rId3"/>
          <a:stretch>
            <a:fillRect/>
          </a:stretch>
        </p:blipFill>
        <p:spPr>
          <a:xfrm>
            <a:off x="194423" y="2783587"/>
            <a:ext cx="11668018" cy="1559814"/>
          </a:xfrm>
          <a:prstGeom prst="rect">
            <a:avLst/>
          </a:prstGeom>
        </p:spPr>
      </p:pic>
      <p:sp>
        <p:nvSpPr>
          <p:cNvPr id="9" name="TextBox 8">
            <a:extLst>
              <a:ext uri="{FF2B5EF4-FFF2-40B4-BE49-F238E27FC236}">
                <a16:creationId xmlns:a16="http://schemas.microsoft.com/office/drawing/2014/main" id="{B9CFC259-EFAD-B888-C622-E0F2F6B4BDC5}"/>
              </a:ext>
            </a:extLst>
          </p:cNvPr>
          <p:cNvSpPr txBox="1"/>
          <p:nvPr/>
        </p:nvSpPr>
        <p:spPr>
          <a:xfrm>
            <a:off x="523982" y="2127737"/>
            <a:ext cx="11668018" cy="458780"/>
          </a:xfrm>
          <a:prstGeom prst="rect">
            <a:avLst/>
          </a:prstGeom>
          <a:noFill/>
        </p:spPr>
        <p:txBody>
          <a:bodyPr wrap="square" rtlCol="0">
            <a:spAutoFit/>
          </a:bodyPr>
          <a:lstStyle/>
          <a:p>
            <a:pPr marL="342900" marR="0" indent="-342900">
              <a:lnSpc>
                <a:spcPct val="107000"/>
              </a:lnSpc>
              <a:spcBef>
                <a:spcPts val="0"/>
              </a:spcBef>
              <a:spcAft>
                <a:spcPts val="8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Put a checkmark in the “Approve” checkbox in the “Supervisor Approval” column.</a:t>
            </a:r>
          </a:p>
        </p:txBody>
      </p:sp>
    </p:spTree>
    <p:extLst>
      <p:ext uri="{BB962C8B-B14F-4D97-AF65-F5344CB8AC3E}">
        <p14:creationId xmlns:p14="http://schemas.microsoft.com/office/powerpoint/2010/main" val="4242250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tile tx="0" ty="0" sx="100000" sy="100000" flip="none" algn="tl"/>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C31E98-7C70-5369-BCEF-F9669F3F2B27}"/>
              </a:ext>
            </a:extLst>
          </p:cNvPr>
          <p:cNvSpPr>
            <a:spLocks noGrp="1"/>
          </p:cNvSpPr>
          <p:nvPr>
            <p:ph type="title"/>
          </p:nvPr>
        </p:nvSpPr>
        <p:spPr>
          <a:xfrm>
            <a:off x="-1" y="0"/>
            <a:ext cx="11521441" cy="1366464"/>
          </a:xfrm>
        </p:spPr>
        <p:txBody>
          <a:bodyPr vert="horz" lIns="91440" tIns="45720" rIns="91440" bIns="45720" rtlCol="0" anchor="ctr">
            <a:normAutofit fontScale="90000"/>
          </a:bodyPr>
          <a:lstStyle/>
          <a:p>
            <a:r>
              <a:rPr lang="en-US" altLang="en-US" sz="6600" dirty="0">
                <a:latin typeface="Baskerville Old Face" panose="02020602080505020303" pitchFamily="18" charset="0"/>
              </a:rPr>
              <a:t>California Law </a:t>
            </a:r>
            <a:r>
              <a:rPr lang="en-US" altLang="en-US" sz="5400" dirty="0">
                <a:latin typeface="Baskerville Old Face" panose="02020602080505020303" pitchFamily="18" charset="0"/>
              </a:rPr>
              <a:t>– </a:t>
            </a:r>
            <a:r>
              <a:rPr lang="en-US" sz="7300" kern="1200" dirty="0">
                <a:latin typeface="Baskerville Old Face" panose="02020602080505020303" pitchFamily="18" charset="0"/>
              </a:rPr>
              <a:t>Meal Breaks</a:t>
            </a:r>
            <a:br>
              <a:rPr lang="en-US" altLang="en-US" sz="5400" dirty="0">
                <a:latin typeface="Baskerville Old Face" panose="02020602080505020303" pitchFamily="18" charset="0"/>
              </a:rPr>
            </a:br>
            <a:r>
              <a:rPr lang="en-US" sz="2200" dirty="0">
                <a:latin typeface="Baskerville Old Face" panose="02020602080505020303" pitchFamily="18" charset="0"/>
              </a:rPr>
              <a:t>Non-Exempt (hourly) employees </a:t>
            </a:r>
            <a:endParaRPr lang="en-US" sz="2200" kern="1200" dirty="0">
              <a:latin typeface="Baskerville Old Face" panose="02020602080505020303" pitchFamily="18" charset="0"/>
            </a:endParaRPr>
          </a:p>
        </p:txBody>
      </p:sp>
      <p:sp>
        <p:nvSpPr>
          <p:cNvPr id="4" name="Text Placeholder 3">
            <a:extLst>
              <a:ext uri="{FF2B5EF4-FFF2-40B4-BE49-F238E27FC236}">
                <a16:creationId xmlns:a16="http://schemas.microsoft.com/office/drawing/2014/main" id="{FF3E72E4-8C50-039C-4FD0-B6AC73720E5E}"/>
              </a:ext>
            </a:extLst>
          </p:cNvPr>
          <p:cNvSpPr>
            <a:spLocks noGrp="1"/>
          </p:cNvSpPr>
          <p:nvPr>
            <p:ph type="body" sz="half" idx="2"/>
          </p:nvPr>
        </p:nvSpPr>
        <p:spPr>
          <a:xfrm>
            <a:off x="450253" y="1629089"/>
            <a:ext cx="7953083" cy="5056178"/>
          </a:xfrm>
        </p:spPr>
        <p:txBody>
          <a:bodyPr vert="horz" lIns="91440" tIns="45720" rIns="91440" bIns="45720" rtlCol="0" anchor="ctr">
            <a:normAutofit fontScale="92500" lnSpcReduction="10000"/>
          </a:bodyPr>
          <a:lstStyle/>
          <a:p>
            <a:pPr marL="0" indent="-228600">
              <a:buFont typeface="Arial" panose="020B0604020202020204" pitchFamily="34" charset="0"/>
              <a:buChar char="•"/>
            </a:pPr>
            <a:r>
              <a:rPr lang="en-US" sz="2600" b="1" dirty="0">
                <a:effectLst/>
                <a:latin typeface="Arial" panose="020B0604020202020204" pitchFamily="34" charset="0"/>
                <a:cs typeface="Arial" panose="020B0604020202020204" pitchFamily="34" charset="0"/>
              </a:rPr>
              <a:t>Work more than 5 Hours:</a:t>
            </a:r>
          </a:p>
          <a:p>
            <a:r>
              <a:rPr lang="en-US" sz="2200" b="0" i="0" dirty="0">
                <a:effectLst/>
                <a:latin typeface="Arial" panose="020B0604020202020204" pitchFamily="34" charset="0"/>
                <a:cs typeface="Arial" panose="020B0604020202020204" pitchFamily="34" charset="0"/>
              </a:rPr>
              <a:t>If your employee works over 5 hours in a day, </a:t>
            </a:r>
            <a:r>
              <a:rPr lang="en-US" sz="2200" dirty="0">
                <a:latin typeface="Arial" panose="020B0604020202020204" pitchFamily="34" charset="0"/>
                <a:cs typeface="Arial" panose="020B0604020202020204" pitchFamily="34" charset="0"/>
              </a:rPr>
              <a:t>they</a:t>
            </a:r>
            <a:r>
              <a:rPr lang="en-US" sz="2200" i="0" dirty="0">
                <a:effectLst/>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must be provided </a:t>
            </a:r>
            <a:r>
              <a:rPr lang="en-US" sz="2200" b="1" u="sng" dirty="0">
                <a:latin typeface="Arial" panose="020B0604020202020204" pitchFamily="34" charset="0"/>
                <a:cs typeface="Arial" panose="020B0604020202020204" pitchFamily="34" charset="0"/>
              </a:rPr>
              <a:t>at least a 30 minute </a:t>
            </a:r>
            <a:r>
              <a:rPr lang="en-US" sz="2200" dirty="0">
                <a:latin typeface="Arial" panose="020B0604020202020204" pitchFamily="34" charset="0"/>
                <a:cs typeface="Arial" panose="020B0604020202020204" pitchFamily="34" charset="0"/>
              </a:rPr>
              <a:t>unpaid meal break </a:t>
            </a:r>
            <a:r>
              <a:rPr lang="en-US" sz="2200" b="0" i="0" dirty="0">
                <a:effectLst/>
                <a:latin typeface="Arial" panose="020B0604020202020204" pitchFamily="34" charset="0"/>
                <a:cs typeface="Arial" panose="020B0604020202020204" pitchFamily="34" charset="0"/>
              </a:rPr>
              <a:t>that must </a:t>
            </a:r>
            <a:r>
              <a:rPr lang="en-US" sz="2200" b="1" i="0" u="sng" dirty="0">
                <a:effectLst/>
                <a:latin typeface="Arial" panose="020B0604020202020204" pitchFamily="34" charset="0"/>
                <a:cs typeface="Arial" panose="020B0604020202020204" pitchFamily="34" charset="0"/>
              </a:rPr>
              <a:t>start before the </a:t>
            </a:r>
            <a:r>
              <a:rPr lang="en-US" sz="2200" b="1" u="sng" dirty="0">
                <a:latin typeface="Arial" panose="020B0604020202020204" pitchFamily="34" charset="0"/>
                <a:cs typeface="Arial" panose="020B0604020202020204" pitchFamily="34" charset="0"/>
              </a:rPr>
              <a:t>beginning</a:t>
            </a:r>
            <a:r>
              <a:rPr lang="en-US" sz="2200" b="1" i="0" u="sng" dirty="0">
                <a:effectLst/>
                <a:latin typeface="Arial" panose="020B0604020202020204" pitchFamily="34" charset="0"/>
                <a:cs typeface="Arial" panose="020B0604020202020204" pitchFamily="34" charset="0"/>
              </a:rPr>
              <a:t> of the fifth hour</a:t>
            </a:r>
            <a:r>
              <a:rPr lang="en-US" sz="2200" b="0" i="0" dirty="0">
                <a:effectLst/>
                <a:latin typeface="Arial" panose="020B0604020202020204" pitchFamily="34" charset="0"/>
                <a:cs typeface="Arial" panose="020B0604020202020204" pitchFamily="34" charset="0"/>
              </a:rPr>
              <a:t> of their shift. BUT they can agree to waive this meal period provided they do not work more than 6 hours in the workday.  They will need to fill out a Meal Waiver Form and give it to you, so you can sign it and send it to the payroll department.</a:t>
            </a:r>
            <a:endParaRPr lang="en-US" sz="2200" dirty="0">
              <a:latin typeface="Arial" panose="020B0604020202020204" pitchFamily="34" charset="0"/>
              <a:cs typeface="Arial" panose="020B0604020202020204" pitchFamily="34" charset="0"/>
            </a:endParaRPr>
          </a:p>
          <a:p>
            <a:pPr marL="285750" indent="-285750" eaLnBrk="1" hangingPunct="1">
              <a:lnSpc>
                <a:spcPct val="90000"/>
              </a:lnSpc>
              <a:buFont typeface="Arial" panose="020B0604020202020204" pitchFamily="34" charset="0"/>
              <a:buChar char="•"/>
            </a:pPr>
            <a:r>
              <a:rPr lang="en-US" sz="2600" b="1" dirty="0">
                <a:latin typeface="Arial" panose="020B0604020202020204" pitchFamily="34" charset="0"/>
                <a:cs typeface="Arial" panose="020B0604020202020204" pitchFamily="34" charset="0"/>
              </a:rPr>
              <a:t>Work more than 10 Hours:</a:t>
            </a:r>
          </a:p>
          <a:p>
            <a:pPr marL="0" indent="0" eaLnBrk="1" hangingPunct="1">
              <a:lnSpc>
                <a:spcPct val="90000"/>
              </a:lnSpc>
              <a:buNone/>
            </a:pPr>
            <a:r>
              <a:rPr lang="en-US" sz="2200" b="0" i="0" dirty="0">
                <a:effectLst/>
                <a:latin typeface="Arial" panose="020B0604020202020204" pitchFamily="34" charset="0"/>
                <a:cs typeface="Arial" panose="020B0604020202020204" pitchFamily="34" charset="0"/>
              </a:rPr>
              <a:t>If your employee works over 10 hours in a day,</a:t>
            </a:r>
            <a:r>
              <a:rPr lang="en-US" sz="2200" i="0" dirty="0">
                <a:effectLst/>
                <a:latin typeface="Arial" panose="020B0604020202020204" pitchFamily="34" charset="0"/>
                <a:cs typeface="Arial" panose="020B0604020202020204" pitchFamily="34" charset="0"/>
              </a:rPr>
              <a:t> they </a:t>
            </a:r>
            <a:r>
              <a:rPr lang="en-US" sz="2200" dirty="0">
                <a:latin typeface="Arial" panose="020B0604020202020204" pitchFamily="34" charset="0"/>
                <a:cs typeface="Arial" panose="020B0604020202020204" pitchFamily="34" charset="0"/>
              </a:rPr>
              <a:t>must be provided </a:t>
            </a:r>
            <a:r>
              <a:rPr lang="en-US" sz="2200" b="1" u="sng" dirty="0">
                <a:latin typeface="Arial" panose="020B0604020202020204" pitchFamily="34" charset="0"/>
                <a:cs typeface="Arial" panose="020B0604020202020204" pitchFamily="34" charset="0"/>
              </a:rPr>
              <a:t>at least a 30 minute </a:t>
            </a:r>
            <a:r>
              <a:rPr lang="en-US" sz="2200" dirty="0">
                <a:latin typeface="Arial" panose="020B0604020202020204" pitchFamily="34" charset="0"/>
                <a:cs typeface="Arial" panose="020B0604020202020204" pitchFamily="34" charset="0"/>
              </a:rPr>
              <a:t>unpaid meal break</a:t>
            </a:r>
            <a:r>
              <a:rPr lang="en-US" sz="2200" b="0" i="0" dirty="0">
                <a:effectLst/>
                <a:latin typeface="Arial" panose="020B0604020202020204" pitchFamily="34" charset="0"/>
                <a:cs typeface="Arial" panose="020B0604020202020204" pitchFamily="34" charset="0"/>
              </a:rPr>
              <a:t> that must </a:t>
            </a:r>
            <a:r>
              <a:rPr lang="en-US" sz="2200" b="1" i="0" u="sng" dirty="0">
                <a:effectLst/>
                <a:latin typeface="Arial" panose="020B0604020202020204" pitchFamily="34" charset="0"/>
                <a:cs typeface="Arial" panose="020B0604020202020204" pitchFamily="34" charset="0"/>
              </a:rPr>
              <a:t>start before the </a:t>
            </a:r>
            <a:r>
              <a:rPr lang="en-US" sz="2200" b="1" u="sng" dirty="0">
                <a:latin typeface="Arial" panose="020B0604020202020204" pitchFamily="34" charset="0"/>
                <a:cs typeface="Arial" panose="020B0604020202020204" pitchFamily="34" charset="0"/>
              </a:rPr>
              <a:t>beginning</a:t>
            </a:r>
            <a:r>
              <a:rPr lang="en-US" sz="2200" b="1" i="0" u="sng" dirty="0">
                <a:effectLst/>
                <a:latin typeface="Arial" panose="020B0604020202020204" pitchFamily="34" charset="0"/>
                <a:cs typeface="Arial" panose="020B0604020202020204" pitchFamily="34" charset="0"/>
              </a:rPr>
              <a:t> of the tenth hour</a:t>
            </a:r>
            <a:r>
              <a:rPr lang="en-US" sz="2200" b="0" i="0" dirty="0">
                <a:effectLst/>
                <a:latin typeface="Arial" panose="020B0604020202020204" pitchFamily="34" charset="0"/>
                <a:cs typeface="Arial" panose="020B0604020202020204" pitchFamily="34" charset="0"/>
              </a:rPr>
              <a:t> of their shift. They  can agree to waive the second meal break if they do not work more than 12 hours and they did not waive your first meal break.</a:t>
            </a:r>
          </a:p>
          <a:p>
            <a:pPr marL="0" indent="-228600">
              <a:buFont typeface="Arial" panose="020B0604020202020204" pitchFamily="34" charset="0"/>
              <a:buChar char="•"/>
            </a:pPr>
            <a:endParaRPr lang="en-US" sz="2200" dirty="0">
              <a:effectLst/>
              <a:latin typeface="Arial" panose="020B0604020202020204" pitchFamily="34" charset="0"/>
              <a:cs typeface="Arial" panose="020B0604020202020204" pitchFamily="34" charset="0"/>
            </a:endParaRPr>
          </a:p>
          <a:p>
            <a:pPr algn="ctr" eaLnBrk="0" hangingPunct="0">
              <a:defRPr/>
            </a:pPr>
            <a:r>
              <a:rPr lang="en-US" sz="2200" b="1" dirty="0">
                <a:latin typeface="Arial" panose="020B0604020202020204" pitchFamily="34" charset="0"/>
                <a:cs typeface="Arial" panose="020B0604020202020204" pitchFamily="34" charset="0"/>
              </a:rPr>
              <a:t>The employee is owed one hour of pay if the employee is unable to take a meal break.</a:t>
            </a:r>
          </a:p>
          <a:p>
            <a:pPr indent="-228600">
              <a:buFont typeface="Arial" panose="020B0604020202020204" pitchFamily="34" charset="0"/>
              <a:buChar char="•"/>
            </a:pPr>
            <a:endParaRPr lang="en-US" sz="1800" dirty="0">
              <a:solidFill>
                <a:schemeClr val="tx2"/>
              </a:solidFill>
            </a:endParaRPr>
          </a:p>
        </p:txBody>
      </p:sp>
      <p:grpSp>
        <p:nvGrpSpPr>
          <p:cNvPr id="15" name="Group 14">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6" name="Freeform: Shape 15">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Graphic 7" descr="Clock">
            <a:extLst>
              <a:ext uri="{FF2B5EF4-FFF2-40B4-BE49-F238E27FC236}">
                <a16:creationId xmlns:a16="http://schemas.microsoft.com/office/drawing/2014/main" id="{331A5772-9097-28A4-F309-F266D8205E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083107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BE52A-5D0A-199F-CCA1-113EFD4135BE}"/>
              </a:ext>
            </a:extLst>
          </p:cNvPr>
          <p:cNvSpPr>
            <a:spLocks noGrp="1"/>
          </p:cNvSpPr>
          <p:nvPr>
            <p:ph type="title"/>
          </p:nvPr>
        </p:nvSpPr>
        <p:spPr>
          <a:xfrm>
            <a:off x="0" y="1"/>
            <a:ext cx="11951208" cy="1690688"/>
          </a:xfrm>
        </p:spPr>
        <p:txBody>
          <a:bodyPr/>
          <a:lstStyle/>
          <a:p>
            <a:r>
              <a:rPr lang="en-US" sz="6600" dirty="0">
                <a:latin typeface="Baskerville Old Face" panose="02020602080505020303" pitchFamily="18" charset="0"/>
              </a:rPr>
              <a:t>Timesheet Comments</a:t>
            </a:r>
          </a:p>
        </p:txBody>
      </p:sp>
      <p:sp>
        <p:nvSpPr>
          <p:cNvPr id="3" name="Content Placeholder 2">
            <a:extLst>
              <a:ext uri="{FF2B5EF4-FFF2-40B4-BE49-F238E27FC236}">
                <a16:creationId xmlns:a16="http://schemas.microsoft.com/office/drawing/2014/main" id="{87D8C038-5AE1-6804-0986-21A72F1B3025}"/>
              </a:ext>
            </a:extLst>
          </p:cNvPr>
          <p:cNvSpPr>
            <a:spLocks noGrp="1"/>
          </p:cNvSpPr>
          <p:nvPr>
            <p:ph idx="1"/>
          </p:nvPr>
        </p:nvSpPr>
        <p:spPr>
          <a:xfrm>
            <a:off x="838200" y="1477108"/>
            <a:ext cx="10515600" cy="4158761"/>
          </a:xfrm>
        </p:spPr>
        <p:txBody>
          <a:bodyPr/>
          <a:lstStyle/>
          <a:p>
            <a:r>
              <a:rPr lang="en-US" sz="2400" dirty="0">
                <a:latin typeface="Arial" panose="020B0604020202020204" pitchFamily="34" charset="0"/>
                <a:cs typeface="Arial" panose="020B0604020202020204" pitchFamily="34" charset="0"/>
              </a:rPr>
              <a:t>Supervisors can submit notes and changes to Payroll on the employee’s time reports.</a:t>
            </a: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This can be done if overtime hours should post to a different fund, if an employee is setup on the wrong fund, or if a different fund distribution is needed for the timesheet.</a:t>
            </a: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Supervisor would write in the comment and must click the “Submit Comment to Payroll” box to submit to Payroll.  </a:t>
            </a:r>
            <a:r>
              <a:rPr lang="en-US" sz="2000" dirty="0">
                <a:latin typeface="Arial" panose="020B0604020202020204" pitchFamily="34" charset="0"/>
                <a:cs typeface="Arial" panose="020B0604020202020204" pitchFamily="34" charset="0"/>
              </a:rPr>
              <a:t>(If box is not checked, message does not get submitted.)</a:t>
            </a:r>
          </a:p>
          <a:p>
            <a:endParaRPr lang="en-US" dirty="0"/>
          </a:p>
        </p:txBody>
      </p:sp>
    </p:spTree>
    <p:extLst>
      <p:ext uri="{BB962C8B-B14F-4D97-AF65-F5344CB8AC3E}">
        <p14:creationId xmlns:p14="http://schemas.microsoft.com/office/powerpoint/2010/main" val="1012639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onference room table">
            <a:extLst>
              <a:ext uri="{FF2B5EF4-FFF2-40B4-BE49-F238E27FC236}">
                <a16:creationId xmlns:a16="http://schemas.microsoft.com/office/drawing/2014/main" id="{657335D6-A094-5551-4021-230D8260A5C5}"/>
              </a:ext>
            </a:extLst>
          </p:cNvPr>
          <p:cNvPicPr>
            <a:picLocks noChangeAspect="1"/>
          </p:cNvPicPr>
          <p:nvPr/>
        </p:nvPicPr>
        <p:blipFill rotWithShape="1">
          <a:blip r:embed="rId2">
            <a:alphaModFix amt="40000"/>
          </a:blip>
          <a:srcRect t="20527" b="16448"/>
          <a:stretch/>
        </p:blipFill>
        <p:spPr>
          <a:xfrm>
            <a:off x="20" y="10"/>
            <a:ext cx="12191980" cy="6857990"/>
          </a:xfrm>
          <a:prstGeom prst="rect">
            <a:avLst/>
          </a:prstGeom>
        </p:spPr>
      </p:pic>
      <p:sp>
        <p:nvSpPr>
          <p:cNvPr id="4" name="Title 3">
            <a:extLst>
              <a:ext uri="{FF2B5EF4-FFF2-40B4-BE49-F238E27FC236}">
                <a16:creationId xmlns:a16="http://schemas.microsoft.com/office/drawing/2014/main" id="{1940D338-FDC0-1F4B-870B-A854D4341A77}"/>
              </a:ext>
            </a:extLst>
          </p:cNvPr>
          <p:cNvSpPr>
            <a:spLocks noGrp="1"/>
          </p:cNvSpPr>
          <p:nvPr>
            <p:ph type="title" idx="4294967295"/>
          </p:nvPr>
        </p:nvSpPr>
        <p:spPr>
          <a:xfrm>
            <a:off x="0" y="965200"/>
            <a:ext cx="12060936" cy="4802554"/>
          </a:xfrm>
          <a:prstGeom prst="rect">
            <a:avLst/>
          </a:prstGeom>
        </p:spPr>
        <p:txBody>
          <a:bodyPr vert="horz" lIns="91440" tIns="45720" rIns="91440" bIns="45720" rtlCol="0" anchor="b">
            <a:normAutofit fontScale="90000"/>
          </a:bodyPr>
          <a:lstStyle/>
          <a:p>
            <a:r>
              <a:rPr lang="en-US" sz="11500" b="1" dirty="0">
                <a:ln w="22225">
                  <a:solidFill>
                    <a:schemeClr val="tx1"/>
                  </a:solidFill>
                  <a:miter lim="800000"/>
                </a:ln>
                <a:noFill/>
                <a:latin typeface="Baskerville Old Face" panose="02020602080505020303" pitchFamily="18" charset="0"/>
              </a:rPr>
              <a:t>Supervisor’s</a:t>
            </a:r>
            <a:br>
              <a:rPr lang="en-US" sz="11500" b="1" dirty="0">
                <a:ln w="22225">
                  <a:solidFill>
                    <a:schemeClr val="tx1"/>
                  </a:solidFill>
                  <a:miter lim="800000"/>
                </a:ln>
                <a:noFill/>
                <a:latin typeface="Baskerville Old Face" panose="02020602080505020303" pitchFamily="18" charset="0"/>
              </a:rPr>
            </a:br>
            <a:r>
              <a:rPr lang="en-US" sz="11500" b="1" dirty="0">
                <a:ln w="22225">
                  <a:solidFill>
                    <a:schemeClr val="tx1"/>
                  </a:solidFill>
                  <a:miter lim="800000"/>
                </a:ln>
                <a:noFill/>
                <a:latin typeface="Baskerville Old Face" panose="02020602080505020303" pitchFamily="18" charset="0"/>
              </a:rPr>
              <a:t>Deadlines for Timesheet  </a:t>
            </a:r>
            <a:br>
              <a:rPr lang="en-US" sz="11500" b="1" dirty="0">
                <a:ln w="22225">
                  <a:solidFill>
                    <a:schemeClr val="tx1"/>
                  </a:solidFill>
                  <a:miter lim="800000"/>
                </a:ln>
                <a:noFill/>
                <a:latin typeface="Baskerville Old Face" panose="02020602080505020303" pitchFamily="18" charset="0"/>
              </a:rPr>
            </a:br>
            <a:r>
              <a:rPr lang="en-US" sz="11500" b="1" dirty="0">
                <a:ln w="22225">
                  <a:solidFill>
                    <a:schemeClr val="tx1"/>
                  </a:solidFill>
                  <a:miter lim="800000"/>
                </a:ln>
                <a:noFill/>
                <a:latin typeface="Baskerville Old Face" panose="02020602080505020303" pitchFamily="18" charset="0"/>
              </a:rPr>
              <a:t>Approval</a:t>
            </a:r>
          </a:p>
        </p:txBody>
      </p:sp>
    </p:spTree>
    <p:extLst>
      <p:ext uri="{BB962C8B-B14F-4D97-AF65-F5344CB8AC3E}">
        <p14:creationId xmlns:p14="http://schemas.microsoft.com/office/powerpoint/2010/main" val="16107809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 name="Rectangle 75">
            <a:extLst>
              <a:ext uri="{FF2B5EF4-FFF2-40B4-BE49-F238E27FC236}">
                <a16:creationId xmlns:a16="http://schemas.microsoft.com/office/drawing/2014/main" id="{08373A3F-54E0-424E-A84D-352212210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a:extLst>
              <a:ext uri="{FF2B5EF4-FFF2-40B4-BE49-F238E27FC236}">
                <a16:creationId xmlns:a16="http://schemas.microsoft.com/office/drawing/2014/main" id="{D1A2E497-1AA9-284B-8526-B9E4F01384EB}"/>
              </a:ext>
            </a:extLst>
          </p:cNvPr>
          <p:cNvSpPr>
            <a:spLocks noGrp="1"/>
          </p:cNvSpPr>
          <p:nvPr>
            <p:ph type="title"/>
          </p:nvPr>
        </p:nvSpPr>
        <p:spPr>
          <a:xfrm>
            <a:off x="4354513" y="603505"/>
            <a:ext cx="3505200" cy="4169663"/>
          </a:xfrm>
        </p:spPr>
        <p:txBody>
          <a:bodyPr vert="horz" lIns="91440" tIns="45720" rIns="91440" bIns="45720" rtlCol="0" anchor="b">
            <a:normAutofit/>
          </a:bodyPr>
          <a:lstStyle/>
          <a:p>
            <a:r>
              <a:rPr lang="en-US" sz="3100" b="1" dirty="0">
                <a:solidFill>
                  <a:schemeClr val="bg1"/>
                </a:solidFill>
                <a:effectLst/>
                <a:latin typeface="Baskerville Old Face" panose="02020602080505020303" pitchFamily="18" charset="0"/>
              </a:rPr>
              <a:t>Supervisors are responsible for the summitting and approving of timesheets within published deadlines</a:t>
            </a:r>
            <a:endParaRPr lang="en-US" sz="3100" dirty="0">
              <a:solidFill>
                <a:schemeClr val="bg1"/>
              </a:solidFill>
              <a:latin typeface="Baskerville Old Face" panose="02020602080505020303" pitchFamily="18" charset="0"/>
            </a:endParaRPr>
          </a:p>
        </p:txBody>
      </p:sp>
      <p:grpSp>
        <p:nvGrpSpPr>
          <p:cNvPr id="111" name="Group 77">
            <a:extLst>
              <a:ext uri="{FF2B5EF4-FFF2-40B4-BE49-F238E27FC236}">
                <a16:creationId xmlns:a16="http://schemas.microsoft.com/office/drawing/2014/main" id="{B7BAEF06-AB74-442C-8C30-B88233FD83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grpSp>
          <p:nvGrpSpPr>
            <p:cNvPr id="79" name="Group 78">
              <a:extLst>
                <a:ext uri="{FF2B5EF4-FFF2-40B4-BE49-F238E27FC236}">
                  <a16:creationId xmlns:a16="http://schemas.microsoft.com/office/drawing/2014/main" id="{BDFD9AA5-A6A4-499F-BB09-5CD7F8145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112" name="Freeform: Shape 82">
                <a:extLst>
                  <a:ext uri="{FF2B5EF4-FFF2-40B4-BE49-F238E27FC236}">
                    <a16:creationId xmlns:a16="http://schemas.microsoft.com/office/drawing/2014/main" id="{5F499571-4EEA-4442-B71C-2972335B3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83">
                <a:extLst>
                  <a:ext uri="{FF2B5EF4-FFF2-40B4-BE49-F238E27FC236}">
                    <a16:creationId xmlns:a16="http://schemas.microsoft.com/office/drawing/2014/main" id="{9FFC7284-7A71-4F33-AB06-E0D1EB1CA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79">
              <a:extLst>
                <a:ext uri="{FF2B5EF4-FFF2-40B4-BE49-F238E27FC236}">
                  <a16:creationId xmlns:a16="http://schemas.microsoft.com/office/drawing/2014/main" id="{C27F758D-B23C-459E-AD21-6621782C726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115" name="Freeform: Shape 80">
                <a:extLst>
                  <a:ext uri="{FF2B5EF4-FFF2-40B4-BE49-F238E27FC236}">
                    <a16:creationId xmlns:a16="http://schemas.microsoft.com/office/drawing/2014/main" id="{08DD5D69-A882-48D7-ACFB-68E2DC6B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6" name="Freeform: Shape 81">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pic>
        <p:nvPicPr>
          <p:cNvPr id="28" name="Picture 27">
            <a:extLst>
              <a:ext uri="{FF2B5EF4-FFF2-40B4-BE49-F238E27FC236}">
                <a16:creationId xmlns:a16="http://schemas.microsoft.com/office/drawing/2014/main" id="{0B04DB90-493E-9731-01CC-945DC3BF92A8}"/>
              </a:ext>
            </a:extLst>
          </p:cNvPr>
          <p:cNvPicPr>
            <a:picLocks noChangeAspect="1"/>
          </p:cNvPicPr>
          <p:nvPr/>
        </p:nvPicPr>
        <p:blipFill>
          <a:blip r:embed="rId4"/>
          <a:stretch>
            <a:fillRect/>
          </a:stretch>
        </p:blipFill>
        <p:spPr>
          <a:xfrm>
            <a:off x="334083" y="841375"/>
            <a:ext cx="2598738" cy="2371348"/>
          </a:xfrm>
          <a:prstGeom prst="rect">
            <a:avLst/>
          </a:prstGeom>
        </p:spPr>
      </p:pic>
      <p:grpSp>
        <p:nvGrpSpPr>
          <p:cNvPr id="117" name="Group 85">
            <a:extLst>
              <a:ext uri="{FF2B5EF4-FFF2-40B4-BE49-F238E27FC236}">
                <a16:creationId xmlns:a16="http://schemas.microsoft.com/office/drawing/2014/main" id="{C9829185-6353-4E3C-B082-AA7F519391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grpSp>
          <p:nvGrpSpPr>
            <p:cNvPr id="87" name="Group 86">
              <a:extLst>
                <a:ext uri="{FF2B5EF4-FFF2-40B4-BE49-F238E27FC236}">
                  <a16:creationId xmlns:a16="http://schemas.microsoft.com/office/drawing/2014/main" id="{BB7BB359-8B77-484C-B9CD-6376139A3AB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91" name="Freeform: Shape 90">
                <a:extLst>
                  <a:ext uri="{FF2B5EF4-FFF2-40B4-BE49-F238E27FC236}">
                    <a16:creationId xmlns:a16="http://schemas.microsoft.com/office/drawing/2014/main" id="{AA96BE9D-5B3B-4CA9-8895-33FAA3804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7840E2BF-E954-4173-BF70-2DAE9E19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87">
              <a:extLst>
                <a:ext uri="{FF2B5EF4-FFF2-40B4-BE49-F238E27FC236}">
                  <a16:creationId xmlns:a16="http://schemas.microsoft.com/office/drawing/2014/main" id="{3F125B5A-DFAC-4B6D-B14F-287F8C436AA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89" name="Freeform: Shape 88">
                <a:extLst>
                  <a:ext uri="{FF2B5EF4-FFF2-40B4-BE49-F238E27FC236}">
                    <a16:creationId xmlns:a16="http://schemas.microsoft.com/office/drawing/2014/main" id="{6AF4804F-69E5-479A-9F45-C0E463171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3CA5C733-38F9-4D36-A78D-0AB08CCBB5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pic>
        <p:nvPicPr>
          <p:cNvPr id="30" name="Picture 29">
            <a:extLst>
              <a:ext uri="{FF2B5EF4-FFF2-40B4-BE49-F238E27FC236}">
                <a16:creationId xmlns:a16="http://schemas.microsoft.com/office/drawing/2014/main" id="{1AF2D28B-31CD-1A2D-2827-5C9CB31D8809}"/>
              </a:ext>
            </a:extLst>
          </p:cNvPr>
          <p:cNvPicPr>
            <a:picLocks noChangeAspect="1"/>
          </p:cNvPicPr>
          <p:nvPr/>
        </p:nvPicPr>
        <p:blipFill>
          <a:blip r:embed="rId5"/>
          <a:stretch>
            <a:fillRect/>
          </a:stretch>
        </p:blipFill>
        <p:spPr>
          <a:xfrm>
            <a:off x="9358656" y="841375"/>
            <a:ext cx="2619375" cy="2390179"/>
          </a:xfrm>
          <a:prstGeom prst="rect">
            <a:avLst/>
          </a:prstGeom>
        </p:spPr>
      </p:pic>
      <p:sp>
        <p:nvSpPr>
          <p:cNvPr id="31" name="TextBox 30">
            <a:extLst>
              <a:ext uri="{FF2B5EF4-FFF2-40B4-BE49-F238E27FC236}">
                <a16:creationId xmlns:a16="http://schemas.microsoft.com/office/drawing/2014/main" id="{A45A48B6-E8C2-737A-3E35-64D8CC32E2E2}"/>
              </a:ext>
            </a:extLst>
          </p:cNvPr>
          <p:cNvSpPr txBox="1"/>
          <p:nvPr/>
        </p:nvSpPr>
        <p:spPr>
          <a:xfrm>
            <a:off x="334083" y="3645278"/>
            <a:ext cx="2509701" cy="2308324"/>
          </a:xfrm>
          <a:prstGeom prst="rect">
            <a:avLst/>
          </a:prstGeom>
          <a:noFill/>
        </p:spPr>
        <p:txBody>
          <a:bodyPr wrap="square" rtlCol="0">
            <a:spAutoFit/>
          </a:bodyPr>
          <a:lstStyle/>
          <a:p>
            <a:r>
              <a:rPr lang="en-US" sz="1800" dirty="0">
                <a:solidFill>
                  <a:schemeClr val="bg1"/>
                </a:solidFill>
                <a:latin typeface="Arial" panose="020B0604020202020204" pitchFamily="34" charset="0"/>
                <a:cs typeface="Arial" panose="020B0604020202020204" pitchFamily="34" charset="0"/>
              </a:rPr>
              <a:t>Supervisors are responsible for their employees submitting of timesheets.  Employee’s timesheets are due on the 15</a:t>
            </a:r>
            <a:r>
              <a:rPr lang="en-US" sz="1800" baseline="30000" dirty="0">
                <a:solidFill>
                  <a:schemeClr val="bg1"/>
                </a:solidFill>
                <a:latin typeface="Arial" panose="020B0604020202020204" pitchFamily="34" charset="0"/>
                <a:cs typeface="Arial" panose="020B0604020202020204" pitchFamily="34" charset="0"/>
              </a:rPr>
              <a:t>th</a:t>
            </a:r>
            <a:r>
              <a:rPr lang="en-US" sz="1800" dirty="0">
                <a:solidFill>
                  <a:schemeClr val="bg1"/>
                </a:solidFill>
                <a:latin typeface="Arial" panose="020B0604020202020204" pitchFamily="34" charset="0"/>
                <a:cs typeface="Arial" panose="020B0604020202020204" pitchFamily="34" charset="0"/>
              </a:rPr>
              <a:t> and last day of the month.</a:t>
            </a:r>
          </a:p>
        </p:txBody>
      </p:sp>
      <p:sp>
        <p:nvSpPr>
          <p:cNvPr id="33" name="TextBox 32">
            <a:extLst>
              <a:ext uri="{FF2B5EF4-FFF2-40B4-BE49-F238E27FC236}">
                <a16:creationId xmlns:a16="http://schemas.microsoft.com/office/drawing/2014/main" id="{2E36E380-C636-DC3C-3DD4-CC033C68DD34}"/>
              </a:ext>
            </a:extLst>
          </p:cNvPr>
          <p:cNvSpPr txBox="1"/>
          <p:nvPr/>
        </p:nvSpPr>
        <p:spPr>
          <a:xfrm>
            <a:off x="9358655" y="3626447"/>
            <a:ext cx="2619375" cy="2308324"/>
          </a:xfrm>
          <a:prstGeom prst="rect">
            <a:avLst/>
          </a:prstGeom>
          <a:noFill/>
        </p:spPr>
        <p:txBody>
          <a:bodyPr wrap="square" rtlCol="0">
            <a:spAutoFit/>
          </a:bodyPr>
          <a:lstStyle/>
          <a:p>
            <a:r>
              <a:rPr lang="en-US" sz="1800" dirty="0">
                <a:solidFill>
                  <a:schemeClr val="bg1"/>
                </a:solidFill>
              </a:rPr>
              <a:t>Supervisors must approve timesheets on the 1</a:t>
            </a:r>
            <a:r>
              <a:rPr lang="en-US" sz="1800" baseline="30000" dirty="0">
                <a:solidFill>
                  <a:schemeClr val="bg1"/>
                </a:solidFill>
              </a:rPr>
              <a:t>st</a:t>
            </a:r>
            <a:r>
              <a:rPr lang="en-US" sz="1800" dirty="0">
                <a:solidFill>
                  <a:schemeClr val="bg1"/>
                </a:solidFill>
              </a:rPr>
              <a:t> and the 16</a:t>
            </a:r>
            <a:r>
              <a:rPr lang="en-US" sz="1800" baseline="30000" dirty="0">
                <a:solidFill>
                  <a:schemeClr val="bg1"/>
                </a:solidFill>
              </a:rPr>
              <a:t>th</a:t>
            </a:r>
            <a:r>
              <a:rPr lang="en-US" sz="1800" dirty="0">
                <a:solidFill>
                  <a:schemeClr val="bg1"/>
                </a:solidFill>
              </a:rPr>
              <a:t> of the month.  If the 1</a:t>
            </a:r>
            <a:r>
              <a:rPr lang="en-US" sz="1800" baseline="30000" dirty="0">
                <a:solidFill>
                  <a:schemeClr val="bg1"/>
                </a:solidFill>
              </a:rPr>
              <a:t>st</a:t>
            </a:r>
            <a:r>
              <a:rPr lang="en-US" sz="1800" dirty="0">
                <a:solidFill>
                  <a:schemeClr val="bg1"/>
                </a:solidFill>
              </a:rPr>
              <a:t> or 16</a:t>
            </a:r>
            <a:r>
              <a:rPr lang="en-US" sz="1800" baseline="30000" dirty="0">
                <a:solidFill>
                  <a:schemeClr val="bg1"/>
                </a:solidFill>
              </a:rPr>
              <a:t>th</a:t>
            </a:r>
            <a:r>
              <a:rPr lang="en-US" sz="1800" dirty="0">
                <a:solidFill>
                  <a:schemeClr val="bg1"/>
                </a:solidFill>
              </a:rPr>
              <a:t> day of the month falls on a weekend or holiday, the timesheets must be approved on the next business day.</a:t>
            </a:r>
          </a:p>
        </p:txBody>
      </p:sp>
    </p:spTree>
    <p:extLst>
      <p:ext uri="{BB962C8B-B14F-4D97-AF65-F5344CB8AC3E}">
        <p14:creationId xmlns:p14="http://schemas.microsoft.com/office/powerpoint/2010/main" val="2619097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D895FD5D-200E-D459-29C1-2348318A0683}"/>
              </a:ext>
            </a:extLst>
          </p:cNvPr>
          <p:cNvPicPr>
            <a:picLocks noChangeAspect="1"/>
          </p:cNvPicPr>
          <p:nvPr/>
        </p:nvPicPr>
        <p:blipFill rotWithShape="1">
          <a:blip r:embed="rId2"/>
          <a:srcRect l="3690" r="18056"/>
          <a:stretch/>
        </p:blipFill>
        <p:spPr>
          <a:xfrm>
            <a:off x="2522356"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D1A2E497-1AA9-284B-8526-B9E4F01384EB}"/>
              </a:ext>
            </a:extLst>
          </p:cNvPr>
          <p:cNvSpPr>
            <a:spLocks noGrp="1"/>
          </p:cNvSpPr>
          <p:nvPr>
            <p:ph type="title" idx="4294967295"/>
          </p:nvPr>
        </p:nvSpPr>
        <p:spPr>
          <a:xfrm>
            <a:off x="3050" y="10"/>
            <a:ext cx="4657340" cy="2265027"/>
          </a:xfrm>
          <a:prstGeom prst="rect">
            <a:avLst/>
          </a:prstGeom>
        </p:spPr>
        <p:txBody>
          <a:bodyPr vert="horz" lIns="91440" tIns="45720" rIns="91440" bIns="45720" rtlCol="0" anchor="ctr">
            <a:normAutofit/>
          </a:bodyPr>
          <a:lstStyle/>
          <a:p>
            <a:r>
              <a:rPr lang="en-US" sz="3100" b="1" dirty="0"/>
              <a:t>Where can I find the deadlines for approving timesheets?</a:t>
            </a:r>
          </a:p>
        </p:txBody>
      </p:sp>
      <p:sp>
        <p:nvSpPr>
          <p:cNvPr id="7" name="Subtitle 6">
            <a:extLst>
              <a:ext uri="{FF2B5EF4-FFF2-40B4-BE49-F238E27FC236}">
                <a16:creationId xmlns:a16="http://schemas.microsoft.com/office/drawing/2014/main" id="{8E360627-5FAF-5E49-BDFD-ADC977C8DC2C}"/>
              </a:ext>
            </a:extLst>
          </p:cNvPr>
          <p:cNvSpPr>
            <a:spLocks noGrp="1"/>
          </p:cNvSpPr>
          <p:nvPr>
            <p:ph type="subTitle" idx="4294967295"/>
          </p:nvPr>
        </p:nvSpPr>
        <p:spPr>
          <a:xfrm>
            <a:off x="113016" y="2434201"/>
            <a:ext cx="4547373" cy="3742762"/>
          </a:xfrm>
          <a:prstGeom prst="rect">
            <a:avLst/>
          </a:prstGeom>
        </p:spPr>
        <p:txBody>
          <a:bodyPr vert="horz" lIns="91440" tIns="45720" rIns="91440" bIns="45720" rtlCol="0">
            <a:normAutofit/>
          </a:bodyPr>
          <a:lstStyle/>
          <a:p>
            <a:pPr marL="0"/>
            <a:r>
              <a:rPr lang="en-US" sz="2000" dirty="0">
                <a:hlinkClick r:id="rId3">
                  <a:extLst>
                    <a:ext uri="{A12FA001-AC4F-418D-AE19-62706E023703}">
                      <ahyp:hlinkClr xmlns:ahyp="http://schemas.microsoft.com/office/drawing/2018/hyperlinkcolor" val="tx"/>
                    </a:ext>
                  </a:extLst>
                </a:hlinkClick>
              </a:rPr>
              <a:t>https://www.foundation.sdsu.edu</a:t>
            </a:r>
            <a:endParaRPr lang="en-US" sz="2000" dirty="0"/>
          </a:p>
          <a:p>
            <a:pPr marL="285750"/>
            <a:r>
              <a:rPr lang="en-US" sz="2000" dirty="0"/>
              <a:t>Employees</a:t>
            </a:r>
          </a:p>
          <a:p>
            <a:pPr marL="742950" lvl="1"/>
            <a:r>
              <a:rPr lang="en-US" sz="2000" dirty="0"/>
              <a:t>Calendars/Deadlines</a:t>
            </a:r>
          </a:p>
          <a:p>
            <a:pPr marL="1200150" lvl="2"/>
            <a:r>
              <a:rPr lang="en-US" dirty="0"/>
              <a:t>Pay Dates and Deadlines</a:t>
            </a:r>
          </a:p>
        </p:txBody>
      </p:sp>
    </p:spTree>
    <p:extLst>
      <p:ext uri="{BB962C8B-B14F-4D97-AF65-F5344CB8AC3E}">
        <p14:creationId xmlns:p14="http://schemas.microsoft.com/office/powerpoint/2010/main" val="2620239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onference room table">
            <a:extLst>
              <a:ext uri="{FF2B5EF4-FFF2-40B4-BE49-F238E27FC236}">
                <a16:creationId xmlns:a16="http://schemas.microsoft.com/office/drawing/2014/main" id="{657335D6-A094-5551-4021-230D8260A5C5}"/>
              </a:ext>
            </a:extLst>
          </p:cNvPr>
          <p:cNvPicPr>
            <a:picLocks noChangeAspect="1"/>
          </p:cNvPicPr>
          <p:nvPr/>
        </p:nvPicPr>
        <p:blipFill rotWithShape="1">
          <a:blip r:embed="rId2">
            <a:alphaModFix amt="40000"/>
          </a:blip>
          <a:srcRect t="20527" b="16448"/>
          <a:stretch/>
        </p:blipFill>
        <p:spPr>
          <a:xfrm>
            <a:off x="20" y="10"/>
            <a:ext cx="12191980" cy="6857990"/>
          </a:xfrm>
          <a:prstGeom prst="rect">
            <a:avLst/>
          </a:prstGeom>
        </p:spPr>
      </p:pic>
      <p:sp>
        <p:nvSpPr>
          <p:cNvPr id="4" name="Title 3">
            <a:extLst>
              <a:ext uri="{FF2B5EF4-FFF2-40B4-BE49-F238E27FC236}">
                <a16:creationId xmlns:a16="http://schemas.microsoft.com/office/drawing/2014/main" id="{1940D338-FDC0-1F4B-870B-A854D4341A77}"/>
              </a:ext>
            </a:extLst>
          </p:cNvPr>
          <p:cNvSpPr>
            <a:spLocks noGrp="1"/>
          </p:cNvSpPr>
          <p:nvPr>
            <p:ph type="title" idx="4294967295"/>
          </p:nvPr>
        </p:nvSpPr>
        <p:spPr>
          <a:xfrm>
            <a:off x="0" y="965200"/>
            <a:ext cx="12192000" cy="3747477"/>
          </a:xfrm>
          <a:prstGeom prst="rect">
            <a:avLst/>
          </a:prstGeom>
        </p:spPr>
        <p:txBody>
          <a:bodyPr vert="horz" lIns="91440" tIns="45720" rIns="91440" bIns="45720" rtlCol="0" anchor="b">
            <a:normAutofit fontScale="90000"/>
          </a:bodyPr>
          <a:lstStyle/>
          <a:p>
            <a:br>
              <a:rPr lang="en-US" sz="11500" b="1" dirty="0">
                <a:ln w="22225">
                  <a:solidFill>
                    <a:schemeClr val="tx1"/>
                  </a:solidFill>
                  <a:miter lim="800000"/>
                </a:ln>
                <a:noFill/>
                <a:latin typeface="Baskerville Old Face" panose="02020602080505020303" pitchFamily="18" charset="0"/>
              </a:rPr>
            </a:br>
            <a:br>
              <a:rPr lang="en-US" sz="11500" b="1" dirty="0">
                <a:ln w="22225">
                  <a:solidFill>
                    <a:schemeClr val="tx1"/>
                  </a:solidFill>
                  <a:miter lim="800000"/>
                </a:ln>
                <a:noFill/>
                <a:latin typeface="Baskerville Old Face" panose="02020602080505020303" pitchFamily="18" charset="0"/>
              </a:rPr>
            </a:br>
            <a:br>
              <a:rPr lang="en-US" sz="11500" b="1" dirty="0">
                <a:ln w="22225">
                  <a:solidFill>
                    <a:schemeClr val="tx1"/>
                  </a:solidFill>
                  <a:miter lim="800000"/>
                </a:ln>
                <a:noFill/>
                <a:latin typeface="Baskerville Old Face" panose="02020602080505020303" pitchFamily="18" charset="0"/>
              </a:rPr>
            </a:br>
            <a:r>
              <a:rPr lang="en-US" sz="11500" b="1" dirty="0">
                <a:ln w="22225">
                  <a:solidFill>
                    <a:schemeClr val="tx1"/>
                  </a:solidFill>
                  <a:miter lim="800000"/>
                </a:ln>
                <a:noFill/>
                <a:latin typeface="Baskerville Old Face" panose="02020602080505020303" pitchFamily="18" charset="0"/>
              </a:rPr>
              <a:t>Supervisor’s Role &amp;</a:t>
            </a:r>
            <a:br>
              <a:rPr lang="en-US" sz="11500" b="1" dirty="0">
                <a:ln w="22225">
                  <a:solidFill>
                    <a:schemeClr val="tx1"/>
                  </a:solidFill>
                  <a:miter lim="800000"/>
                </a:ln>
                <a:noFill/>
                <a:latin typeface="Baskerville Old Face" panose="02020602080505020303" pitchFamily="18" charset="0"/>
              </a:rPr>
            </a:br>
            <a:r>
              <a:rPr lang="en-US" sz="11500" b="1" dirty="0">
                <a:ln w="22225">
                  <a:solidFill>
                    <a:schemeClr val="tx1"/>
                  </a:solidFill>
                  <a:miter lim="800000"/>
                </a:ln>
                <a:noFill/>
                <a:latin typeface="Baskerville Old Face" panose="02020602080505020303" pitchFamily="18" charset="0"/>
              </a:rPr>
              <a:t>Responsibilities in Workforce</a:t>
            </a:r>
          </a:p>
        </p:txBody>
      </p:sp>
    </p:spTree>
    <p:extLst>
      <p:ext uri="{BB962C8B-B14F-4D97-AF65-F5344CB8AC3E}">
        <p14:creationId xmlns:p14="http://schemas.microsoft.com/office/powerpoint/2010/main" val="14583877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E8DBA332-E142-043B-43C6-BC919C4A19DC}"/>
              </a:ext>
            </a:extLst>
          </p:cNvPr>
          <p:cNvSpPr>
            <a:spLocks noChangeArrowheads="1"/>
          </p:cNvSpPr>
          <p:nvPr/>
        </p:nvSpPr>
        <p:spPr bwMode="auto">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fontAlgn="base">
              <a:lnSpc>
                <a:spcPct val="90000"/>
              </a:lnSpc>
              <a:spcBef>
                <a:spcPct val="0"/>
              </a:spcBef>
              <a:spcAft>
                <a:spcPts val="600"/>
              </a:spcAft>
              <a:buClrTx/>
              <a:buSzTx/>
              <a:tabLst/>
            </a:pPr>
            <a:r>
              <a:rPr kumimoji="0" lang="en-US" altLang="en-US" sz="2400" b="0" i="0" u="none" strike="noStrike" kern="1200" cap="none" normalizeH="0" baseline="0" dirty="0">
                <a:ln>
                  <a:noFill/>
                </a:ln>
                <a:solidFill>
                  <a:schemeClr val="bg1"/>
                </a:solidFill>
                <a:effectLst/>
                <a:latin typeface="Baskerville Old Face" panose="02020602080505020303" pitchFamily="18" charset="0"/>
                <a:ea typeface="+mj-ea"/>
                <a:cs typeface="+mj-cs"/>
              </a:rPr>
              <a:t>2022 - 2023 Pay Dates and Deadlines</a:t>
            </a:r>
          </a:p>
          <a:p>
            <a:pPr marL="0" marR="0" lvl="0" indent="0" algn="ctr" fontAlgn="base">
              <a:lnSpc>
                <a:spcPct val="90000"/>
              </a:lnSpc>
              <a:spcBef>
                <a:spcPct val="0"/>
              </a:spcBef>
              <a:spcAft>
                <a:spcPts val="600"/>
              </a:spcAft>
              <a:buClrTx/>
              <a:buSzTx/>
              <a:tabLst/>
            </a:pPr>
            <a:br>
              <a:rPr kumimoji="0" lang="en-US" altLang="en-US" sz="2400" b="0" i="0" u="none" strike="noStrike" kern="1200" cap="none" normalizeH="0" baseline="0" dirty="0">
                <a:ln>
                  <a:noFill/>
                </a:ln>
                <a:solidFill>
                  <a:schemeClr val="bg1"/>
                </a:solidFill>
                <a:effectLst/>
                <a:latin typeface="+mj-lt"/>
                <a:ea typeface="+mj-ea"/>
                <a:cs typeface="+mj-cs"/>
              </a:rPr>
            </a:br>
            <a:endParaRPr kumimoji="0" lang="en-US" altLang="en-US" sz="2400" b="0" i="0" u="none" strike="noStrike" kern="1200" cap="none" normalizeH="0" baseline="0" dirty="0">
              <a:ln>
                <a:noFill/>
              </a:ln>
              <a:solidFill>
                <a:schemeClr val="bg1"/>
              </a:solidFill>
              <a:effectLst/>
              <a:latin typeface="+mj-lt"/>
              <a:ea typeface="+mj-ea"/>
              <a:cs typeface="+mj-cs"/>
            </a:endParaRPr>
          </a:p>
        </p:txBody>
      </p:sp>
      <p:graphicFrame>
        <p:nvGraphicFramePr>
          <p:cNvPr id="6" name="Table 5">
            <a:extLst>
              <a:ext uri="{FF2B5EF4-FFF2-40B4-BE49-F238E27FC236}">
                <a16:creationId xmlns:a16="http://schemas.microsoft.com/office/drawing/2014/main" id="{728F11A3-6EE8-8A75-5CED-80D74F39BCE2}"/>
              </a:ext>
            </a:extLst>
          </p:cNvPr>
          <p:cNvGraphicFramePr>
            <a:graphicFrameLocks noGrp="1"/>
          </p:cNvGraphicFramePr>
          <p:nvPr>
            <p:extLst>
              <p:ext uri="{D42A27DB-BD31-4B8C-83A1-F6EECF244321}">
                <p14:modId xmlns:p14="http://schemas.microsoft.com/office/powerpoint/2010/main" val="3639730350"/>
              </p:ext>
            </p:extLst>
          </p:nvPr>
        </p:nvGraphicFramePr>
        <p:xfrm>
          <a:off x="4510355" y="277402"/>
          <a:ext cx="5801858" cy="5928196"/>
        </p:xfrm>
        <a:graphic>
          <a:graphicData uri="http://schemas.openxmlformats.org/drawingml/2006/table">
            <a:tbl>
              <a:tblPr firstRow="1" bandRow="1">
                <a:solidFill>
                  <a:schemeClr val="tx1">
                    <a:lumMod val="75000"/>
                    <a:lumOff val="25000"/>
                  </a:schemeClr>
                </a:solidFill>
              </a:tblPr>
              <a:tblGrid>
                <a:gridCol w="1471989">
                  <a:extLst>
                    <a:ext uri="{9D8B030D-6E8A-4147-A177-3AD203B41FA5}">
                      <a16:colId xmlns:a16="http://schemas.microsoft.com/office/drawing/2014/main" val="2833169515"/>
                    </a:ext>
                  </a:extLst>
                </a:gridCol>
                <a:gridCol w="1112916">
                  <a:extLst>
                    <a:ext uri="{9D8B030D-6E8A-4147-A177-3AD203B41FA5}">
                      <a16:colId xmlns:a16="http://schemas.microsoft.com/office/drawing/2014/main" val="3706449658"/>
                    </a:ext>
                  </a:extLst>
                </a:gridCol>
                <a:gridCol w="1050011">
                  <a:extLst>
                    <a:ext uri="{9D8B030D-6E8A-4147-A177-3AD203B41FA5}">
                      <a16:colId xmlns:a16="http://schemas.microsoft.com/office/drawing/2014/main" val="35550726"/>
                    </a:ext>
                  </a:extLst>
                </a:gridCol>
                <a:gridCol w="1204512">
                  <a:extLst>
                    <a:ext uri="{9D8B030D-6E8A-4147-A177-3AD203B41FA5}">
                      <a16:colId xmlns:a16="http://schemas.microsoft.com/office/drawing/2014/main" val="3330982554"/>
                    </a:ext>
                  </a:extLst>
                </a:gridCol>
                <a:gridCol w="962430">
                  <a:extLst>
                    <a:ext uri="{9D8B030D-6E8A-4147-A177-3AD203B41FA5}">
                      <a16:colId xmlns:a16="http://schemas.microsoft.com/office/drawing/2014/main" val="1291071579"/>
                    </a:ext>
                  </a:extLst>
                </a:gridCol>
              </a:tblGrid>
              <a:tr h="526644">
                <a:tc>
                  <a:txBody>
                    <a:bodyPr/>
                    <a:lstStyle/>
                    <a:p>
                      <a:pPr fontAlgn="base"/>
                      <a:r>
                        <a:rPr lang="en-US" sz="600" b="0" cap="none" spc="0" dirty="0">
                          <a:solidFill>
                            <a:schemeClr val="bg1"/>
                          </a:solidFill>
                          <a:effectLst/>
                        </a:rPr>
                        <a:t>Payroll Period</a:t>
                      </a:r>
                    </a:p>
                  </a:txBody>
                  <a:tcPr marL="47554" marR="5374" marT="36580" marB="36580"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fontAlgn="base"/>
                      <a:r>
                        <a:rPr lang="en-US" sz="600" b="0" cap="none" spc="0" dirty="0">
                          <a:solidFill>
                            <a:schemeClr val="bg1"/>
                          </a:solidFill>
                          <a:effectLst/>
                        </a:rPr>
                        <a:t>HR Paperwork</a:t>
                      </a:r>
                      <a:br>
                        <a:rPr lang="en-US" sz="600" b="0" cap="none" spc="0" dirty="0">
                          <a:solidFill>
                            <a:schemeClr val="bg1"/>
                          </a:solidFill>
                          <a:effectLst/>
                        </a:rPr>
                      </a:br>
                      <a:r>
                        <a:rPr lang="en-US" sz="600" b="0" cap="none" spc="0" dirty="0">
                          <a:solidFill>
                            <a:schemeClr val="bg1"/>
                          </a:solidFill>
                          <a:effectLst/>
                        </a:rPr>
                        <a:t>Due to</a:t>
                      </a:r>
                      <a:br>
                        <a:rPr lang="en-US" sz="600" b="0" cap="none" spc="0" dirty="0">
                          <a:solidFill>
                            <a:schemeClr val="bg1"/>
                          </a:solidFill>
                          <a:effectLst/>
                        </a:rPr>
                      </a:br>
                      <a:r>
                        <a:rPr lang="en-US" sz="600" b="0" cap="none" spc="0" dirty="0">
                          <a:solidFill>
                            <a:schemeClr val="bg1"/>
                          </a:solidFill>
                          <a:effectLst/>
                        </a:rPr>
                        <a:t>SRA Administrator</a:t>
                      </a:r>
                    </a:p>
                  </a:txBody>
                  <a:tcPr marL="47554" marR="5374" marT="36580" marB="36580"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fontAlgn="base"/>
                      <a:r>
                        <a:rPr lang="en-US" sz="600" b="0" cap="none" spc="0" dirty="0">
                          <a:solidFill>
                            <a:schemeClr val="bg1"/>
                          </a:solidFill>
                          <a:effectLst/>
                        </a:rPr>
                        <a:t>Timesheet</a:t>
                      </a:r>
                      <a:br>
                        <a:rPr lang="en-US" sz="600" b="0" cap="none" spc="0" dirty="0">
                          <a:solidFill>
                            <a:schemeClr val="bg1"/>
                          </a:solidFill>
                          <a:effectLst/>
                        </a:rPr>
                      </a:br>
                      <a:r>
                        <a:rPr lang="en-US" sz="600" b="0" cap="none" spc="0" dirty="0">
                          <a:solidFill>
                            <a:schemeClr val="bg1"/>
                          </a:solidFill>
                          <a:effectLst/>
                        </a:rPr>
                        <a:t>Submitted to</a:t>
                      </a:r>
                      <a:br>
                        <a:rPr lang="en-US" sz="600" b="0" cap="none" spc="0" dirty="0">
                          <a:solidFill>
                            <a:schemeClr val="bg1"/>
                          </a:solidFill>
                          <a:effectLst/>
                        </a:rPr>
                      </a:br>
                      <a:r>
                        <a:rPr lang="en-US" sz="600" b="0" cap="none" spc="0" dirty="0">
                          <a:solidFill>
                            <a:schemeClr val="bg1"/>
                          </a:solidFill>
                          <a:effectLst/>
                        </a:rPr>
                        <a:t>Supervisor by</a:t>
                      </a:r>
                      <a:br>
                        <a:rPr lang="en-US" sz="600" b="0" cap="none" spc="0" dirty="0">
                          <a:solidFill>
                            <a:schemeClr val="bg1"/>
                          </a:solidFill>
                          <a:effectLst/>
                        </a:rPr>
                      </a:br>
                      <a:r>
                        <a:rPr lang="en-US" sz="600" b="0" cap="none" spc="0" dirty="0">
                          <a:solidFill>
                            <a:schemeClr val="bg1"/>
                          </a:solidFill>
                          <a:effectLst/>
                        </a:rPr>
                        <a:t>End of Day</a:t>
                      </a:r>
                    </a:p>
                  </a:txBody>
                  <a:tcPr marL="47554" marR="5374" marT="36580" marB="36580"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fontAlgn="base"/>
                      <a:r>
                        <a:rPr lang="en-US" sz="600" b="0" cap="none" spc="0" dirty="0">
                          <a:solidFill>
                            <a:schemeClr val="bg1"/>
                          </a:solidFill>
                          <a:effectLst/>
                        </a:rPr>
                        <a:t>Timesheet</a:t>
                      </a:r>
                      <a:br>
                        <a:rPr lang="en-US" sz="600" b="0" cap="none" spc="0" dirty="0">
                          <a:solidFill>
                            <a:schemeClr val="bg1"/>
                          </a:solidFill>
                          <a:effectLst/>
                        </a:rPr>
                      </a:br>
                      <a:r>
                        <a:rPr lang="en-US" sz="600" b="0" cap="none" spc="0" dirty="0">
                          <a:solidFill>
                            <a:schemeClr val="bg1"/>
                          </a:solidFill>
                          <a:effectLst/>
                        </a:rPr>
                        <a:t>Supervisor Approval</a:t>
                      </a:r>
                      <a:br>
                        <a:rPr lang="en-US" sz="600" b="0" cap="none" spc="0" dirty="0">
                          <a:solidFill>
                            <a:schemeClr val="bg1"/>
                          </a:solidFill>
                          <a:effectLst/>
                        </a:rPr>
                      </a:br>
                      <a:r>
                        <a:rPr lang="en-US" sz="600" b="0" cap="none" spc="0" dirty="0">
                          <a:solidFill>
                            <a:schemeClr val="bg1"/>
                          </a:solidFill>
                          <a:effectLst/>
                        </a:rPr>
                        <a:t>Deadline by</a:t>
                      </a:r>
                      <a:br>
                        <a:rPr lang="en-US" sz="600" b="0" cap="none" spc="0" dirty="0">
                          <a:solidFill>
                            <a:schemeClr val="bg1"/>
                          </a:solidFill>
                          <a:effectLst/>
                        </a:rPr>
                      </a:br>
                      <a:r>
                        <a:rPr lang="en-US" sz="600" b="0" cap="none" spc="0" dirty="0">
                          <a:solidFill>
                            <a:schemeClr val="bg1"/>
                          </a:solidFill>
                          <a:effectLst/>
                        </a:rPr>
                        <a:t>Close of Business</a:t>
                      </a:r>
                    </a:p>
                  </a:txBody>
                  <a:tcPr marL="47554" marR="5374" marT="36580" marB="36580"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fontAlgn="base"/>
                      <a:r>
                        <a:rPr lang="en-US" sz="600" b="0" cap="none" spc="0" dirty="0">
                          <a:solidFill>
                            <a:schemeClr val="bg1"/>
                          </a:solidFill>
                          <a:effectLst/>
                        </a:rPr>
                        <a:t>Pay Date</a:t>
                      </a:r>
                    </a:p>
                  </a:txBody>
                  <a:tcPr marL="47554" marR="5374" marT="36580" marB="36580"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2996308001"/>
                  </a:ext>
                </a:extLst>
              </a:tr>
              <a:tr h="207752">
                <a:tc>
                  <a:txBody>
                    <a:bodyPr/>
                    <a:lstStyle/>
                    <a:p>
                      <a:pPr algn="l" fontAlgn="base"/>
                      <a:r>
                        <a:rPr lang="en-US" sz="600" b="1" cap="none" spc="0" dirty="0">
                          <a:solidFill>
                            <a:schemeClr val="bg1"/>
                          </a:solidFill>
                          <a:effectLst/>
                          <a:latin typeface="pt-sans"/>
                        </a:rPr>
                        <a:t>December 1 - 15, 2022</a:t>
                      </a:r>
                    </a:p>
                  </a:txBody>
                  <a:tcPr marL="47554" marR="5374" marT="36580" marB="36580" anchor="ctr">
                    <a:lnL w="38100" cap="flat" cmpd="sng" algn="ctr">
                      <a:no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Dec. 1, 2022</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THUR Dec. 15</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FRI Dec. 16</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Dec. 23</a:t>
                      </a:r>
                    </a:p>
                  </a:txBody>
                  <a:tcPr marL="47554" marR="10748" marT="36580" marB="36580" anchor="ctr">
                    <a:lnL w="6350" cap="flat" cmpd="sng" algn="ctr">
                      <a:solidFill>
                        <a:schemeClr val="tx1">
                          <a:lumMod val="50000"/>
                          <a:lumOff val="50000"/>
                        </a:schemeClr>
                      </a:solidFill>
                      <a:prstDash val="solid"/>
                    </a:lnL>
                    <a:lnR w="38100" cap="flat" cmpd="sng" algn="ctr">
                      <a:no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982389002"/>
                  </a:ext>
                </a:extLst>
              </a:tr>
              <a:tr h="207752">
                <a:tc>
                  <a:txBody>
                    <a:bodyPr/>
                    <a:lstStyle/>
                    <a:p>
                      <a:pPr algn="l" fontAlgn="base"/>
                      <a:r>
                        <a:rPr lang="en-US" sz="600" b="1" cap="none" spc="0" dirty="0">
                          <a:solidFill>
                            <a:schemeClr val="bg1"/>
                          </a:solidFill>
                          <a:effectLst/>
                          <a:latin typeface="pt-sans"/>
                        </a:rPr>
                        <a:t>Dec. 16 - 31, 2022</a:t>
                      </a:r>
                    </a:p>
                  </a:txBody>
                  <a:tcPr marL="47554" marR="5374"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Dec. 15, 2022</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SAT Dec. 31</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TUE Jan. 3, 2023</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Jan. 10, 2023</a:t>
                      </a:r>
                    </a:p>
                  </a:txBody>
                  <a:tcPr marL="47554" marR="10748" marT="36580" marB="36580" anchor="ctr">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1348804591"/>
                  </a:ext>
                </a:extLst>
              </a:tr>
              <a:tr h="207752">
                <a:tc>
                  <a:txBody>
                    <a:bodyPr/>
                    <a:lstStyle/>
                    <a:p>
                      <a:pPr algn="l" fontAlgn="base"/>
                      <a:r>
                        <a:rPr lang="en-US" sz="600" b="1" cap="none" spc="0" dirty="0">
                          <a:solidFill>
                            <a:schemeClr val="bg1"/>
                          </a:solidFill>
                          <a:effectLst/>
                          <a:latin typeface="pt-sans"/>
                        </a:rPr>
                        <a:t>January 1 - 15</a:t>
                      </a:r>
                    </a:p>
                  </a:txBody>
                  <a:tcPr marL="47554" marR="5374" marT="36580" marB="36580" anchor="ctr">
                    <a:lnL w="38100" cap="flat" cmpd="sng" algn="ctr">
                      <a:no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Dec. 30, 2022</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SUN Jan. 15</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TUE Jan. 17</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Jan. 25</a:t>
                      </a:r>
                    </a:p>
                  </a:txBody>
                  <a:tcPr marL="47554" marR="10748" marT="36580" marB="36580" anchor="ctr">
                    <a:lnL w="6350" cap="flat" cmpd="sng" algn="ctr">
                      <a:solidFill>
                        <a:schemeClr val="tx1">
                          <a:lumMod val="50000"/>
                          <a:lumOff val="50000"/>
                        </a:schemeClr>
                      </a:solidFill>
                      <a:prstDash val="solid"/>
                    </a:lnL>
                    <a:lnR w="38100" cap="flat" cmpd="sng" algn="ctr">
                      <a:no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1021682310"/>
                  </a:ext>
                </a:extLst>
              </a:tr>
              <a:tr h="207752">
                <a:tc>
                  <a:txBody>
                    <a:bodyPr/>
                    <a:lstStyle/>
                    <a:p>
                      <a:pPr algn="l" fontAlgn="base"/>
                      <a:r>
                        <a:rPr lang="en-US" sz="600" b="1" cap="none" spc="0" dirty="0">
                          <a:solidFill>
                            <a:schemeClr val="bg1"/>
                          </a:solidFill>
                          <a:effectLst/>
                          <a:latin typeface="pt-sans"/>
                        </a:rPr>
                        <a:t>January 16 - 31</a:t>
                      </a:r>
                    </a:p>
                  </a:txBody>
                  <a:tcPr marL="47554" marR="5374"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Jan. 17</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TUE Jan. 31</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WED Feb. 1</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Feb. 10</a:t>
                      </a:r>
                    </a:p>
                  </a:txBody>
                  <a:tcPr marL="47554" marR="10748" marT="36580" marB="36580" anchor="ctr">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40182113"/>
                  </a:ext>
                </a:extLst>
              </a:tr>
              <a:tr h="207752">
                <a:tc>
                  <a:txBody>
                    <a:bodyPr/>
                    <a:lstStyle/>
                    <a:p>
                      <a:pPr algn="l" fontAlgn="base"/>
                      <a:r>
                        <a:rPr lang="en-US" sz="600" b="1" cap="none" spc="0" dirty="0">
                          <a:solidFill>
                            <a:schemeClr val="bg1"/>
                          </a:solidFill>
                          <a:effectLst/>
                          <a:latin typeface="pt-sans"/>
                        </a:rPr>
                        <a:t>February 1 - 15</a:t>
                      </a:r>
                    </a:p>
                  </a:txBody>
                  <a:tcPr marL="47554" marR="5374" marT="36580" marB="36580" anchor="ctr">
                    <a:lnL w="38100" cap="flat" cmpd="sng" algn="ctr">
                      <a:no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Feb. 1</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WED Feb. 15</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THUR Feb. 16</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Feb. 24</a:t>
                      </a:r>
                    </a:p>
                  </a:txBody>
                  <a:tcPr marL="47554" marR="10748" marT="36580" marB="36580" anchor="ctr">
                    <a:lnL w="6350" cap="flat" cmpd="sng" algn="ctr">
                      <a:solidFill>
                        <a:schemeClr val="tx1">
                          <a:lumMod val="50000"/>
                          <a:lumOff val="50000"/>
                        </a:schemeClr>
                      </a:solidFill>
                      <a:prstDash val="solid"/>
                    </a:lnL>
                    <a:lnR w="38100" cap="flat" cmpd="sng" algn="ctr">
                      <a:no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899874255"/>
                  </a:ext>
                </a:extLst>
              </a:tr>
              <a:tr h="207752">
                <a:tc>
                  <a:txBody>
                    <a:bodyPr/>
                    <a:lstStyle/>
                    <a:p>
                      <a:pPr algn="l" fontAlgn="base"/>
                      <a:r>
                        <a:rPr lang="en-US" sz="600" b="1" cap="none" spc="0" dirty="0">
                          <a:solidFill>
                            <a:schemeClr val="bg1"/>
                          </a:solidFill>
                          <a:effectLst/>
                          <a:latin typeface="pt-sans"/>
                        </a:rPr>
                        <a:t>February 16 - 28</a:t>
                      </a:r>
                    </a:p>
                  </a:txBody>
                  <a:tcPr marL="47554" marR="5374"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Feb. 16</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TUE Feb. 28</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WED March 1</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March 10</a:t>
                      </a:r>
                    </a:p>
                  </a:txBody>
                  <a:tcPr marL="47554" marR="10748" marT="36580" marB="36580" anchor="ctr">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437090638"/>
                  </a:ext>
                </a:extLst>
              </a:tr>
              <a:tr h="207752">
                <a:tc>
                  <a:txBody>
                    <a:bodyPr/>
                    <a:lstStyle/>
                    <a:p>
                      <a:pPr algn="l" fontAlgn="base"/>
                      <a:r>
                        <a:rPr lang="en-US" sz="600" b="1" cap="none" spc="0" dirty="0">
                          <a:solidFill>
                            <a:schemeClr val="bg1"/>
                          </a:solidFill>
                          <a:effectLst/>
                          <a:latin typeface="pt-sans"/>
                        </a:rPr>
                        <a:t>March 1 - 15</a:t>
                      </a:r>
                    </a:p>
                  </a:txBody>
                  <a:tcPr marL="47554" marR="5374" marT="36580" marB="36580" anchor="ctr">
                    <a:lnL w="38100" cap="flat" cmpd="sng" algn="ctr">
                      <a:no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March 1</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WED March 15</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THUR March 16</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March 24</a:t>
                      </a:r>
                    </a:p>
                  </a:txBody>
                  <a:tcPr marL="47554" marR="10748" marT="36580" marB="36580" anchor="ctr">
                    <a:lnL w="6350" cap="flat" cmpd="sng" algn="ctr">
                      <a:solidFill>
                        <a:schemeClr val="tx1">
                          <a:lumMod val="50000"/>
                          <a:lumOff val="50000"/>
                        </a:schemeClr>
                      </a:solidFill>
                      <a:prstDash val="solid"/>
                    </a:lnL>
                    <a:lnR w="38100" cap="flat" cmpd="sng" algn="ctr">
                      <a:no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218935129"/>
                  </a:ext>
                </a:extLst>
              </a:tr>
              <a:tr h="207752">
                <a:tc>
                  <a:txBody>
                    <a:bodyPr/>
                    <a:lstStyle/>
                    <a:p>
                      <a:pPr algn="l" fontAlgn="base"/>
                      <a:r>
                        <a:rPr lang="en-US" sz="600" b="1" cap="none" spc="0" dirty="0">
                          <a:solidFill>
                            <a:schemeClr val="bg1"/>
                          </a:solidFill>
                          <a:effectLst/>
                          <a:latin typeface="pt-sans"/>
                        </a:rPr>
                        <a:t>March 16 - 31</a:t>
                      </a:r>
                    </a:p>
                  </a:txBody>
                  <a:tcPr marL="47554" marR="5374"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March 16</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FRI March 31</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MON April 3</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April 10</a:t>
                      </a:r>
                    </a:p>
                  </a:txBody>
                  <a:tcPr marL="47554" marR="10748" marT="36580" marB="36580" anchor="ctr">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3727631166"/>
                  </a:ext>
                </a:extLst>
              </a:tr>
              <a:tr h="207752">
                <a:tc>
                  <a:txBody>
                    <a:bodyPr/>
                    <a:lstStyle/>
                    <a:p>
                      <a:pPr algn="l" fontAlgn="base"/>
                      <a:r>
                        <a:rPr lang="en-US" sz="600" b="1" cap="none" spc="0" dirty="0">
                          <a:solidFill>
                            <a:schemeClr val="bg1"/>
                          </a:solidFill>
                          <a:effectLst/>
                          <a:latin typeface="pt-sans"/>
                        </a:rPr>
                        <a:t>April 1 - 15</a:t>
                      </a:r>
                    </a:p>
                  </a:txBody>
                  <a:tcPr marL="47554" marR="5374" marT="36580" marB="36580" anchor="ctr">
                    <a:lnL w="38100" cap="flat" cmpd="sng" algn="ctr">
                      <a:no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March 30</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SAT April 15</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MON April 17</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April 25</a:t>
                      </a:r>
                    </a:p>
                  </a:txBody>
                  <a:tcPr marL="47554" marR="10748" marT="36580" marB="36580" anchor="ctr">
                    <a:lnL w="6350" cap="flat" cmpd="sng" algn="ctr">
                      <a:solidFill>
                        <a:schemeClr val="tx1">
                          <a:lumMod val="50000"/>
                          <a:lumOff val="50000"/>
                        </a:schemeClr>
                      </a:solidFill>
                      <a:prstDash val="solid"/>
                    </a:lnL>
                    <a:lnR w="38100" cap="flat" cmpd="sng" algn="ctr">
                      <a:no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2564093510"/>
                  </a:ext>
                </a:extLst>
              </a:tr>
              <a:tr h="207752">
                <a:tc>
                  <a:txBody>
                    <a:bodyPr/>
                    <a:lstStyle/>
                    <a:p>
                      <a:pPr algn="l" fontAlgn="base"/>
                      <a:r>
                        <a:rPr lang="en-US" sz="600" b="1" cap="none" spc="0" dirty="0">
                          <a:solidFill>
                            <a:schemeClr val="bg1"/>
                          </a:solidFill>
                          <a:effectLst/>
                          <a:latin typeface="pt-sans"/>
                        </a:rPr>
                        <a:t>April 16 - 30</a:t>
                      </a:r>
                    </a:p>
                  </a:txBody>
                  <a:tcPr marL="47554" marR="5374"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April 17</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SUN April 30</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MON May 1</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May 10</a:t>
                      </a:r>
                    </a:p>
                  </a:txBody>
                  <a:tcPr marL="47554" marR="10748" marT="36580" marB="36580" anchor="ctr">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2807724396"/>
                  </a:ext>
                </a:extLst>
              </a:tr>
              <a:tr h="207752">
                <a:tc>
                  <a:txBody>
                    <a:bodyPr/>
                    <a:lstStyle/>
                    <a:p>
                      <a:pPr algn="l" fontAlgn="base"/>
                      <a:r>
                        <a:rPr lang="en-US" sz="600" b="1" cap="none" spc="0" dirty="0">
                          <a:solidFill>
                            <a:schemeClr val="bg1"/>
                          </a:solidFill>
                          <a:effectLst/>
                          <a:latin typeface="pt-sans"/>
                        </a:rPr>
                        <a:t>May 1 - 15</a:t>
                      </a:r>
                    </a:p>
                  </a:txBody>
                  <a:tcPr marL="47554" marR="5374" marT="36580" marB="36580" anchor="ctr">
                    <a:lnL w="38100" cap="flat" cmpd="sng" algn="ctr">
                      <a:no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May 1</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MON May 15</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TUE May 16</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May 25</a:t>
                      </a:r>
                    </a:p>
                  </a:txBody>
                  <a:tcPr marL="47554" marR="10748" marT="36580" marB="36580" anchor="ctr">
                    <a:lnL w="6350" cap="flat" cmpd="sng" algn="ctr">
                      <a:solidFill>
                        <a:schemeClr val="tx1">
                          <a:lumMod val="50000"/>
                          <a:lumOff val="50000"/>
                        </a:schemeClr>
                      </a:solidFill>
                      <a:prstDash val="solid"/>
                    </a:lnL>
                    <a:lnR w="38100" cap="flat" cmpd="sng" algn="ctr">
                      <a:no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417273947"/>
                  </a:ext>
                </a:extLst>
              </a:tr>
              <a:tr h="207752">
                <a:tc>
                  <a:txBody>
                    <a:bodyPr/>
                    <a:lstStyle/>
                    <a:p>
                      <a:pPr algn="l" fontAlgn="base"/>
                      <a:r>
                        <a:rPr lang="en-US" sz="600" b="1" cap="none" spc="0" dirty="0">
                          <a:solidFill>
                            <a:schemeClr val="bg1"/>
                          </a:solidFill>
                          <a:effectLst/>
                          <a:latin typeface="pt-sans"/>
                        </a:rPr>
                        <a:t>May 16 - 31</a:t>
                      </a:r>
                    </a:p>
                  </a:txBody>
                  <a:tcPr marL="47554" marR="5374"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May 16</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WED May 31</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THUR June 1</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June 9</a:t>
                      </a:r>
                    </a:p>
                  </a:txBody>
                  <a:tcPr marL="47554" marR="10748" marT="36580" marB="36580" anchor="ctr">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2223484381"/>
                  </a:ext>
                </a:extLst>
              </a:tr>
              <a:tr h="207752">
                <a:tc>
                  <a:txBody>
                    <a:bodyPr/>
                    <a:lstStyle/>
                    <a:p>
                      <a:pPr algn="l" fontAlgn="base"/>
                      <a:r>
                        <a:rPr lang="en-US" sz="600" b="1" cap="none" spc="0" dirty="0">
                          <a:solidFill>
                            <a:schemeClr val="bg1"/>
                          </a:solidFill>
                          <a:effectLst/>
                          <a:latin typeface="pt-sans"/>
                        </a:rPr>
                        <a:t>June 1 - 15</a:t>
                      </a:r>
                    </a:p>
                  </a:txBody>
                  <a:tcPr marL="47554" marR="5374" marT="36580" marB="36580" anchor="ctr">
                    <a:lnL w="38100" cap="flat" cmpd="sng" algn="ctr">
                      <a:no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June 1</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THUR June 15</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FRI June 16</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June 23</a:t>
                      </a:r>
                    </a:p>
                  </a:txBody>
                  <a:tcPr marL="47554" marR="10748" marT="36580" marB="36580" anchor="ctr">
                    <a:lnL w="6350" cap="flat" cmpd="sng" algn="ctr">
                      <a:solidFill>
                        <a:schemeClr val="tx1">
                          <a:lumMod val="50000"/>
                          <a:lumOff val="50000"/>
                        </a:schemeClr>
                      </a:solidFill>
                      <a:prstDash val="solid"/>
                    </a:lnL>
                    <a:lnR w="38100" cap="flat" cmpd="sng" algn="ctr">
                      <a:no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920780229"/>
                  </a:ext>
                </a:extLst>
              </a:tr>
              <a:tr h="207752">
                <a:tc>
                  <a:txBody>
                    <a:bodyPr/>
                    <a:lstStyle/>
                    <a:p>
                      <a:pPr algn="l" fontAlgn="base"/>
                      <a:r>
                        <a:rPr lang="en-US" sz="600" b="1" cap="none" spc="0" dirty="0">
                          <a:solidFill>
                            <a:schemeClr val="bg1"/>
                          </a:solidFill>
                          <a:effectLst/>
                          <a:latin typeface="pt-sans"/>
                        </a:rPr>
                        <a:t>June 16 - 30</a:t>
                      </a:r>
                    </a:p>
                  </a:txBody>
                  <a:tcPr marL="47554" marR="5374"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June 15</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FRI June 30</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MON July 3</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July 10</a:t>
                      </a:r>
                    </a:p>
                  </a:txBody>
                  <a:tcPr marL="47554" marR="10748" marT="36580" marB="36580" anchor="ctr">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1855376871"/>
                  </a:ext>
                </a:extLst>
              </a:tr>
              <a:tr h="207752">
                <a:tc>
                  <a:txBody>
                    <a:bodyPr/>
                    <a:lstStyle/>
                    <a:p>
                      <a:pPr algn="l" fontAlgn="base"/>
                      <a:r>
                        <a:rPr lang="en-US" sz="600" b="1" cap="none" spc="0" dirty="0">
                          <a:solidFill>
                            <a:schemeClr val="bg1"/>
                          </a:solidFill>
                          <a:effectLst/>
                          <a:latin typeface="pt-sans"/>
                        </a:rPr>
                        <a:t>July 1 - 15</a:t>
                      </a:r>
                    </a:p>
                  </a:txBody>
                  <a:tcPr marL="47554" marR="5374" marT="36580" marB="36580" anchor="ctr">
                    <a:lnL w="38100" cap="flat" cmpd="sng" algn="ctr">
                      <a:no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June 30</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SAT July 15</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MON July 17</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July 25</a:t>
                      </a:r>
                    </a:p>
                  </a:txBody>
                  <a:tcPr marL="47554" marR="10748" marT="36580" marB="36580" anchor="ctr">
                    <a:lnL w="6350" cap="flat" cmpd="sng" algn="ctr">
                      <a:solidFill>
                        <a:schemeClr val="tx1">
                          <a:lumMod val="50000"/>
                          <a:lumOff val="50000"/>
                        </a:schemeClr>
                      </a:solidFill>
                      <a:prstDash val="solid"/>
                    </a:lnL>
                    <a:lnR w="38100" cap="flat" cmpd="sng" algn="ctr">
                      <a:no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1229010514"/>
                  </a:ext>
                </a:extLst>
              </a:tr>
              <a:tr h="207752">
                <a:tc>
                  <a:txBody>
                    <a:bodyPr/>
                    <a:lstStyle/>
                    <a:p>
                      <a:pPr algn="l" fontAlgn="base"/>
                      <a:r>
                        <a:rPr lang="en-US" sz="600" b="1" cap="none" spc="0" dirty="0">
                          <a:solidFill>
                            <a:schemeClr val="bg1"/>
                          </a:solidFill>
                          <a:effectLst/>
                          <a:latin typeface="pt-sans"/>
                        </a:rPr>
                        <a:t>July 16 - 31</a:t>
                      </a:r>
                    </a:p>
                  </a:txBody>
                  <a:tcPr marL="47554" marR="5374"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July 17</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MON July 31</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TUE Aug. 1</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Aug. 10</a:t>
                      </a:r>
                    </a:p>
                  </a:txBody>
                  <a:tcPr marL="47554" marR="10748" marT="36580" marB="36580" anchor="ctr">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2928229286"/>
                  </a:ext>
                </a:extLst>
              </a:tr>
              <a:tr h="207752">
                <a:tc>
                  <a:txBody>
                    <a:bodyPr/>
                    <a:lstStyle/>
                    <a:p>
                      <a:pPr algn="l" fontAlgn="base"/>
                      <a:r>
                        <a:rPr lang="en-US" sz="600" b="1" cap="none" spc="0" dirty="0">
                          <a:solidFill>
                            <a:schemeClr val="bg1"/>
                          </a:solidFill>
                          <a:effectLst/>
                          <a:latin typeface="pt-sans"/>
                        </a:rPr>
                        <a:t>August 1 - 15</a:t>
                      </a:r>
                    </a:p>
                  </a:txBody>
                  <a:tcPr marL="47554" marR="5374" marT="36580" marB="36580" anchor="ctr">
                    <a:lnL w="38100" cap="flat" cmpd="sng" algn="ctr">
                      <a:no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Aug. 1</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TUE Aug. 15</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WED Aug. 16</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Aug. 25</a:t>
                      </a:r>
                    </a:p>
                  </a:txBody>
                  <a:tcPr marL="47554" marR="10748" marT="36580" marB="36580" anchor="ctr">
                    <a:lnL w="6350" cap="flat" cmpd="sng" algn="ctr">
                      <a:solidFill>
                        <a:schemeClr val="tx1">
                          <a:lumMod val="50000"/>
                          <a:lumOff val="50000"/>
                        </a:schemeClr>
                      </a:solidFill>
                      <a:prstDash val="solid"/>
                    </a:lnL>
                    <a:lnR w="38100" cap="flat" cmpd="sng" algn="ctr">
                      <a:no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1269394521"/>
                  </a:ext>
                </a:extLst>
              </a:tr>
              <a:tr h="207752">
                <a:tc>
                  <a:txBody>
                    <a:bodyPr/>
                    <a:lstStyle/>
                    <a:p>
                      <a:pPr algn="l" fontAlgn="base"/>
                      <a:r>
                        <a:rPr lang="en-US" sz="600" b="1" cap="none" spc="0" dirty="0">
                          <a:solidFill>
                            <a:schemeClr val="bg1"/>
                          </a:solidFill>
                          <a:effectLst/>
                          <a:latin typeface="pt-sans"/>
                        </a:rPr>
                        <a:t>August 16 - 31</a:t>
                      </a:r>
                    </a:p>
                  </a:txBody>
                  <a:tcPr marL="47554" marR="5374"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Aug. 16</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THUR Aug. 31</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FRI Sept. 1</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Sept. 8</a:t>
                      </a:r>
                    </a:p>
                  </a:txBody>
                  <a:tcPr marL="47554" marR="10748" marT="36580" marB="36580" anchor="ctr">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3484108719"/>
                  </a:ext>
                </a:extLst>
              </a:tr>
              <a:tr h="207752">
                <a:tc>
                  <a:txBody>
                    <a:bodyPr/>
                    <a:lstStyle/>
                    <a:p>
                      <a:pPr algn="l" fontAlgn="base"/>
                      <a:r>
                        <a:rPr lang="en-US" sz="600" b="1" cap="none" spc="0" dirty="0">
                          <a:solidFill>
                            <a:schemeClr val="bg1"/>
                          </a:solidFill>
                          <a:effectLst/>
                          <a:latin typeface="pt-sans"/>
                        </a:rPr>
                        <a:t>September 1 - 15</a:t>
                      </a:r>
                    </a:p>
                  </a:txBody>
                  <a:tcPr marL="47554" marR="5374" marT="36580" marB="36580" anchor="ctr">
                    <a:lnL w="38100" cap="flat" cmpd="sng" algn="ctr">
                      <a:no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Aug. 31</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FRI Sept. 15</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MON Sept. 18</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Sept. 25</a:t>
                      </a:r>
                    </a:p>
                  </a:txBody>
                  <a:tcPr marL="47554" marR="10748" marT="36580" marB="36580" anchor="ctr">
                    <a:lnL w="6350" cap="flat" cmpd="sng" algn="ctr">
                      <a:solidFill>
                        <a:schemeClr val="tx1">
                          <a:lumMod val="50000"/>
                          <a:lumOff val="50000"/>
                        </a:schemeClr>
                      </a:solidFill>
                      <a:prstDash val="solid"/>
                    </a:lnL>
                    <a:lnR w="38100" cap="flat" cmpd="sng" algn="ctr">
                      <a:no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2534952066"/>
                  </a:ext>
                </a:extLst>
              </a:tr>
              <a:tr h="207752">
                <a:tc>
                  <a:txBody>
                    <a:bodyPr/>
                    <a:lstStyle/>
                    <a:p>
                      <a:pPr algn="l" fontAlgn="base"/>
                      <a:r>
                        <a:rPr lang="en-US" sz="600" b="1" cap="none" spc="0" dirty="0">
                          <a:solidFill>
                            <a:schemeClr val="bg1"/>
                          </a:solidFill>
                          <a:effectLst/>
                          <a:latin typeface="pt-sans"/>
                        </a:rPr>
                        <a:t>September 16 - 30</a:t>
                      </a:r>
                    </a:p>
                  </a:txBody>
                  <a:tcPr marL="47554" marR="5374"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Sept. 15</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SAT Sept. 30</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MON Oct. 2</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Oct. 10</a:t>
                      </a:r>
                    </a:p>
                  </a:txBody>
                  <a:tcPr marL="47554" marR="10748" marT="36580" marB="36580" anchor="ctr">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2942929379"/>
                  </a:ext>
                </a:extLst>
              </a:tr>
              <a:tr h="207752">
                <a:tc>
                  <a:txBody>
                    <a:bodyPr/>
                    <a:lstStyle/>
                    <a:p>
                      <a:pPr algn="l" fontAlgn="base"/>
                      <a:r>
                        <a:rPr lang="en-US" sz="600" b="1" cap="none" spc="0" dirty="0">
                          <a:solidFill>
                            <a:schemeClr val="bg1"/>
                          </a:solidFill>
                          <a:effectLst/>
                          <a:latin typeface="pt-sans"/>
                        </a:rPr>
                        <a:t>October 1 - 15</a:t>
                      </a:r>
                    </a:p>
                  </a:txBody>
                  <a:tcPr marL="47554" marR="5374" marT="36580" marB="36580" anchor="ctr">
                    <a:lnL w="38100" cap="flat" cmpd="sng" algn="ctr">
                      <a:no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Oct. 2</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SUN Oct. 15</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TUE Oct. 17</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Oct. 25</a:t>
                      </a:r>
                    </a:p>
                  </a:txBody>
                  <a:tcPr marL="47554" marR="10748" marT="36580" marB="36580" anchor="ctr">
                    <a:lnL w="6350" cap="flat" cmpd="sng" algn="ctr">
                      <a:solidFill>
                        <a:schemeClr val="tx1">
                          <a:lumMod val="50000"/>
                          <a:lumOff val="50000"/>
                        </a:schemeClr>
                      </a:solidFill>
                      <a:prstDash val="solid"/>
                    </a:lnL>
                    <a:lnR w="38100" cap="flat" cmpd="sng" algn="ctr">
                      <a:no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854516448"/>
                  </a:ext>
                </a:extLst>
              </a:tr>
              <a:tr h="207752">
                <a:tc>
                  <a:txBody>
                    <a:bodyPr/>
                    <a:lstStyle/>
                    <a:p>
                      <a:pPr algn="l" fontAlgn="base"/>
                      <a:r>
                        <a:rPr lang="en-US" sz="600" b="1" cap="none" spc="0" dirty="0">
                          <a:solidFill>
                            <a:schemeClr val="bg1"/>
                          </a:solidFill>
                          <a:effectLst/>
                          <a:latin typeface="pt-sans"/>
                        </a:rPr>
                        <a:t>October 16 - 31</a:t>
                      </a:r>
                    </a:p>
                  </a:txBody>
                  <a:tcPr marL="47554" marR="5374"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Oct. 16</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TUE Oct. 31</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WED Nov. 1</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Nov. 9</a:t>
                      </a:r>
                    </a:p>
                  </a:txBody>
                  <a:tcPr marL="47554" marR="10748" marT="36580" marB="36580" anchor="ctr">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206536498"/>
                  </a:ext>
                </a:extLst>
              </a:tr>
              <a:tr h="207752">
                <a:tc>
                  <a:txBody>
                    <a:bodyPr/>
                    <a:lstStyle/>
                    <a:p>
                      <a:pPr algn="l" fontAlgn="base"/>
                      <a:r>
                        <a:rPr lang="en-US" sz="600" b="1" cap="none" spc="0" dirty="0">
                          <a:solidFill>
                            <a:schemeClr val="bg1"/>
                          </a:solidFill>
                          <a:effectLst/>
                          <a:latin typeface="pt-sans"/>
                        </a:rPr>
                        <a:t>November 1 - 15</a:t>
                      </a:r>
                    </a:p>
                  </a:txBody>
                  <a:tcPr marL="47554" marR="5374" marT="36580" marB="36580" anchor="ctr">
                    <a:lnL w="38100" cap="flat" cmpd="sng" algn="ctr">
                      <a:no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Nov. 1</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WED Nov. 15</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THUR Nov. 16</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Nov. 22</a:t>
                      </a:r>
                    </a:p>
                  </a:txBody>
                  <a:tcPr marL="47554" marR="10748" marT="36580" marB="36580" anchor="ctr">
                    <a:lnL w="6350" cap="flat" cmpd="sng" algn="ctr">
                      <a:solidFill>
                        <a:schemeClr val="tx1">
                          <a:lumMod val="50000"/>
                          <a:lumOff val="50000"/>
                        </a:schemeClr>
                      </a:solidFill>
                      <a:prstDash val="solid"/>
                    </a:lnL>
                    <a:lnR w="38100" cap="flat" cmpd="sng" algn="ctr">
                      <a:no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759631075"/>
                  </a:ext>
                </a:extLst>
              </a:tr>
              <a:tr h="207752">
                <a:tc>
                  <a:txBody>
                    <a:bodyPr/>
                    <a:lstStyle/>
                    <a:p>
                      <a:pPr algn="l" fontAlgn="base"/>
                      <a:r>
                        <a:rPr lang="en-US" sz="600" b="1" cap="none" spc="0" dirty="0">
                          <a:solidFill>
                            <a:schemeClr val="bg1"/>
                          </a:solidFill>
                          <a:effectLst/>
                          <a:latin typeface="pt-sans"/>
                        </a:rPr>
                        <a:t>November 16 - 30</a:t>
                      </a:r>
                    </a:p>
                  </a:txBody>
                  <a:tcPr marL="47554" marR="5374"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Nov. 15</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THUR Nov. 30</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FRI Dec. 1</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Dec. 8</a:t>
                      </a:r>
                    </a:p>
                  </a:txBody>
                  <a:tcPr marL="47554" marR="10748" marT="36580" marB="36580" anchor="ctr">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2326077734"/>
                  </a:ext>
                </a:extLst>
              </a:tr>
              <a:tr h="207752">
                <a:tc>
                  <a:txBody>
                    <a:bodyPr/>
                    <a:lstStyle/>
                    <a:p>
                      <a:pPr algn="l" fontAlgn="base"/>
                      <a:r>
                        <a:rPr lang="en-US" sz="600" b="1" cap="none" spc="0" dirty="0">
                          <a:solidFill>
                            <a:schemeClr val="bg1"/>
                          </a:solidFill>
                          <a:effectLst/>
                          <a:latin typeface="pt-sans"/>
                        </a:rPr>
                        <a:t>December 1 - 15</a:t>
                      </a:r>
                    </a:p>
                  </a:txBody>
                  <a:tcPr marL="47554" marR="5374" marT="36580" marB="36580" anchor="ctr">
                    <a:lnL w="38100" cap="flat" cmpd="sng" algn="ctr">
                      <a:no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Nov. 30</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FRI Dec. 15</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MON Dec. 18</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base"/>
                      <a:r>
                        <a:rPr lang="en-US" sz="600" cap="none" spc="0" dirty="0">
                          <a:solidFill>
                            <a:schemeClr val="bg1"/>
                          </a:solidFill>
                          <a:effectLst/>
                          <a:latin typeface="pt-sans"/>
                        </a:rPr>
                        <a:t>Dec. 22</a:t>
                      </a:r>
                    </a:p>
                  </a:txBody>
                  <a:tcPr marL="47554" marR="10748" marT="36580" marB="36580" anchor="ctr">
                    <a:lnL w="6350" cap="flat" cmpd="sng" algn="ctr">
                      <a:solidFill>
                        <a:schemeClr val="tx1">
                          <a:lumMod val="50000"/>
                          <a:lumOff val="50000"/>
                        </a:schemeClr>
                      </a:solidFill>
                      <a:prstDash val="solid"/>
                    </a:lnL>
                    <a:lnR w="38100" cap="flat" cmpd="sng" algn="ctr">
                      <a:no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2263035765"/>
                  </a:ext>
                </a:extLst>
              </a:tr>
              <a:tr h="207752">
                <a:tc>
                  <a:txBody>
                    <a:bodyPr/>
                    <a:lstStyle/>
                    <a:p>
                      <a:pPr algn="l" fontAlgn="base"/>
                      <a:r>
                        <a:rPr lang="en-US" sz="600" b="1" cap="none" spc="0" dirty="0">
                          <a:solidFill>
                            <a:schemeClr val="bg1"/>
                          </a:solidFill>
                          <a:effectLst/>
                          <a:latin typeface="pt-sans"/>
                        </a:rPr>
                        <a:t>December 16 - 31</a:t>
                      </a:r>
                    </a:p>
                  </a:txBody>
                  <a:tcPr marL="47554" marR="5374"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Dec. 15</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SUN Dec. 31</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TUE Jan. 2, 2024</a:t>
                      </a:r>
                    </a:p>
                  </a:txBody>
                  <a:tcPr marL="47554" marR="10748" marT="36580" marB="3658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base"/>
                      <a:r>
                        <a:rPr lang="en-US" sz="600" cap="none" spc="0" dirty="0">
                          <a:solidFill>
                            <a:schemeClr val="bg1"/>
                          </a:solidFill>
                          <a:effectLst/>
                          <a:latin typeface="pt-sans"/>
                        </a:rPr>
                        <a:t>Jan. 10, 2024</a:t>
                      </a:r>
                    </a:p>
                  </a:txBody>
                  <a:tcPr marL="47554" marR="10748" marT="36580" marB="36580" anchor="ctr">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3249130806"/>
                  </a:ext>
                </a:extLst>
              </a:tr>
            </a:tbl>
          </a:graphicData>
        </a:graphic>
      </p:graphicFrame>
    </p:spTree>
    <p:extLst>
      <p:ext uri="{BB962C8B-B14F-4D97-AF65-F5344CB8AC3E}">
        <p14:creationId xmlns:p14="http://schemas.microsoft.com/office/powerpoint/2010/main" val="3704183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onference room table">
            <a:extLst>
              <a:ext uri="{FF2B5EF4-FFF2-40B4-BE49-F238E27FC236}">
                <a16:creationId xmlns:a16="http://schemas.microsoft.com/office/drawing/2014/main" id="{657335D6-A094-5551-4021-230D8260A5C5}"/>
              </a:ext>
            </a:extLst>
          </p:cNvPr>
          <p:cNvPicPr>
            <a:picLocks noChangeAspect="1"/>
          </p:cNvPicPr>
          <p:nvPr/>
        </p:nvPicPr>
        <p:blipFill rotWithShape="1">
          <a:blip r:embed="rId2">
            <a:alphaModFix amt="40000"/>
          </a:blip>
          <a:srcRect t="20527" b="16448"/>
          <a:stretch/>
        </p:blipFill>
        <p:spPr>
          <a:xfrm>
            <a:off x="20" y="10"/>
            <a:ext cx="12191980" cy="6857990"/>
          </a:xfrm>
          <a:prstGeom prst="rect">
            <a:avLst/>
          </a:prstGeom>
        </p:spPr>
      </p:pic>
      <p:sp>
        <p:nvSpPr>
          <p:cNvPr id="4" name="Title 3">
            <a:extLst>
              <a:ext uri="{FF2B5EF4-FFF2-40B4-BE49-F238E27FC236}">
                <a16:creationId xmlns:a16="http://schemas.microsoft.com/office/drawing/2014/main" id="{1940D338-FDC0-1F4B-870B-A854D4341A77}"/>
              </a:ext>
            </a:extLst>
          </p:cNvPr>
          <p:cNvSpPr>
            <a:spLocks noGrp="1"/>
          </p:cNvSpPr>
          <p:nvPr>
            <p:ph type="title" idx="4294967295"/>
          </p:nvPr>
        </p:nvSpPr>
        <p:spPr>
          <a:xfrm>
            <a:off x="0" y="334108"/>
            <a:ext cx="12060936" cy="4378569"/>
          </a:xfrm>
          <a:prstGeom prst="rect">
            <a:avLst/>
          </a:prstGeom>
        </p:spPr>
        <p:txBody>
          <a:bodyPr vert="horz" lIns="91440" tIns="45720" rIns="91440" bIns="45720" rtlCol="0" anchor="b">
            <a:normAutofit fontScale="90000"/>
          </a:bodyPr>
          <a:lstStyle/>
          <a:p>
            <a:r>
              <a:rPr lang="en-US" sz="11500" b="1" dirty="0">
                <a:ln w="22225">
                  <a:solidFill>
                    <a:schemeClr val="tx1"/>
                  </a:solidFill>
                  <a:miter lim="800000"/>
                </a:ln>
                <a:noFill/>
                <a:latin typeface="Baskerville Old Face" panose="02020602080505020303" pitchFamily="18" charset="0"/>
              </a:rPr>
              <a:t>Supervisor’s Certification of</a:t>
            </a:r>
            <a:br>
              <a:rPr lang="en-US" sz="11500" b="1" dirty="0">
                <a:ln w="22225">
                  <a:solidFill>
                    <a:schemeClr val="tx1"/>
                  </a:solidFill>
                  <a:miter lim="800000"/>
                </a:ln>
                <a:noFill/>
                <a:latin typeface="Baskerville Old Face" panose="02020602080505020303" pitchFamily="18" charset="0"/>
              </a:rPr>
            </a:br>
            <a:r>
              <a:rPr lang="en-US" sz="11500" b="1" dirty="0">
                <a:ln w="22225">
                  <a:solidFill>
                    <a:schemeClr val="tx1"/>
                  </a:solidFill>
                  <a:miter lim="800000"/>
                </a:ln>
                <a:noFill/>
                <a:latin typeface="Baskerville Old Face" panose="02020602080505020303" pitchFamily="18" charset="0"/>
              </a:rPr>
              <a:t>Timesheets</a:t>
            </a:r>
          </a:p>
        </p:txBody>
      </p:sp>
    </p:spTree>
    <p:extLst>
      <p:ext uri="{BB962C8B-B14F-4D97-AF65-F5344CB8AC3E}">
        <p14:creationId xmlns:p14="http://schemas.microsoft.com/office/powerpoint/2010/main" val="33407864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6778-CC59-04EC-F3E4-00342876BB57}"/>
              </a:ext>
            </a:extLst>
          </p:cNvPr>
          <p:cNvSpPr>
            <a:spLocks noGrp="1"/>
          </p:cNvSpPr>
          <p:nvPr>
            <p:ph type="title"/>
          </p:nvPr>
        </p:nvSpPr>
        <p:spPr>
          <a:xfrm>
            <a:off x="838200" y="-342899"/>
            <a:ext cx="10515600" cy="1477107"/>
          </a:xfrm>
        </p:spPr>
        <p:txBody>
          <a:bodyPr/>
          <a:lstStyle/>
          <a:p>
            <a:pPr algn="ctr"/>
            <a:r>
              <a:rPr lang="en-US" sz="4400" b="1" kern="0" noProof="0" dirty="0">
                <a:latin typeface="Baskerville Old Face" panose="02020602080505020303" pitchFamily="18" charset="0"/>
              </a:rPr>
              <a:t> </a:t>
            </a:r>
            <a:br>
              <a:rPr lang="en-US" sz="4400" b="1" kern="0" noProof="0" dirty="0">
                <a:latin typeface="Baskerville Old Face" panose="02020602080505020303" pitchFamily="18" charset="0"/>
              </a:rPr>
            </a:br>
            <a:r>
              <a:rPr lang="en-US" sz="4400" b="1" kern="0" noProof="0" dirty="0">
                <a:latin typeface="Baskerville Old Face" panose="02020602080505020303" pitchFamily="18" charset="0"/>
              </a:rPr>
              <a:t>Non-Exempt Employees: </a:t>
            </a:r>
            <a:br>
              <a:rPr kumimoji="0" lang="en-US" sz="4400" b="1" i="0" u="none" strike="noStrike" kern="0" cap="none" spc="0" normalizeH="0" baseline="0" noProof="0" dirty="0">
                <a:ln>
                  <a:noFill/>
                </a:ln>
                <a:effectLst/>
                <a:uLnTx/>
                <a:uFillTx/>
                <a:latin typeface="+mj-lt"/>
                <a:ea typeface="+mj-ea"/>
                <a:cs typeface="+mj-cs"/>
              </a:rPr>
            </a:br>
            <a:endParaRPr lang="en-US" dirty="0"/>
          </a:p>
        </p:txBody>
      </p:sp>
      <p:sp>
        <p:nvSpPr>
          <p:cNvPr id="3" name="Content Placeholder 2">
            <a:extLst>
              <a:ext uri="{FF2B5EF4-FFF2-40B4-BE49-F238E27FC236}">
                <a16:creationId xmlns:a16="http://schemas.microsoft.com/office/drawing/2014/main" id="{80E9A1D1-B159-2268-5EDB-6FC62CD4260B}"/>
              </a:ext>
            </a:extLst>
          </p:cNvPr>
          <p:cNvSpPr>
            <a:spLocks noGrp="1"/>
          </p:cNvSpPr>
          <p:nvPr>
            <p:ph idx="1"/>
          </p:nvPr>
        </p:nvSpPr>
        <p:spPr>
          <a:xfrm>
            <a:off x="838200" y="888023"/>
            <a:ext cx="10515600" cy="4698961"/>
          </a:xfrm>
        </p:spPr>
        <p:txBody>
          <a:bodyPr/>
          <a:lstStyle/>
          <a:p>
            <a:pPr marL="0" marR="0" indent="0" defTabSz="457200" eaLnBrk="1" latinLnBrk="0" hangingPunct="1">
              <a:lnSpc>
                <a:spcPct val="100000"/>
              </a:lnSpc>
              <a:spcBef>
                <a:spcPct val="20000"/>
              </a:spcBef>
              <a:buClr>
                <a:schemeClr val="accent2"/>
              </a:buClr>
              <a:buSzTx/>
              <a:buNone/>
              <a:tabLst/>
              <a:defRPr/>
            </a:pPr>
            <a:r>
              <a:rPr lang="en-US" sz="2400" b="1" kern="0" dirty="0">
                <a:latin typeface="Arial" panose="020B0604020202020204" pitchFamily="34" charset="0"/>
                <a:cs typeface="Arial" panose="020B0604020202020204" pitchFamily="34" charset="0"/>
              </a:rPr>
              <a:t>Supervisor Certification:</a:t>
            </a:r>
          </a:p>
          <a:p>
            <a:pPr marL="0" marR="0" indent="0" defTabSz="457200" eaLnBrk="1" latinLnBrk="0" hangingPunct="1">
              <a:lnSpc>
                <a:spcPct val="100000"/>
              </a:lnSpc>
              <a:spcBef>
                <a:spcPct val="20000"/>
              </a:spcBef>
              <a:buClr>
                <a:schemeClr val="accent2"/>
              </a:buClr>
              <a:buSzTx/>
              <a:buNone/>
              <a:tabLst/>
              <a:defRPr/>
            </a:pPr>
            <a:endParaRPr lang="en-US" sz="2400" b="1" kern="0" dirty="0">
              <a:latin typeface="Arial" panose="020B0604020202020204" pitchFamily="34" charset="0"/>
              <a:cs typeface="Arial" panose="020B0604020202020204" pitchFamily="34" charset="0"/>
            </a:endParaRPr>
          </a:p>
          <a:p>
            <a:pPr marL="0" indent="0" defTabSz="457200">
              <a:spcBef>
                <a:spcPct val="20000"/>
              </a:spcBef>
              <a:buClr>
                <a:schemeClr val="accent2"/>
              </a:buClr>
              <a:buNone/>
              <a:defRPr/>
            </a:pPr>
            <a:r>
              <a:rPr lang="en-US" sz="2000" kern="0" dirty="0">
                <a:latin typeface="Arial" panose="020B0604020202020204" pitchFamily="34" charset="0"/>
                <a:cs typeface="Arial" panose="020B0604020202020204" pitchFamily="34" charset="0"/>
              </a:rPr>
              <a:t>I hereby certify that to the best of my knowledge </a:t>
            </a:r>
          </a:p>
          <a:p>
            <a:pPr marL="457200" indent="-457200" defTabSz="457200">
              <a:spcBef>
                <a:spcPct val="20000"/>
              </a:spcBef>
              <a:buClr>
                <a:schemeClr val="accent2"/>
              </a:buClr>
              <a:buAutoNum type="arabicParenR"/>
              <a:defRPr/>
            </a:pPr>
            <a:r>
              <a:rPr lang="en-US" sz="2000" kern="0" dirty="0">
                <a:latin typeface="Arial" panose="020B0604020202020204" pitchFamily="34" charset="0"/>
                <a:cs typeface="Arial" panose="020B0604020202020204" pitchFamily="34" charset="0"/>
              </a:rPr>
              <a:t>this employee has worked the time and effort reflected and any exceptions are listed for the pay period indicated, </a:t>
            </a:r>
          </a:p>
          <a:p>
            <a:pPr marL="457200" indent="-457200" defTabSz="457200">
              <a:spcBef>
                <a:spcPct val="20000"/>
              </a:spcBef>
              <a:buClr>
                <a:schemeClr val="accent2"/>
              </a:buClr>
              <a:buAutoNum type="arabicParenR"/>
              <a:defRPr/>
            </a:pPr>
            <a:r>
              <a:rPr lang="en-US" sz="2000" kern="0" dirty="0">
                <a:latin typeface="Arial" panose="020B0604020202020204" pitchFamily="34" charset="0"/>
                <a:cs typeface="Arial" panose="020B0604020202020204" pitchFamily="34" charset="0"/>
              </a:rPr>
              <a:t>the employee was not allowed to work any time that is not recorded, and </a:t>
            </a:r>
          </a:p>
          <a:p>
            <a:pPr marL="457200" indent="-457200" defTabSz="457200">
              <a:spcBef>
                <a:spcPct val="20000"/>
              </a:spcBef>
              <a:buClr>
                <a:schemeClr val="accent2"/>
              </a:buClr>
              <a:buAutoNum type="arabicParenR"/>
              <a:defRPr/>
            </a:pPr>
            <a:r>
              <a:rPr lang="en-US" sz="2000" kern="0" dirty="0">
                <a:latin typeface="Arial" panose="020B0604020202020204" pitchFamily="34" charset="0"/>
                <a:cs typeface="Arial" panose="020B0604020202020204" pitchFamily="34" charset="0"/>
              </a:rPr>
              <a:t>legally entitled rest periods were made available to the employee and meal breaks were provided and accurately reported.  </a:t>
            </a:r>
          </a:p>
          <a:p>
            <a:pPr marL="0" indent="0" defTabSz="457200">
              <a:spcBef>
                <a:spcPct val="20000"/>
              </a:spcBef>
              <a:buClr>
                <a:schemeClr val="accent2"/>
              </a:buClr>
              <a:buNone/>
              <a:defRPr/>
            </a:pPr>
            <a:r>
              <a:rPr lang="en-US" sz="2000" kern="0" dirty="0">
                <a:latin typeface="Arial" panose="020B0604020202020204" pitchFamily="34" charset="0"/>
                <a:cs typeface="Arial" panose="020B0604020202020204" pitchFamily="34" charset="0"/>
              </a:rPr>
              <a:t>I further certify that the distribution of the corresponding salaries and wages for the hours listed is reasonable to be charged based on the funds and distribution percentages listed under Expense Distribution in relation to work performed, or that I have initiated the appropriate corrections to ensure the payroll distribution is reallocated to reflect a reasonable distribution in relation to the work performed.</a:t>
            </a:r>
          </a:p>
          <a:p>
            <a:endParaRPr lang="en-US" dirty="0"/>
          </a:p>
        </p:txBody>
      </p:sp>
    </p:spTree>
    <p:extLst>
      <p:ext uri="{BB962C8B-B14F-4D97-AF65-F5344CB8AC3E}">
        <p14:creationId xmlns:p14="http://schemas.microsoft.com/office/powerpoint/2010/main" val="3777290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64819-D924-A7AD-5524-6DAD6E7388B8}"/>
              </a:ext>
            </a:extLst>
          </p:cNvPr>
          <p:cNvSpPr>
            <a:spLocks noGrp="1"/>
          </p:cNvSpPr>
          <p:nvPr>
            <p:ph type="title"/>
          </p:nvPr>
        </p:nvSpPr>
        <p:spPr>
          <a:xfrm>
            <a:off x="838200" y="237393"/>
            <a:ext cx="10515600" cy="835270"/>
          </a:xfrm>
        </p:spPr>
        <p:txBody>
          <a:bodyPr/>
          <a:lstStyle/>
          <a:p>
            <a:pPr marL="0" marR="0" lvl="0" indent="0" defTabSz="914400" rtl="0" eaLnBrk="1" fontAlgn="base" latinLnBrk="0" hangingPunct="1">
              <a:lnSpc>
                <a:spcPct val="85000"/>
              </a:lnSpc>
              <a:spcBef>
                <a:spcPct val="0"/>
              </a:spcBef>
              <a:spcAft>
                <a:spcPct val="0"/>
              </a:spcAft>
              <a:tabLst/>
              <a:defRPr/>
            </a:pPr>
            <a:r>
              <a:rPr lang="en-US" sz="4400" b="1" kern="0" noProof="0" dirty="0">
                <a:latin typeface="Baskerville Old Face" panose="02020602080505020303" pitchFamily="18" charset="0"/>
              </a:rPr>
              <a:t>Exempt Employees:</a:t>
            </a:r>
            <a:br>
              <a:rPr lang="en-US" sz="4000" b="1" kern="0" noProof="0" dirty="0">
                <a:latin typeface="+mj-lt"/>
                <a:ea typeface="+mj-ea"/>
                <a:cs typeface="+mj-cs"/>
              </a:rPr>
            </a:br>
            <a:br>
              <a:rPr kumimoji="0" lang="en-US" sz="4400" b="1" i="0" u="none" strike="noStrike" kern="0" cap="none" spc="0" normalizeH="0" baseline="0" noProof="0" dirty="0">
                <a:ln>
                  <a:noFill/>
                </a:ln>
                <a:effectLst/>
                <a:uLnTx/>
                <a:uFillTx/>
                <a:latin typeface="+mj-lt"/>
                <a:ea typeface="+mj-ea"/>
                <a:cs typeface="+mj-cs"/>
              </a:rPr>
            </a:br>
            <a:endParaRPr lang="en-US" dirty="0"/>
          </a:p>
        </p:txBody>
      </p:sp>
      <p:sp>
        <p:nvSpPr>
          <p:cNvPr id="3" name="Subtitle 2">
            <a:extLst>
              <a:ext uri="{FF2B5EF4-FFF2-40B4-BE49-F238E27FC236}">
                <a16:creationId xmlns:a16="http://schemas.microsoft.com/office/drawing/2014/main" id="{BAB09B4D-87D6-C94A-DF0E-B6DF9DC79619}"/>
              </a:ext>
            </a:extLst>
          </p:cNvPr>
          <p:cNvSpPr>
            <a:spLocks noGrp="1"/>
          </p:cNvSpPr>
          <p:nvPr>
            <p:ph type="subTitle" idx="1"/>
          </p:nvPr>
        </p:nvSpPr>
        <p:spPr>
          <a:xfrm>
            <a:off x="676656" y="905608"/>
            <a:ext cx="11275090" cy="4946552"/>
          </a:xfrm>
        </p:spPr>
        <p:txBody>
          <a:bodyPr/>
          <a:lstStyle/>
          <a:p>
            <a:pPr marR="0" lvl="0" algn="l" defTabSz="457200" rtl="0" eaLnBrk="1" fontAlgn="base" latinLnBrk="0" hangingPunct="1">
              <a:lnSpc>
                <a:spcPct val="100000"/>
              </a:lnSpc>
              <a:spcBef>
                <a:spcPct val="20000"/>
              </a:spcBef>
              <a:spcAft>
                <a:spcPct val="0"/>
              </a:spcAft>
              <a:buClr>
                <a:schemeClr val="accent2"/>
              </a:buClr>
              <a:buSzTx/>
              <a:tabLst/>
              <a:defRPr/>
            </a:pPr>
            <a:r>
              <a:rPr lang="en-US" b="1" kern="0" dirty="0">
                <a:cs typeface="Arial" panose="020B0604020202020204" pitchFamily="34" charset="0"/>
              </a:rPr>
              <a:t>Supervisor Certification:</a:t>
            </a:r>
          </a:p>
          <a:p>
            <a:pPr marR="0" lvl="0" algn="l" defTabSz="457200" rtl="0" eaLnBrk="1" fontAlgn="base" latinLnBrk="0" hangingPunct="1">
              <a:lnSpc>
                <a:spcPct val="100000"/>
              </a:lnSpc>
              <a:spcBef>
                <a:spcPct val="20000"/>
              </a:spcBef>
              <a:spcAft>
                <a:spcPct val="0"/>
              </a:spcAft>
              <a:buClr>
                <a:schemeClr val="accent2"/>
              </a:buClr>
              <a:buSzTx/>
              <a:tabLst/>
              <a:defRPr/>
            </a:pPr>
            <a:endParaRPr lang="en-US" b="1" kern="0" dirty="0">
              <a:cs typeface="Arial" panose="020B0604020202020204" pitchFamily="34" charset="0"/>
            </a:endParaRPr>
          </a:p>
          <a:p>
            <a:pPr marL="347663" marR="0" lvl="0" indent="-347663" algn="l" defTabSz="457200" rtl="0" eaLnBrk="1" fontAlgn="base" latinLnBrk="0" hangingPunct="1">
              <a:lnSpc>
                <a:spcPct val="100000"/>
              </a:lnSpc>
              <a:spcBef>
                <a:spcPct val="20000"/>
              </a:spcBef>
              <a:spcAft>
                <a:spcPct val="0"/>
              </a:spcAft>
              <a:buClr>
                <a:schemeClr val="accent2"/>
              </a:buClr>
              <a:buSzTx/>
              <a:tabLst/>
              <a:defRPr/>
            </a:pPr>
            <a:r>
              <a:rPr lang="en-US" sz="2000" kern="0" dirty="0">
                <a:cs typeface="Arial" panose="020B0604020202020204" pitchFamily="34" charset="0"/>
              </a:rPr>
              <a:t>I hereby certify that to the best of my knowledge </a:t>
            </a:r>
          </a:p>
          <a:p>
            <a:pPr marL="457200" marR="0" lvl="0" indent="-457200" algn="l" defTabSz="457200" rtl="0" eaLnBrk="1" fontAlgn="base" latinLnBrk="0" hangingPunct="1">
              <a:lnSpc>
                <a:spcPct val="100000"/>
              </a:lnSpc>
              <a:spcBef>
                <a:spcPct val="20000"/>
              </a:spcBef>
              <a:spcAft>
                <a:spcPct val="0"/>
              </a:spcAft>
              <a:buClr>
                <a:schemeClr val="accent2"/>
              </a:buClr>
              <a:buSzTx/>
              <a:buAutoNum type="arabicParenR"/>
              <a:tabLst/>
              <a:defRPr/>
            </a:pPr>
            <a:r>
              <a:rPr lang="en-US" sz="2000" kern="0" dirty="0">
                <a:cs typeface="Arial" panose="020B0604020202020204" pitchFamily="34" charset="0"/>
              </a:rPr>
              <a:t>this employee has worked the time and effort reflected and any exceptions are listed for the pay period indicated, </a:t>
            </a:r>
          </a:p>
          <a:p>
            <a:pPr marL="457200" marR="0" lvl="0" indent="-457200" algn="l" defTabSz="457200" rtl="0" eaLnBrk="1" fontAlgn="base" latinLnBrk="0" hangingPunct="1">
              <a:lnSpc>
                <a:spcPct val="100000"/>
              </a:lnSpc>
              <a:spcBef>
                <a:spcPct val="20000"/>
              </a:spcBef>
              <a:spcAft>
                <a:spcPct val="0"/>
              </a:spcAft>
              <a:buClr>
                <a:schemeClr val="accent2"/>
              </a:buClr>
              <a:buSzTx/>
              <a:buAutoNum type="arabicParenR"/>
              <a:tabLst/>
              <a:defRPr/>
            </a:pPr>
            <a:r>
              <a:rPr lang="en-US" sz="2000" kern="0" dirty="0">
                <a:cs typeface="Arial" panose="020B0604020202020204" pitchFamily="34" charset="0"/>
              </a:rPr>
              <a:t>2) the employee was not allowed to work any time that is not recorded, and </a:t>
            </a:r>
          </a:p>
          <a:p>
            <a:pPr marL="457200" marR="0" lvl="0" indent="-457200" algn="l" defTabSz="457200" rtl="0" eaLnBrk="1" fontAlgn="base" latinLnBrk="0" hangingPunct="1">
              <a:lnSpc>
                <a:spcPct val="100000"/>
              </a:lnSpc>
              <a:spcBef>
                <a:spcPct val="20000"/>
              </a:spcBef>
              <a:spcAft>
                <a:spcPct val="0"/>
              </a:spcAft>
              <a:buClr>
                <a:schemeClr val="accent2"/>
              </a:buClr>
              <a:buSzTx/>
              <a:buAutoNum type="arabicParenR"/>
              <a:tabLst/>
              <a:defRPr/>
            </a:pPr>
            <a:r>
              <a:rPr lang="en-US" sz="2000" kern="0" dirty="0">
                <a:cs typeface="Arial" panose="020B0604020202020204" pitchFamily="34" charset="0"/>
              </a:rPr>
              <a:t>3) legally entitled rest periods were made available to the employee and meal breaks were provided and accurately reported.  </a:t>
            </a:r>
          </a:p>
          <a:p>
            <a:pPr marR="0" lvl="0" algn="l" defTabSz="457200" rtl="0" eaLnBrk="1" fontAlgn="base" latinLnBrk="0" hangingPunct="1">
              <a:lnSpc>
                <a:spcPct val="100000"/>
              </a:lnSpc>
              <a:spcBef>
                <a:spcPct val="20000"/>
              </a:spcBef>
              <a:spcAft>
                <a:spcPct val="0"/>
              </a:spcAft>
              <a:buClr>
                <a:schemeClr val="accent2"/>
              </a:buClr>
              <a:buSzTx/>
              <a:tabLst/>
              <a:defRPr/>
            </a:pPr>
            <a:r>
              <a:rPr lang="en-US" sz="2000" kern="0" dirty="0">
                <a:cs typeface="Arial" panose="020B0604020202020204" pitchFamily="34" charset="0"/>
              </a:rPr>
              <a:t>I further certify that the distribution of the corresponding salaries and wages for the hours listed is reasonable to be charged based on the funds and distribution percentages listed under Expense Distribution in relation to work performed, or that I have initiated the appropriate corrections to ensure the payroll distribution is reallocated to reflect a reasonable distribution in relation to the work performed.</a:t>
            </a:r>
          </a:p>
          <a:p>
            <a:endParaRPr lang="en-US" dirty="0"/>
          </a:p>
        </p:txBody>
      </p:sp>
    </p:spTree>
    <p:extLst>
      <p:ext uri="{BB962C8B-B14F-4D97-AF65-F5344CB8AC3E}">
        <p14:creationId xmlns:p14="http://schemas.microsoft.com/office/powerpoint/2010/main" val="474423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onference room table">
            <a:extLst>
              <a:ext uri="{FF2B5EF4-FFF2-40B4-BE49-F238E27FC236}">
                <a16:creationId xmlns:a16="http://schemas.microsoft.com/office/drawing/2014/main" id="{657335D6-A094-5551-4021-230D8260A5C5}"/>
              </a:ext>
            </a:extLst>
          </p:cNvPr>
          <p:cNvPicPr>
            <a:picLocks noChangeAspect="1"/>
          </p:cNvPicPr>
          <p:nvPr/>
        </p:nvPicPr>
        <p:blipFill rotWithShape="1">
          <a:blip r:embed="rId2">
            <a:alphaModFix amt="40000"/>
          </a:blip>
          <a:srcRect t="20527" b="16448"/>
          <a:stretch/>
        </p:blipFill>
        <p:spPr>
          <a:xfrm>
            <a:off x="20" y="10"/>
            <a:ext cx="12191980" cy="6857990"/>
          </a:xfrm>
          <a:prstGeom prst="rect">
            <a:avLst/>
          </a:prstGeom>
        </p:spPr>
      </p:pic>
      <p:sp>
        <p:nvSpPr>
          <p:cNvPr id="4" name="Title 3">
            <a:extLst>
              <a:ext uri="{FF2B5EF4-FFF2-40B4-BE49-F238E27FC236}">
                <a16:creationId xmlns:a16="http://schemas.microsoft.com/office/drawing/2014/main" id="{1940D338-FDC0-1F4B-870B-A854D4341A77}"/>
              </a:ext>
            </a:extLst>
          </p:cNvPr>
          <p:cNvSpPr>
            <a:spLocks noGrp="1"/>
          </p:cNvSpPr>
          <p:nvPr>
            <p:ph type="title" idx="4294967295"/>
          </p:nvPr>
        </p:nvSpPr>
        <p:spPr>
          <a:xfrm>
            <a:off x="0" y="965200"/>
            <a:ext cx="12060936" cy="3615592"/>
          </a:xfrm>
          <a:prstGeom prst="rect">
            <a:avLst/>
          </a:prstGeom>
        </p:spPr>
        <p:txBody>
          <a:bodyPr vert="horz" lIns="91440" tIns="45720" rIns="91440" bIns="45720" rtlCol="0" anchor="b">
            <a:normAutofit fontScale="90000"/>
          </a:bodyPr>
          <a:lstStyle/>
          <a:p>
            <a:r>
              <a:rPr lang="en-US" sz="11500" b="1" dirty="0">
                <a:ln w="22225">
                  <a:solidFill>
                    <a:schemeClr val="tx1"/>
                  </a:solidFill>
                  <a:miter lim="800000"/>
                </a:ln>
                <a:noFill/>
                <a:latin typeface="Baskerville Old Face" panose="02020602080505020303" pitchFamily="18" charset="0"/>
              </a:rPr>
              <a:t>Supervisor’s </a:t>
            </a:r>
            <a:br>
              <a:rPr lang="en-US" sz="11500" b="1" dirty="0">
                <a:ln w="22225">
                  <a:solidFill>
                    <a:schemeClr val="tx1"/>
                  </a:solidFill>
                  <a:miter lim="800000"/>
                </a:ln>
                <a:noFill/>
                <a:latin typeface="Baskerville Old Face" panose="02020602080505020303" pitchFamily="18" charset="0"/>
              </a:rPr>
            </a:br>
            <a:r>
              <a:rPr lang="en-US" sz="11500" b="1" dirty="0">
                <a:ln w="22225">
                  <a:solidFill>
                    <a:schemeClr val="tx1"/>
                  </a:solidFill>
                  <a:miter lim="800000"/>
                </a:ln>
                <a:noFill/>
                <a:latin typeface="Baskerville Old Face" panose="02020602080505020303" pitchFamily="18" charset="0"/>
              </a:rPr>
              <a:t>Delegation/Revoking of Authority</a:t>
            </a:r>
          </a:p>
        </p:txBody>
      </p:sp>
    </p:spTree>
    <p:extLst>
      <p:ext uri="{BB962C8B-B14F-4D97-AF65-F5344CB8AC3E}">
        <p14:creationId xmlns:p14="http://schemas.microsoft.com/office/powerpoint/2010/main" val="14789587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3C7F-2059-B276-A8F1-C4C63F4929F1}"/>
              </a:ext>
            </a:extLst>
          </p:cNvPr>
          <p:cNvSpPr>
            <a:spLocks noGrp="1"/>
          </p:cNvSpPr>
          <p:nvPr>
            <p:ph type="title"/>
          </p:nvPr>
        </p:nvSpPr>
        <p:spPr>
          <a:xfrm>
            <a:off x="0" y="1"/>
            <a:ext cx="11878056" cy="1690688"/>
          </a:xfrm>
        </p:spPr>
        <p:txBody>
          <a:bodyPr/>
          <a:lstStyle/>
          <a:p>
            <a:r>
              <a:rPr lang="en-US" sz="6600" dirty="0">
                <a:latin typeface="Baskerville Old Face" panose="02020602080505020303" pitchFamily="18" charset="0"/>
              </a:rPr>
              <a:t>Delegation of Authority</a:t>
            </a:r>
          </a:p>
        </p:txBody>
      </p:sp>
      <p:sp>
        <p:nvSpPr>
          <p:cNvPr id="3" name="Content Placeholder 2">
            <a:extLst>
              <a:ext uri="{FF2B5EF4-FFF2-40B4-BE49-F238E27FC236}">
                <a16:creationId xmlns:a16="http://schemas.microsoft.com/office/drawing/2014/main" id="{5E82438F-DA7B-CA17-7967-0272AC51CF73}"/>
              </a:ext>
            </a:extLst>
          </p:cNvPr>
          <p:cNvSpPr>
            <a:spLocks noGrp="1"/>
          </p:cNvSpPr>
          <p:nvPr>
            <p:ph idx="1"/>
          </p:nvPr>
        </p:nvSpPr>
        <p:spPr>
          <a:xfrm>
            <a:off x="838200" y="1178168"/>
            <a:ext cx="10515600" cy="4659923"/>
          </a:xfrm>
        </p:spPr>
        <p:txBody>
          <a:bodyPr/>
          <a:lstStyle/>
          <a:p>
            <a:r>
              <a:rPr lang="en-US" sz="2400" dirty="0">
                <a:latin typeface="Arial" panose="020B0604020202020204" pitchFamily="34" charset="0"/>
                <a:cs typeface="Arial" panose="020B0604020202020204" pitchFamily="34" charset="0"/>
              </a:rPr>
              <a:t>Delegation is the act of granting someone else authority over your group of employees, typically when you are not available.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Managers must delegate to an individual who is trained to review and certify timesheets for employees.  (</a:t>
            </a:r>
            <a:r>
              <a:rPr lang="en-US" sz="1400" dirty="0">
                <a:latin typeface="Arial" panose="020B0604020202020204" pitchFamily="34" charset="0"/>
                <a:cs typeface="Arial" panose="020B0604020202020204" pitchFamily="34" charset="0"/>
              </a:rPr>
              <a:t>An employee cannot approve their own timesheet.)</a:t>
            </a:r>
            <a:endParaRPr lang="en-US" sz="2400" dirty="0">
              <a:latin typeface="Arial" panose="020B0604020202020204" pitchFamily="34" charset="0"/>
              <a:cs typeface="Arial" panose="020B0604020202020204" pitchFamily="34" charset="0"/>
            </a:endParaRPr>
          </a:p>
          <a:p>
            <a:endParaRPr lang="en-US" sz="2400" dirty="0">
              <a:solidFill>
                <a:srgbClr val="FF0000"/>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Delegation can be given to for a specific group of employees on an on-going basis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Delegation can be given for a set period of time (e.g. while supervisor is out of the office)</a:t>
            </a:r>
          </a:p>
          <a:p>
            <a:endParaRPr lang="en-US" dirty="0"/>
          </a:p>
        </p:txBody>
      </p:sp>
    </p:spTree>
    <p:extLst>
      <p:ext uri="{BB962C8B-B14F-4D97-AF65-F5344CB8AC3E}">
        <p14:creationId xmlns:p14="http://schemas.microsoft.com/office/powerpoint/2010/main" val="2497189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68F2-4991-375E-A78B-DD1F05D3B97D}"/>
              </a:ext>
            </a:extLst>
          </p:cNvPr>
          <p:cNvSpPr>
            <a:spLocks noGrp="1"/>
          </p:cNvSpPr>
          <p:nvPr>
            <p:ph type="title"/>
          </p:nvPr>
        </p:nvSpPr>
        <p:spPr>
          <a:xfrm>
            <a:off x="0" y="1"/>
            <a:ext cx="11932920" cy="1690688"/>
          </a:xfrm>
        </p:spPr>
        <p:txBody>
          <a:bodyPr/>
          <a:lstStyle/>
          <a:p>
            <a:r>
              <a:rPr lang="en-US" sz="6600" dirty="0">
                <a:latin typeface="Baskerville Old Face" panose="02020602080505020303" pitchFamily="18" charset="0"/>
              </a:rPr>
              <a:t>Delegation of Authority</a:t>
            </a:r>
          </a:p>
        </p:txBody>
      </p:sp>
      <p:sp>
        <p:nvSpPr>
          <p:cNvPr id="7" name="TextBox 6">
            <a:extLst>
              <a:ext uri="{FF2B5EF4-FFF2-40B4-BE49-F238E27FC236}">
                <a16:creationId xmlns:a16="http://schemas.microsoft.com/office/drawing/2014/main" id="{EAF617D3-6D39-BEE0-61D1-1017D221D03F}"/>
              </a:ext>
            </a:extLst>
          </p:cNvPr>
          <p:cNvSpPr txBox="1"/>
          <p:nvPr/>
        </p:nvSpPr>
        <p:spPr>
          <a:xfrm>
            <a:off x="173736" y="1690688"/>
            <a:ext cx="6331567"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To delegate, from your dashboard select   </a:t>
            </a:r>
            <a:r>
              <a:rPr lang="en-US" sz="2400" b="1" dirty="0">
                <a:latin typeface="Arial" panose="020B0604020202020204" pitchFamily="34" charset="0"/>
                <a:cs typeface="Arial" panose="020B0604020202020204" pitchFamily="34" charset="0"/>
              </a:rPr>
              <a:t>Settings &gt; Manage Delegation</a:t>
            </a:r>
            <a:r>
              <a:rPr lang="en-US" sz="2400"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CC891525-8185-D51D-6CE8-A5A286C820FF}"/>
              </a:ext>
            </a:extLst>
          </p:cNvPr>
          <p:cNvSpPr txBox="1"/>
          <p:nvPr/>
        </p:nvSpPr>
        <p:spPr>
          <a:xfrm>
            <a:off x="173736" y="4167266"/>
            <a:ext cx="5315565"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Select Delegate Authority.</a:t>
            </a:r>
          </a:p>
        </p:txBody>
      </p:sp>
      <p:pic>
        <p:nvPicPr>
          <p:cNvPr id="17" name="Content Placeholder 16">
            <a:extLst>
              <a:ext uri="{FF2B5EF4-FFF2-40B4-BE49-F238E27FC236}">
                <a16:creationId xmlns:a16="http://schemas.microsoft.com/office/drawing/2014/main" id="{2226F6D4-08C3-B36A-EC33-1853D31844D7}"/>
              </a:ext>
            </a:extLst>
          </p:cNvPr>
          <p:cNvPicPr>
            <a:picLocks noGrp="1" noChangeAspect="1"/>
          </p:cNvPicPr>
          <p:nvPr>
            <p:ph idx="1"/>
          </p:nvPr>
        </p:nvPicPr>
        <p:blipFill>
          <a:blip r:embed="rId2"/>
          <a:stretch>
            <a:fillRect/>
          </a:stretch>
        </p:blipFill>
        <p:spPr>
          <a:xfrm>
            <a:off x="7711000" y="1598296"/>
            <a:ext cx="3471663" cy="1786390"/>
          </a:xfrm>
          <a:prstGeom prst="rect">
            <a:avLst/>
          </a:prstGeom>
          <a:ln>
            <a:noFill/>
          </a:ln>
          <a:effectLst>
            <a:softEdge rad="38100"/>
          </a:effectLst>
        </p:spPr>
      </p:pic>
      <p:pic>
        <p:nvPicPr>
          <p:cNvPr id="19" name="Picture 18">
            <a:extLst>
              <a:ext uri="{FF2B5EF4-FFF2-40B4-BE49-F238E27FC236}">
                <a16:creationId xmlns:a16="http://schemas.microsoft.com/office/drawing/2014/main" id="{13D7BADE-43B5-4644-03EC-E1440FC964BF}"/>
              </a:ext>
            </a:extLst>
          </p:cNvPr>
          <p:cNvPicPr>
            <a:picLocks noChangeAspect="1"/>
          </p:cNvPicPr>
          <p:nvPr/>
        </p:nvPicPr>
        <p:blipFill>
          <a:blip r:embed="rId3"/>
          <a:stretch>
            <a:fillRect/>
          </a:stretch>
        </p:blipFill>
        <p:spPr>
          <a:xfrm>
            <a:off x="6233271" y="4081484"/>
            <a:ext cx="5101049" cy="1325563"/>
          </a:xfrm>
          <a:prstGeom prst="rect">
            <a:avLst/>
          </a:prstGeom>
          <a:ln>
            <a:noFill/>
          </a:ln>
          <a:effectLst>
            <a:softEdge rad="38100"/>
          </a:effectLst>
        </p:spPr>
      </p:pic>
    </p:spTree>
    <p:extLst>
      <p:ext uri="{BB962C8B-B14F-4D97-AF65-F5344CB8AC3E}">
        <p14:creationId xmlns:p14="http://schemas.microsoft.com/office/powerpoint/2010/main" val="1978508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68F2-4991-375E-A78B-DD1F05D3B97D}"/>
              </a:ext>
            </a:extLst>
          </p:cNvPr>
          <p:cNvSpPr>
            <a:spLocks noGrp="1"/>
          </p:cNvSpPr>
          <p:nvPr>
            <p:ph type="title"/>
          </p:nvPr>
        </p:nvSpPr>
        <p:spPr>
          <a:xfrm>
            <a:off x="0" y="1"/>
            <a:ext cx="11932920" cy="1690688"/>
          </a:xfrm>
        </p:spPr>
        <p:txBody>
          <a:bodyPr/>
          <a:lstStyle/>
          <a:p>
            <a:r>
              <a:rPr lang="en-US" sz="6600" dirty="0">
                <a:latin typeface="Baskerville Old Face" panose="02020602080505020303" pitchFamily="18" charset="0"/>
              </a:rPr>
              <a:t>Delegation of Authority</a:t>
            </a:r>
          </a:p>
        </p:txBody>
      </p:sp>
      <p:pic>
        <p:nvPicPr>
          <p:cNvPr id="4" name="Content Placeholder 3" descr="Graphical user interface, text, application, chat or text message&#10;&#10;Description automatically generated">
            <a:extLst>
              <a:ext uri="{FF2B5EF4-FFF2-40B4-BE49-F238E27FC236}">
                <a16:creationId xmlns:a16="http://schemas.microsoft.com/office/drawing/2014/main" id="{DBF07972-75D4-C157-DE1A-CF7399818E67}"/>
              </a:ext>
            </a:extLst>
          </p:cNvPr>
          <p:cNvPicPr>
            <a:picLocks noGrp="1" noChangeAspect="1"/>
          </p:cNvPicPr>
          <p:nvPr>
            <p:ph idx="1"/>
          </p:nvPr>
        </p:nvPicPr>
        <p:blipFill>
          <a:blip r:embed="rId3"/>
          <a:stretch>
            <a:fillRect/>
          </a:stretch>
        </p:blipFill>
        <p:spPr>
          <a:xfrm>
            <a:off x="8445714" y="1390885"/>
            <a:ext cx="2542075" cy="1793318"/>
          </a:xfrm>
          <a:prstGeom prst="rect">
            <a:avLst/>
          </a:prstGeom>
          <a:effectLst>
            <a:softEdge rad="38100"/>
          </a:effectLst>
        </p:spPr>
      </p:pic>
      <p:sp>
        <p:nvSpPr>
          <p:cNvPr id="5" name="TextBox 4">
            <a:extLst>
              <a:ext uri="{FF2B5EF4-FFF2-40B4-BE49-F238E27FC236}">
                <a16:creationId xmlns:a16="http://schemas.microsoft.com/office/drawing/2014/main" id="{DFCA8DBE-A701-06B8-141B-8744926DF0CE}"/>
              </a:ext>
            </a:extLst>
          </p:cNvPr>
          <p:cNvSpPr txBox="1"/>
          <p:nvPr/>
        </p:nvSpPr>
        <p:spPr>
          <a:xfrm>
            <a:off x="419725" y="1690688"/>
            <a:ext cx="7300209" cy="1249125"/>
          </a:xfrm>
          <a:prstGeom prst="rect">
            <a:avLst/>
          </a:prstGeom>
          <a:noFill/>
        </p:spPr>
        <p:txBody>
          <a:bodyPr wrap="square" rtlCol="0">
            <a:spAutoFit/>
          </a:bodyPr>
          <a:lstStyle/>
          <a:p>
            <a:pPr marL="342900" marR="0" indent="-342900">
              <a:lnSpc>
                <a:spcPct val="107000"/>
              </a:lnSpc>
              <a:spcBef>
                <a:spcPts val="0"/>
              </a:spcBef>
              <a:spcAft>
                <a:spcPts val="8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This will bring up a search screen – simply click on the “Search” button and it will retrieve a list of all groups set up with you as named supervisor.</a:t>
            </a:r>
          </a:p>
        </p:txBody>
      </p:sp>
      <p:pic>
        <p:nvPicPr>
          <p:cNvPr id="14" name="Picture 13">
            <a:extLst>
              <a:ext uri="{FF2B5EF4-FFF2-40B4-BE49-F238E27FC236}">
                <a16:creationId xmlns:a16="http://schemas.microsoft.com/office/drawing/2014/main" id="{A35D84DE-97D4-F4E8-B484-64868E7B0E00}"/>
              </a:ext>
            </a:extLst>
          </p:cNvPr>
          <p:cNvPicPr>
            <a:picLocks noChangeAspect="1"/>
          </p:cNvPicPr>
          <p:nvPr/>
        </p:nvPicPr>
        <p:blipFill>
          <a:blip r:embed="rId4"/>
          <a:stretch>
            <a:fillRect/>
          </a:stretch>
        </p:blipFill>
        <p:spPr>
          <a:xfrm>
            <a:off x="350743" y="3673798"/>
            <a:ext cx="11490514" cy="1793317"/>
          </a:xfrm>
          <a:prstGeom prst="rect">
            <a:avLst/>
          </a:prstGeom>
          <a:effectLst>
            <a:softEdge rad="38100"/>
          </a:effectLst>
        </p:spPr>
      </p:pic>
    </p:spTree>
    <p:extLst>
      <p:ext uri="{BB962C8B-B14F-4D97-AF65-F5344CB8AC3E}">
        <p14:creationId xmlns:p14="http://schemas.microsoft.com/office/powerpoint/2010/main" val="721394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68F2-4991-375E-A78B-DD1F05D3B97D}"/>
              </a:ext>
            </a:extLst>
          </p:cNvPr>
          <p:cNvSpPr>
            <a:spLocks noGrp="1"/>
          </p:cNvSpPr>
          <p:nvPr>
            <p:ph type="title"/>
          </p:nvPr>
        </p:nvSpPr>
        <p:spPr>
          <a:xfrm>
            <a:off x="0" y="1"/>
            <a:ext cx="11932920" cy="1690688"/>
          </a:xfrm>
        </p:spPr>
        <p:txBody>
          <a:bodyPr/>
          <a:lstStyle/>
          <a:p>
            <a:r>
              <a:rPr lang="en-US" sz="6600" dirty="0">
                <a:latin typeface="Baskerville Old Face" panose="02020602080505020303" pitchFamily="18" charset="0"/>
              </a:rPr>
              <a:t>Delegation of Authority</a:t>
            </a:r>
          </a:p>
        </p:txBody>
      </p:sp>
      <p:sp>
        <p:nvSpPr>
          <p:cNvPr id="5" name="TextBox 4">
            <a:extLst>
              <a:ext uri="{FF2B5EF4-FFF2-40B4-BE49-F238E27FC236}">
                <a16:creationId xmlns:a16="http://schemas.microsoft.com/office/drawing/2014/main" id="{5A585DFE-CD30-DC98-4FE1-A83DAEBFDBCF}"/>
              </a:ext>
            </a:extLst>
          </p:cNvPr>
          <p:cNvSpPr txBox="1"/>
          <p:nvPr/>
        </p:nvSpPr>
        <p:spPr>
          <a:xfrm>
            <a:off x="614597" y="1690688"/>
            <a:ext cx="10962806" cy="2244653"/>
          </a:xfrm>
          <a:prstGeom prst="rect">
            <a:avLst/>
          </a:prstGeom>
          <a:noFill/>
        </p:spPr>
        <p:txBody>
          <a:bodyPr wrap="square" rtlCol="0">
            <a:spAutoFit/>
          </a:bodyPr>
          <a:lstStyle/>
          <a:p>
            <a:pPr marL="342900" marR="0" indent="-342900">
              <a:lnSpc>
                <a:spcPct val="107000"/>
              </a:lnSpc>
              <a:spcBef>
                <a:spcPts val="0"/>
              </a:spcBef>
              <a:spcAft>
                <a:spcPts val="8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Click on the box which contains the group you wish to delegate.    </a:t>
            </a:r>
          </a:p>
          <a:p>
            <a:pPr marL="0" marR="0">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Arial" panose="020B0604020202020204" pitchFamily="34" charset="0"/>
              </a:rPr>
              <a:t>	Enter the date the delegation is effective and the end date. If you wish to 	keep the delegation of authority on an ongoing basis, use 12/31/3000 as 	the end date. </a:t>
            </a:r>
          </a:p>
          <a:p>
            <a:pPr marL="342900" marR="0" indent="-342900">
              <a:lnSpc>
                <a:spcPct val="107000"/>
              </a:lnSpc>
              <a:spcBef>
                <a:spcPts val="0"/>
              </a:spcBef>
              <a:spcAft>
                <a:spcPts val="8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Then click on the “Next” button.</a:t>
            </a:r>
          </a:p>
        </p:txBody>
      </p:sp>
      <p:pic>
        <p:nvPicPr>
          <p:cNvPr id="11" name="Content Placeholder 10">
            <a:extLst>
              <a:ext uri="{FF2B5EF4-FFF2-40B4-BE49-F238E27FC236}">
                <a16:creationId xmlns:a16="http://schemas.microsoft.com/office/drawing/2014/main" id="{89598597-1054-DC77-D4B3-5C23D6FF71DA}"/>
              </a:ext>
            </a:extLst>
          </p:cNvPr>
          <p:cNvPicPr>
            <a:picLocks noGrp="1" noChangeAspect="1"/>
          </p:cNvPicPr>
          <p:nvPr>
            <p:ph idx="1"/>
          </p:nvPr>
        </p:nvPicPr>
        <p:blipFill>
          <a:blip r:embed="rId3"/>
          <a:stretch>
            <a:fillRect/>
          </a:stretch>
        </p:blipFill>
        <p:spPr>
          <a:xfrm>
            <a:off x="906557" y="4060557"/>
            <a:ext cx="10293542" cy="1934517"/>
          </a:xfrm>
        </p:spPr>
      </p:pic>
    </p:spTree>
    <p:extLst>
      <p:ext uri="{BB962C8B-B14F-4D97-AF65-F5344CB8AC3E}">
        <p14:creationId xmlns:p14="http://schemas.microsoft.com/office/powerpoint/2010/main" val="682249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68F2-4991-375E-A78B-DD1F05D3B97D}"/>
              </a:ext>
            </a:extLst>
          </p:cNvPr>
          <p:cNvSpPr>
            <a:spLocks noGrp="1"/>
          </p:cNvSpPr>
          <p:nvPr>
            <p:ph type="title"/>
          </p:nvPr>
        </p:nvSpPr>
        <p:spPr>
          <a:xfrm>
            <a:off x="0" y="1"/>
            <a:ext cx="11932920" cy="1690688"/>
          </a:xfrm>
        </p:spPr>
        <p:txBody>
          <a:bodyPr/>
          <a:lstStyle/>
          <a:p>
            <a:r>
              <a:rPr lang="en-US" sz="6600" dirty="0">
                <a:latin typeface="Baskerville Old Face" panose="02020602080505020303" pitchFamily="18" charset="0"/>
              </a:rPr>
              <a:t>Delegation of Authority</a:t>
            </a:r>
          </a:p>
        </p:txBody>
      </p:sp>
      <p:sp>
        <p:nvSpPr>
          <p:cNvPr id="5" name="TextBox 4">
            <a:extLst>
              <a:ext uri="{FF2B5EF4-FFF2-40B4-BE49-F238E27FC236}">
                <a16:creationId xmlns:a16="http://schemas.microsoft.com/office/drawing/2014/main" id="{5A585DFE-CD30-DC98-4FE1-A83DAEBFDBCF}"/>
              </a:ext>
            </a:extLst>
          </p:cNvPr>
          <p:cNvSpPr txBox="1"/>
          <p:nvPr/>
        </p:nvSpPr>
        <p:spPr>
          <a:xfrm>
            <a:off x="259080" y="1690688"/>
            <a:ext cx="8285313" cy="3722750"/>
          </a:xfrm>
          <a:prstGeom prst="rect">
            <a:avLst/>
          </a:prstGeom>
          <a:noFill/>
        </p:spPr>
        <p:txBody>
          <a:bodyPr wrap="square" rtlCol="0">
            <a:spAutoFit/>
          </a:bodyPr>
          <a:lstStyle/>
          <a:p>
            <a:pPr marL="285750" marR="0" indent="-285750">
              <a:lnSpc>
                <a:spcPct val="107000"/>
              </a:lnSpc>
              <a:spcBef>
                <a:spcPts val="0"/>
              </a:spcBef>
              <a:spcAft>
                <a:spcPts val="8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This will bring up the screen where you indicate the person to whom you are delegating authority to approve timesheets.  Note: you cannot delegate authority to an individual to approve their own timesheet.  The delegation should be to someone who has had training on how to review/approve timesheets and has a “Supervisor Agreement” form on file with SDSURF. </a:t>
            </a:r>
          </a:p>
          <a:p>
            <a:pPr marL="285750" marR="0" indent="-285750">
              <a:lnSpc>
                <a:spcPct val="107000"/>
              </a:lnSpc>
              <a:spcBef>
                <a:spcPts val="0"/>
              </a:spcBef>
              <a:spcAft>
                <a:spcPts val="8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Enter the first and last name of the person to whom you wish to delegate authority.  Then hit the “Search” button.</a:t>
            </a:r>
          </a:p>
        </p:txBody>
      </p:sp>
      <p:pic>
        <p:nvPicPr>
          <p:cNvPr id="18" name="Content Placeholder 17">
            <a:extLst>
              <a:ext uri="{FF2B5EF4-FFF2-40B4-BE49-F238E27FC236}">
                <a16:creationId xmlns:a16="http://schemas.microsoft.com/office/drawing/2014/main" id="{AFC6E4C7-A0C4-03B1-3C58-FEC8F57F4ED9}"/>
              </a:ext>
            </a:extLst>
          </p:cNvPr>
          <p:cNvPicPr>
            <a:picLocks noGrp="1" noChangeAspect="1"/>
          </p:cNvPicPr>
          <p:nvPr>
            <p:ph idx="1"/>
          </p:nvPr>
        </p:nvPicPr>
        <p:blipFill>
          <a:blip r:embed="rId3"/>
          <a:stretch>
            <a:fillRect/>
          </a:stretch>
        </p:blipFill>
        <p:spPr>
          <a:xfrm>
            <a:off x="8937800" y="1266960"/>
            <a:ext cx="2601713" cy="4570205"/>
          </a:xfrm>
          <a:prstGeom prst="rect">
            <a:avLst/>
          </a:prstGeom>
          <a:ln w="12700">
            <a:solidFill>
              <a:schemeClr val="tx1"/>
            </a:solidFill>
          </a:ln>
          <a:effectLst>
            <a:softEdge rad="38100"/>
          </a:effectLst>
        </p:spPr>
      </p:pic>
    </p:spTree>
    <p:extLst>
      <p:ext uri="{BB962C8B-B14F-4D97-AF65-F5344CB8AC3E}">
        <p14:creationId xmlns:p14="http://schemas.microsoft.com/office/powerpoint/2010/main" val="1746079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8E360627-5FAF-5E49-BDFD-ADC977C8DC2C}"/>
              </a:ext>
            </a:extLst>
          </p:cNvPr>
          <p:cNvSpPr>
            <a:spLocks noGrp="1"/>
          </p:cNvSpPr>
          <p:nvPr>
            <p:ph type="subTitle" idx="1"/>
          </p:nvPr>
        </p:nvSpPr>
        <p:spPr>
          <a:xfrm>
            <a:off x="1524000" y="2601118"/>
            <a:ext cx="9144000" cy="2304989"/>
          </a:xfrm>
        </p:spPr>
        <p:txBody>
          <a:bodyPr/>
          <a:lstStyle/>
          <a:p>
            <a:r>
              <a:rPr lang="en-US" sz="2800" b="0" i="0" dirty="0">
                <a:solidFill>
                  <a:srgbClr val="000000"/>
                </a:solidFill>
                <a:effectLst/>
                <a:latin typeface="pt-sans"/>
              </a:rPr>
              <a:t>All employees and supervisors record and approve time worked in the electronic time and attendance system, Workforce. Employees and supervisors may complete and approve timesheets from any computer or mobile device with web access.</a:t>
            </a:r>
            <a:endParaRPr lang="en-US" sz="2800" dirty="0"/>
          </a:p>
        </p:txBody>
      </p:sp>
      <p:sp>
        <p:nvSpPr>
          <p:cNvPr id="6" name="Title 5">
            <a:extLst>
              <a:ext uri="{FF2B5EF4-FFF2-40B4-BE49-F238E27FC236}">
                <a16:creationId xmlns:a16="http://schemas.microsoft.com/office/drawing/2014/main" id="{D1A2E497-1AA9-284B-8526-B9E4F01384EB}"/>
              </a:ext>
            </a:extLst>
          </p:cNvPr>
          <p:cNvSpPr>
            <a:spLocks noGrp="1"/>
          </p:cNvSpPr>
          <p:nvPr>
            <p:ph type="title"/>
          </p:nvPr>
        </p:nvSpPr>
        <p:spPr>
          <a:scene3d>
            <a:camera prst="perspectiveHeroicExtremeRightFacing"/>
            <a:lightRig rig="threePt" dir="t"/>
          </a:scene3d>
        </p:spPr>
        <p:txBody>
          <a:bodyPr/>
          <a:lstStyle/>
          <a:p>
            <a:endParaRPr lang="en-US" dirty="0">
              <a:solidFill>
                <a:srgbClr val="C00000"/>
              </a:solidFill>
            </a:endParaRPr>
          </a:p>
        </p:txBody>
      </p:sp>
      <p:pic>
        <p:nvPicPr>
          <p:cNvPr id="3" name="Picture 2">
            <a:extLst>
              <a:ext uri="{FF2B5EF4-FFF2-40B4-BE49-F238E27FC236}">
                <a16:creationId xmlns:a16="http://schemas.microsoft.com/office/drawing/2014/main" id="{EAF9E0E3-17EC-900A-FC67-5C950A8A57D4}"/>
              </a:ext>
            </a:extLst>
          </p:cNvPr>
          <p:cNvPicPr>
            <a:picLocks noChangeAspect="1"/>
          </p:cNvPicPr>
          <p:nvPr/>
        </p:nvPicPr>
        <p:blipFill>
          <a:blip r:embed="rId2"/>
          <a:stretch>
            <a:fillRect/>
          </a:stretch>
        </p:blipFill>
        <p:spPr>
          <a:xfrm>
            <a:off x="4069586" y="666182"/>
            <a:ext cx="3702899" cy="1305339"/>
          </a:xfrm>
          <a:prstGeom prst="rect">
            <a:avLst/>
          </a:prstGeom>
          <a:ln>
            <a:noFill/>
          </a:ln>
          <a:effectLst>
            <a:softEdge rad="38100"/>
          </a:effectLst>
        </p:spPr>
        <p:style>
          <a:lnRef idx="0">
            <a:scrgbClr r="0" g="0" b="0"/>
          </a:lnRef>
          <a:fillRef idx="0">
            <a:scrgbClr r="0" g="0" b="0"/>
          </a:fillRef>
          <a:effectRef idx="0">
            <a:scrgbClr r="0" g="0" b="0"/>
          </a:effectRef>
          <a:fontRef idx="minor">
            <a:schemeClr val="dk1"/>
          </a:fontRef>
        </p:style>
      </p:pic>
    </p:spTree>
    <p:extLst>
      <p:ext uri="{BB962C8B-B14F-4D97-AF65-F5344CB8AC3E}">
        <p14:creationId xmlns:p14="http://schemas.microsoft.com/office/powerpoint/2010/main" val="12750967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68F2-4991-375E-A78B-DD1F05D3B97D}"/>
              </a:ext>
            </a:extLst>
          </p:cNvPr>
          <p:cNvSpPr>
            <a:spLocks noGrp="1"/>
          </p:cNvSpPr>
          <p:nvPr>
            <p:ph type="title"/>
          </p:nvPr>
        </p:nvSpPr>
        <p:spPr>
          <a:xfrm>
            <a:off x="0" y="1"/>
            <a:ext cx="11932920" cy="1690688"/>
          </a:xfrm>
        </p:spPr>
        <p:txBody>
          <a:bodyPr/>
          <a:lstStyle/>
          <a:p>
            <a:r>
              <a:rPr lang="en-US" sz="6600" dirty="0">
                <a:latin typeface="Baskerville Old Face" panose="02020602080505020303" pitchFamily="18" charset="0"/>
              </a:rPr>
              <a:t>Delegation of Authority</a:t>
            </a:r>
          </a:p>
        </p:txBody>
      </p:sp>
      <p:sp>
        <p:nvSpPr>
          <p:cNvPr id="5" name="TextBox 4">
            <a:extLst>
              <a:ext uri="{FF2B5EF4-FFF2-40B4-BE49-F238E27FC236}">
                <a16:creationId xmlns:a16="http://schemas.microsoft.com/office/drawing/2014/main" id="{5A585DFE-CD30-DC98-4FE1-A83DAEBFDBCF}"/>
              </a:ext>
            </a:extLst>
          </p:cNvPr>
          <p:cNvSpPr txBox="1"/>
          <p:nvPr/>
        </p:nvSpPr>
        <p:spPr>
          <a:xfrm>
            <a:off x="259081" y="1690688"/>
            <a:ext cx="5362230" cy="4528291"/>
          </a:xfrm>
          <a:prstGeom prst="rect">
            <a:avLst/>
          </a:prstGeom>
          <a:noFill/>
        </p:spPr>
        <p:txBody>
          <a:bodyPr wrap="square" rtlCol="0">
            <a:spAutoFit/>
          </a:bodyPr>
          <a:lstStyle/>
          <a:p>
            <a:pPr marL="285750" marR="0" indent="-285750">
              <a:lnSpc>
                <a:spcPct val="107000"/>
              </a:lnSpc>
              <a:spcBef>
                <a:spcPts val="0"/>
              </a:spcBef>
              <a:spcAft>
                <a:spcPts val="8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A list of name(s) will appear.</a:t>
            </a:r>
          </a:p>
          <a:p>
            <a:pPr marL="285750" marR="0" indent="-285750">
              <a:lnSpc>
                <a:spcPct val="107000"/>
              </a:lnSpc>
              <a:spcBef>
                <a:spcPts val="0"/>
              </a:spcBef>
              <a:spcAft>
                <a:spcPts val="800"/>
              </a:spcAft>
              <a:buFont typeface="Arial" panose="020B0604020202020204" pitchFamily="34" charset="0"/>
              <a:buChar char="•"/>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If there are multiple names – click on the circle to the left of the name and then click on the “Select” button. </a:t>
            </a:r>
          </a:p>
          <a:p>
            <a:pPr marL="285750" indent="-285750">
              <a:lnSpc>
                <a:spcPct val="107000"/>
              </a:lnSpc>
              <a:spcAft>
                <a:spcPts val="800"/>
              </a:spcAft>
              <a:buFont typeface="Arial" panose="020B0604020202020204" pitchFamily="34" charset="0"/>
              <a:buChar char="•"/>
            </a:pPr>
            <a:endParaRPr lang="en-US" sz="2400"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You will receive a message that the delegation has been successful.</a:t>
            </a:r>
          </a:p>
          <a:p>
            <a:pPr marL="285750" marR="0" indent="-285750">
              <a:lnSpc>
                <a:spcPct val="107000"/>
              </a:lnSpc>
              <a:spcBef>
                <a:spcPts val="0"/>
              </a:spcBef>
              <a:spcAft>
                <a:spcPts val="800"/>
              </a:spcAft>
              <a:buFont typeface="Arial" panose="020B0604020202020204" pitchFamily="34" charset="0"/>
              <a:buChar char="•"/>
            </a:pP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6E97501-D32B-08A5-708F-44D7C1084F75}"/>
              </a:ext>
            </a:extLst>
          </p:cNvPr>
          <p:cNvPicPr>
            <a:picLocks noChangeAspect="1"/>
          </p:cNvPicPr>
          <p:nvPr/>
        </p:nvPicPr>
        <p:blipFill>
          <a:blip r:embed="rId3"/>
          <a:stretch>
            <a:fillRect/>
          </a:stretch>
        </p:blipFill>
        <p:spPr>
          <a:xfrm>
            <a:off x="7350783" y="3642697"/>
            <a:ext cx="4029625" cy="2165581"/>
          </a:xfrm>
          <a:prstGeom prst="rect">
            <a:avLst/>
          </a:prstGeom>
          <a:effectLst>
            <a:softEdge rad="38100"/>
          </a:effectLst>
        </p:spPr>
      </p:pic>
      <p:pic>
        <p:nvPicPr>
          <p:cNvPr id="12" name="Content Placeholder 11">
            <a:extLst>
              <a:ext uri="{FF2B5EF4-FFF2-40B4-BE49-F238E27FC236}">
                <a16:creationId xmlns:a16="http://schemas.microsoft.com/office/drawing/2014/main" id="{CCCC8589-B8C5-DF19-C2CD-E4B9E344E013}"/>
              </a:ext>
            </a:extLst>
          </p:cNvPr>
          <p:cNvPicPr>
            <a:picLocks noGrp="1" noChangeAspect="1"/>
          </p:cNvPicPr>
          <p:nvPr>
            <p:ph idx="1"/>
          </p:nvPr>
        </p:nvPicPr>
        <p:blipFill>
          <a:blip r:embed="rId4"/>
          <a:stretch>
            <a:fillRect/>
          </a:stretch>
        </p:blipFill>
        <p:spPr>
          <a:xfrm>
            <a:off x="6355829" y="1432812"/>
            <a:ext cx="5577089" cy="1998456"/>
          </a:xfrm>
          <a:effectLst>
            <a:softEdge rad="38100"/>
          </a:effectLst>
        </p:spPr>
      </p:pic>
    </p:spTree>
    <p:extLst>
      <p:ext uri="{BB962C8B-B14F-4D97-AF65-F5344CB8AC3E}">
        <p14:creationId xmlns:p14="http://schemas.microsoft.com/office/powerpoint/2010/main" val="3726130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4F008-252E-6CC2-2685-745AB07D6B87}"/>
              </a:ext>
            </a:extLst>
          </p:cNvPr>
          <p:cNvSpPr>
            <a:spLocks noGrp="1"/>
          </p:cNvSpPr>
          <p:nvPr>
            <p:ph type="title"/>
          </p:nvPr>
        </p:nvSpPr>
        <p:spPr>
          <a:xfrm>
            <a:off x="0" y="1"/>
            <a:ext cx="12006072" cy="1690688"/>
          </a:xfrm>
        </p:spPr>
        <p:txBody>
          <a:bodyPr/>
          <a:lstStyle/>
          <a:p>
            <a:r>
              <a:rPr lang="en-US" sz="6600" dirty="0">
                <a:latin typeface="Baskerville Old Face" panose="02020602080505020303" pitchFamily="18" charset="0"/>
              </a:rPr>
              <a:t>Revoking Delegation</a:t>
            </a:r>
          </a:p>
        </p:txBody>
      </p:sp>
      <p:pic>
        <p:nvPicPr>
          <p:cNvPr id="5" name="Picture 4">
            <a:extLst>
              <a:ext uri="{FF2B5EF4-FFF2-40B4-BE49-F238E27FC236}">
                <a16:creationId xmlns:a16="http://schemas.microsoft.com/office/drawing/2014/main" id="{C8835B96-60B9-E3E5-765F-CE56A14E3E45}"/>
              </a:ext>
            </a:extLst>
          </p:cNvPr>
          <p:cNvPicPr>
            <a:picLocks noChangeAspect="1"/>
          </p:cNvPicPr>
          <p:nvPr/>
        </p:nvPicPr>
        <p:blipFill>
          <a:blip r:embed="rId2"/>
          <a:stretch>
            <a:fillRect/>
          </a:stretch>
        </p:blipFill>
        <p:spPr>
          <a:xfrm>
            <a:off x="7776144" y="1267026"/>
            <a:ext cx="3717355" cy="4366922"/>
          </a:xfrm>
          <a:prstGeom prst="rect">
            <a:avLst/>
          </a:prstGeom>
          <a:effectLst>
            <a:softEdge rad="38100"/>
          </a:effectLst>
        </p:spPr>
      </p:pic>
      <p:sp>
        <p:nvSpPr>
          <p:cNvPr id="7" name="TextBox 6">
            <a:extLst>
              <a:ext uri="{FF2B5EF4-FFF2-40B4-BE49-F238E27FC236}">
                <a16:creationId xmlns:a16="http://schemas.microsoft.com/office/drawing/2014/main" id="{C70688CD-0F20-4288-5E72-24B3251D03C7}"/>
              </a:ext>
            </a:extLst>
          </p:cNvPr>
          <p:cNvSpPr txBox="1"/>
          <p:nvPr/>
        </p:nvSpPr>
        <p:spPr>
          <a:xfrm>
            <a:off x="164592" y="3102086"/>
            <a:ext cx="7087108" cy="1938992"/>
          </a:xfrm>
          <a:prstGeom prst="rect">
            <a:avLst/>
          </a:prstGeom>
          <a:noFill/>
        </p:spPr>
        <p:txBody>
          <a:bodyPr wrap="square">
            <a:spAutoFit/>
          </a:bodyPr>
          <a:lstStyle/>
          <a:p>
            <a:pPr marL="342900" lvl="0" indent="-342900">
              <a:buFont typeface="Arial" panose="020B0604020202020204" pitchFamily="34" charset="0"/>
              <a:buChar char="•"/>
            </a:pPr>
            <a:endParaRPr lang="en-US" sz="2400"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Select “View/Revoke My Delegations” from the dashboard</a:t>
            </a:r>
          </a:p>
          <a:p>
            <a:pPr marL="342900" lvl="0" indent="-342900">
              <a:buFont typeface="Arial" panose="020B0604020202020204" pitchFamily="34" charset="0"/>
              <a:buChar char="•"/>
            </a:pPr>
            <a:endParaRPr lang="en-US" sz="2400"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Search to bring up list of your delegates</a:t>
            </a:r>
          </a:p>
        </p:txBody>
      </p:sp>
      <p:pic>
        <p:nvPicPr>
          <p:cNvPr id="14" name="Content Placeholder 13">
            <a:extLst>
              <a:ext uri="{FF2B5EF4-FFF2-40B4-BE49-F238E27FC236}">
                <a16:creationId xmlns:a16="http://schemas.microsoft.com/office/drawing/2014/main" id="{5EB81239-6B35-EB41-F4F0-94AEE97EF785}"/>
              </a:ext>
            </a:extLst>
          </p:cNvPr>
          <p:cNvPicPr>
            <a:picLocks noGrp="1" noChangeAspect="1"/>
          </p:cNvPicPr>
          <p:nvPr>
            <p:ph idx="1"/>
          </p:nvPr>
        </p:nvPicPr>
        <p:blipFill>
          <a:blip r:embed="rId3"/>
          <a:stretch>
            <a:fillRect/>
          </a:stretch>
        </p:blipFill>
        <p:spPr>
          <a:xfrm>
            <a:off x="215902" y="1527231"/>
            <a:ext cx="6689395" cy="1738312"/>
          </a:xfrm>
          <a:effectLst>
            <a:softEdge rad="38100"/>
          </a:effectLst>
        </p:spPr>
      </p:pic>
    </p:spTree>
    <p:extLst>
      <p:ext uri="{BB962C8B-B14F-4D97-AF65-F5344CB8AC3E}">
        <p14:creationId xmlns:p14="http://schemas.microsoft.com/office/powerpoint/2010/main" val="2711062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4F008-252E-6CC2-2685-745AB07D6B87}"/>
              </a:ext>
            </a:extLst>
          </p:cNvPr>
          <p:cNvSpPr>
            <a:spLocks noGrp="1"/>
          </p:cNvSpPr>
          <p:nvPr>
            <p:ph type="title"/>
          </p:nvPr>
        </p:nvSpPr>
        <p:spPr>
          <a:xfrm>
            <a:off x="0" y="1"/>
            <a:ext cx="12006072" cy="1690688"/>
          </a:xfrm>
        </p:spPr>
        <p:txBody>
          <a:bodyPr/>
          <a:lstStyle/>
          <a:p>
            <a:r>
              <a:rPr lang="en-US" sz="6600" dirty="0">
                <a:latin typeface="Baskerville Old Face" panose="02020602080505020303" pitchFamily="18" charset="0"/>
              </a:rPr>
              <a:t>Revoking Delegation</a:t>
            </a:r>
          </a:p>
        </p:txBody>
      </p:sp>
      <p:sp>
        <p:nvSpPr>
          <p:cNvPr id="5" name="TextBox 4">
            <a:extLst>
              <a:ext uri="{FF2B5EF4-FFF2-40B4-BE49-F238E27FC236}">
                <a16:creationId xmlns:a16="http://schemas.microsoft.com/office/drawing/2014/main" id="{1F24DCE4-82DB-8F74-0E55-EA3FFC84FFC4}"/>
              </a:ext>
            </a:extLst>
          </p:cNvPr>
          <p:cNvSpPr txBox="1"/>
          <p:nvPr/>
        </p:nvSpPr>
        <p:spPr>
          <a:xfrm>
            <a:off x="1101102" y="3719858"/>
            <a:ext cx="9968459"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Select “Revoke”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Select “Revoke All” (if shown) to cancel all delegations</a:t>
            </a:r>
          </a:p>
        </p:txBody>
      </p:sp>
      <p:pic>
        <p:nvPicPr>
          <p:cNvPr id="10" name="Content Placeholder 9">
            <a:extLst>
              <a:ext uri="{FF2B5EF4-FFF2-40B4-BE49-F238E27FC236}">
                <a16:creationId xmlns:a16="http://schemas.microsoft.com/office/drawing/2014/main" id="{222151EC-4F2E-A75B-E071-D3B3C530FF12}"/>
              </a:ext>
            </a:extLst>
          </p:cNvPr>
          <p:cNvPicPr>
            <a:picLocks noGrp="1" noChangeAspect="1"/>
          </p:cNvPicPr>
          <p:nvPr>
            <p:ph idx="1"/>
          </p:nvPr>
        </p:nvPicPr>
        <p:blipFill>
          <a:blip r:embed="rId3"/>
          <a:stretch>
            <a:fillRect/>
          </a:stretch>
        </p:blipFill>
        <p:spPr>
          <a:xfrm>
            <a:off x="52159" y="1584525"/>
            <a:ext cx="12066344" cy="1325564"/>
          </a:xfrm>
          <a:effectLst>
            <a:softEdge rad="38100"/>
          </a:effectLst>
        </p:spPr>
      </p:pic>
    </p:spTree>
    <p:extLst>
      <p:ext uri="{BB962C8B-B14F-4D97-AF65-F5344CB8AC3E}">
        <p14:creationId xmlns:p14="http://schemas.microsoft.com/office/powerpoint/2010/main" val="40195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4F008-252E-6CC2-2685-745AB07D6B87}"/>
              </a:ext>
            </a:extLst>
          </p:cNvPr>
          <p:cNvSpPr>
            <a:spLocks noGrp="1"/>
          </p:cNvSpPr>
          <p:nvPr>
            <p:ph type="title"/>
          </p:nvPr>
        </p:nvSpPr>
        <p:spPr>
          <a:xfrm>
            <a:off x="0" y="1"/>
            <a:ext cx="12006072" cy="1690688"/>
          </a:xfrm>
        </p:spPr>
        <p:txBody>
          <a:bodyPr/>
          <a:lstStyle/>
          <a:p>
            <a:r>
              <a:rPr lang="en-US" sz="6600" dirty="0">
                <a:latin typeface="Baskerville Old Face" panose="02020602080505020303" pitchFamily="18" charset="0"/>
              </a:rPr>
              <a:t>Revoking Delegation</a:t>
            </a:r>
          </a:p>
        </p:txBody>
      </p:sp>
      <p:sp>
        <p:nvSpPr>
          <p:cNvPr id="5" name="TextBox 4">
            <a:extLst>
              <a:ext uri="{FF2B5EF4-FFF2-40B4-BE49-F238E27FC236}">
                <a16:creationId xmlns:a16="http://schemas.microsoft.com/office/drawing/2014/main" id="{25FD7085-FC71-AF01-C0FF-34D8C22521F9}"/>
              </a:ext>
            </a:extLst>
          </p:cNvPr>
          <p:cNvSpPr txBox="1"/>
          <p:nvPr/>
        </p:nvSpPr>
        <p:spPr>
          <a:xfrm>
            <a:off x="483462" y="3429000"/>
            <a:ext cx="10819538" cy="1200329"/>
          </a:xfrm>
          <a:prstGeom prst="rect">
            <a:avLst/>
          </a:prstGeom>
          <a:noFill/>
        </p:spPr>
        <p:txBody>
          <a:bodyPr wrap="square" rtlCol="0">
            <a:spAutoFit/>
          </a:bodyPr>
          <a:lstStyle/>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Will receive confirmation “Operation performed successfully”.  </a:t>
            </a:r>
          </a:p>
        </p:txBody>
      </p:sp>
      <p:pic>
        <p:nvPicPr>
          <p:cNvPr id="1026" name="Picture 2">
            <a:extLst>
              <a:ext uri="{FF2B5EF4-FFF2-40B4-BE49-F238E27FC236}">
                <a16:creationId xmlns:a16="http://schemas.microsoft.com/office/drawing/2014/main" id="{289DAA78-CBFC-5B9A-7ECF-814DF4D959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3462" y="1313114"/>
            <a:ext cx="11042399" cy="181023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402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onference room table">
            <a:extLst>
              <a:ext uri="{FF2B5EF4-FFF2-40B4-BE49-F238E27FC236}">
                <a16:creationId xmlns:a16="http://schemas.microsoft.com/office/drawing/2014/main" id="{657335D6-A094-5551-4021-230D8260A5C5}"/>
              </a:ext>
            </a:extLst>
          </p:cNvPr>
          <p:cNvPicPr>
            <a:picLocks noChangeAspect="1"/>
          </p:cNvPicPr>
          <p:nvPr/>
        </p:nvPicPr>
        <p:blipFill rotWithShape="1">
          <a:blip r:embed="rId2">
            <a:alphaModFix amt="40000"/>
          </a:blip>
          <a:srcRect t="20527" b="16448"/>
          <a:stretch/>
        </p:blipFill>
        <p:spPr>
          <a:xfrm>
            <a:off x="20" y="10"/>
            <a:ext cx="12191980" cy="6857990"/>
          </a:xfrm>
          <a:prstGeom prst="rect">
            <a:avLst/>
          </a:prstGeom>
        </p:spPr>
      </p:pic>
      <p:sp>
        <p:nvSpPr>
          <p:cNvPr id="4" name="Title 3">
            <a:extLst>
              <a:ext uri="{FF2B5EF4-FFF2-40B4-BE49-F238E27FC236}">
                <a16:creationId xmlns:a16="http://schemas.microsoft.com/office/drawing/2014/main" id="{1940D338-FDC0-1F4B-870B-A854D4341A77}"/>
              </a:ext>
            </a:extLst>
          </p:cNvPr>
          <p:cNvSpPr>
            <a:spLocks noGrp="1"/>
          </p:cNvSpPr>
          <p:nvPr>
            <p:ph type="title" idx="4294967295"/>
          </p:nvPr>
        </p:nvSpPr>
        <p:spPr>
          <a:xfrm>
            <a:off x="0" y="334108"/>
            <a:ext cx="12060936" cy="4378569"/>
          </a:xfrm>
          <a:prstGeom prst="rect">
            <a:avLst/>
          </a:prstGeom>
        </p:spPr>
        <p:txBody>
          <a:bodyPr vert="horz" lIns="91440" tIns="45720" rIns="91440" bIns="45720" rtlCol="0" anchor="b">
            <a:normAutofit fontScale="90000"/>
          </a:bodyPr>
          <a:lstStyle/>
          <a:p>
            <a:r>
              <a:rPr lang="en-US" sz="11500" b="1" dirty="0">
                <a:ln w="22225">
                  <a:solidFill>
                    <a:schemeClr val="tx1"/>
                  </a:solidFill>
                  <a:miter lim="800000"/>
                </a:ln>
                <a:noFill/>
                <a:latin typeface="Baskerville Old Face" panose="02020602080505020303" pitchFamily="18" charset="0"/>
              </a:rPr>
              <a:t>Supervisor Management in Workforce</a:t>
            </a:r>
          </a:p>
        </p:txBody>
      </p:sp>
    </p:spTree>
    <p:extLst>
      <p:ext uri="{BB962C8B-B14F-4D97-AF65-F5344CB8AC3E}">
        <p14:creationId xmlns:p14="http://schemas.microsoft.com/office/powerpoint/2010/main" val="10978136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54A1-C35D-3BD2-4877-715EDA551319}"/>
              </a:ext>
            </a:extLst>
          </p:cNvPr>
          <p:cNvSpPr>
            <a:spLocks noGrp="1"/>
          </p:cNvSpPr>
          <p:nvPr>
            <p:ph type="title"/>
          </p:nvPr>
        </p:nvSpPr>
        <p:spPr>
          <a:xfrm>
            <a:off x="0" y="0"/>
            <a:ext cx="11850624" cy="1690689"/>
          </a:xfrm>
        </p:spPr>
        <p:txBody>
          <a:bodyPr/>
          <a:lstStyle/>
          <a:p>
            <a:r>
              <a:rPr lang="en-US" sz="6600" dirty="0">
                <a:latin typeface="Baskerville Old Face" panose="02020602080505020303" pitchFamily="18" charset="0"/>
              </a:rPr>
              <a:t>Managing Employee Groups</a:t>
            </a:r>
          </a:p>
        </p:txBody>
      </p:sp>
      <p:pic>
        <p:nvPicPr>
          <p:cNvPr id="5" name="Content Placeholder 4">
            <a:extLst>
              <a:ext uri="{FF2B5EF4-FFF2-40B4-BE49-F238E27FC236}">
                <a16:creationId xmlns:a16="http://schemas.microsoft.com/office/drawing/2014/main" id="{0B719CB6-CD6B-160A-7BA1-C034A0EE4C80}"/>
              </a:ext>
            </a:extLst>
          </p:cNvPr>
          <p:cNvPicPr>
            <a:picLocks noGrp="1" noChangeAspect="1"/>
          </p:cNvPicPr>
          <p:nvPr>
            <p:ph idx="1"/>
          </p:nvPr>
        </p:nvPicPr>
        <p:blipFill>
          <a:blip r:embed="rId3"/>
          <a:stretch>
            <a:fillRect/>
          </a:stretch>
        </p:blipFill>
        <p:spPr>
          <a:xfrm>
            <a:off x="100157" y="1909785"/>
            <a:ext cx="4728697" cy="4321669"/>
          </a:xfrm>
          <a:effectLst>
            <a:softEdge rad="38100"/>
          </a:effectLst>
        </p:spPr>
      </p:pic>
      <p:sp>
        <p:nvSpPr>
          <p:cNvPr id="7" name="TextBox 6">
            <a:extLst>
              <a:ext uri="{FF2B5EF4-FFF2-40B4-BE49-F238E27FC236}">
                <a16:creationId xmlns:a16="http://schemas.microsoft.com/office/drawing/2014/main" id="{2F52B6AA-F43B-F575-D527-B1B558EB3DF9}"/>
              </a:ext>
            </a:extLst>
          </p:cNvPr>
          <p:cNvSpPr txBox="1"/>
          <p:nvPr/>
        </p:nvSpPr>
        <p:spPr>
          <a:xfrm>
            <a:off x="698643" y="1078787"/>
            <a:ext cx="4058291"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Select Manage Groups from the dashboard</a:t>
            </a:r>
          </a:p>
        </p:txBody>
      </p:sp>
      <p:sp>
        <p:nvSpPr>
          <p:cNvPr id="10" name="TextBox 9">
            <a:extLst>
              <a:ext uri="{FF2B5EF4-FFF2-40B4-BE49-F238E27FC236}">
                <a16:creationId xmlns:a16="http://schemas.microsoft.com/office/drawing/2014/main" id="{E75534B9-3BAC-DD5E-8D00-FB24C29E20F9}"/>
              </a:ext>
            </a:extLst>
          </p:cNvPr>
          <p:cNvSpPr txBox="1"/>
          <p:nvPr/>
        </p:nvSpPr>
        <p:spPr>
          <a:xfrm>
            <a:off x="6380252" y="1078788"/>
            <a:ext cx="4932790" cy="830997"/>
          </a:xfrm>
          <a:prstGeom prst="rect">
            <a:avLst/>
          </a:prstGeom>
          <a:noFill/>
        </p:spPr>
        <p:txBody>
          <a:bodyPr wrap="square" rtlCol="0">
            <a:spAutoFit/>
          </a:bodyPr>
          <a:lstStyle/>
          <a:p>
            <a:pPr marL="285750" indent="-285750">
              <a:spcBef>
                <a:spcPts val="1800"/>
              </a:spcBef>
              <a:buSzPct val="80000"/>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Click on the group name  to bring up list of all employees</a:t>
            </a:r>
          </a:p>
        </p:txBody>
      </p:sp>
      <p:pic>
        <p:nvPicPr>
          <p:cNvPr id="4" name="Picture 3">
            <a:extLst>
              <a:ext uri="{FF2B5EF4-FFF2-40B4-BE49-F238E27FC236}">
                <a16:creationId xmlns:a16="http://schemas.microsoft.com/office/drawing/2014/main" id="{BACDBC1E-F152-CCCA-E219-B3F520A0B069}"/>
              </a:ext>
            </a:extLst>
          </p:cNvPr>
          <p:cNvPicPr>
            <a:picLocks noChangeAspect="1"/>
          </p:cNvPicPr>
          <p:nvPr/>
        </p:nvPicPr>
        <p:blipFill>
          <a:blip r:embed="rId4"/>
          <a:stretch>
            <a:fillRect/>
          </a:stretch>
        </p:blipFill>
        <p:spPr>
          <a:xfrm>
            <a:off x="5355420" y="1909784"/>
            <a:ext cx="6695723" cy="4321669"/>
          </a:xfrm>
          <a:prstGeom prst="rect">
            <a:avLst/>
          </a:prstGeom>
          <a:effectLst>
            <a:softEdge rad="38100"/>
          </a:effectLst>
        </p:spPr>
      </p:pic>
    </p:spTree>
    <p:extLst>
      <p:ext uri="{BB962C8B-B14F-4D97-AF65-F5344CB8AC3E}">
        <p14:creationId xmlns:p14="http://schemas.microsoft.com/office/powerpoint/2010/main" val="1545463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54A1-C35D-3BD2-4877-715EDA551319}"/>
              </a:ext>
            </a:extLst>
          </p:cNvPr>
          <p:cNvSpPr>
            <a:spLocks noGrp="1"/>
          </p:cNvSpPr>
          <p:nvPr>
            <p:ph type="title"/>
          </p:nvPr>
        </p:nvSpPr>
        <p:spPr>
          <a:xfrm>
            <a:off x="0" y="0"/>
            <a:ext cx="11850624" cy="1690689"/>
          </a:xfrm>
        </p:spPr>
        <p:txBody>
          <a:bodyPr/>
          <a:lstStyle/>
          <a:p>
            <a:r>
              <a:rPr lang="en-US" sz="6600" dirty="0">
                <a:latin typeface="Baskerville Old Face" panose="02020602080505020303" pitchFamily="18" charset="0"/>
              </a:rPr>
              <a:t>Managing Employee Groups</a:t>
            </a:r>
          </a:p>
        </p:txBody>
      </p:sp>
      <p:sp>
        <p:nvSpPr>
          <p:cNvPr id="8" name="TextBox 7">
            <a:extLst>
              <a:ext uri="{FF2B5EF4-FFF2-40B4-BE49-F238E27FC236}">
                <a16:creationId xmlns:a16="http://schemas.microsoft.com/office/drawing/2014/main" id="{57BD608B-5229-18CA-C5E5-60170854C72D}"/>
              </a:ext>
            </a:extLst>
          </p:cNvPr>
          <p:cNvSpPr txBox="1"/>
          <p:nvPr/>
        </p:nvSpPr>
        <p:spPr>
          <a:xfrm>
            <a:off x="9421402" y="1561671"/>
            <a:ext cx="2219218" cy="3508653"/>
          </a:xfrm>
          <a:prstGeom prst="rect">
            <a:avLst/>
          </a:prstGeom>
          <a:noFill/>
        </p:spPr>
        <p:txBody>
          <a:bodyPr wrap="square" rtlCol="0">
            <a:spAutoFit/>
          </a:bodyPr>
          <a:lstStyle/>
          <a:p>
            <a:pPr marL="285750" indent="-285750">
              <a:spcBef>
                <a:spcPts val="1800"/>
              </a:spcBef>
              <a:buSzPct val="80000"/>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Select  Employees for new group</a:t>
            </a:r>
          </a:p>
          <a:p>
            <a:pPr marL="285750" indent="-285750">
              <a:spcBef>
                <a:spcPts val="1800"/>
              </a:spcBef>
              <a:buSzPct val="80000"/>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Select Copy, to New Group</a:t>
            </a:r>
          </a:p>
          <a:p>
            <a:pPr marL="285750" indent="-285750">
              <a:spcBef>
                <a:spcPts val="1800"/>
              </a:spcBef>
              <a:buSzPct val="80000"/>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“Go”</a:t>
            </a:r>
          </a:p>
        </p:txBody>
      </p:sp>
      <p:pic>
        <p:nvPicPr>
          <p:cNvPr id="6" name="Content Placeholder 5">
            <a:extLst>
              <a:ext uri="{FF2B5EF4-FFF2-40B4-BE49-F238E27FC236}">
                <a16:creationId xmlns:a16="http://schemas.microsoft.com/office/drawing/2014/main" id="{5639F458-4772-7CF1-59DB-FA859CE0BC1E}"/>
              </a:ext>
            </a:extLst>
          </p:cNvPr>
          <p:cNvPicPr>
            <a:picLocks noGrp="1" noChangeAspect="1"/>
          </p:cNvPicPr>
          <p:nvPr>
            <p:ph idx="1"/>
          </p:nvPr>
        </p:nvPicPr>
        <p:blipFill>
          <a:blip r:embed="rId3"/>
          <a:stretch>
            <a:fillRect/>
          </a:stretch>
        </p:blipFill>
        <p:spPr>
          <a:xfrm>
            <a:off x="72737" y="953094"/>
            <a:ext cx="9019308" cy="5322007"/>
          </a:xfrm>
          <a:effectLst>
            <a:softEdge rad="38100"/>
          </a:effectLst>
        </p:spPr>
      </p:pic>
    </p:spTree>
    <p:extLst>
      <p:ext uri="{BB962C8B-B14F-4D97-AF65-F5344CB8AC3E}">
        <p14:creationId xmlns:p14="http://schemas.microsoft.com/office/powerpoint/2010/main" val="2200059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54A1-C35D-3BD2-4877-715EDA551319}"/>
              </a:ext>
            </a:extLst>
          </p:cNvPr>
          <p:cNvSpPr>
            <a:spLocks noGrp="1"/>
          </p:cNvSpPr>
          <p:nvPr>
            <p:ph type="title"/>
          </p:nvPr>
        </p:nvSpPr>
        <p:spPr>
          <a:xfrm>
            <a:off x="0" y="0"/>
            <a:ext cx="11850624" cy="1690689"/>
          </a:xfrm>
        </p:spPr>
        <p:txBody>
          <a:bodyPr/>
          <a:lstStyle/>
          <a:p>
            <a:r>
              <a:rPr lang="en-US" sz="6600" dirty="0">
                <a:latin typeface="Baskerville Old Face" panose="02020602080505020303" pitchFamily="18" charset="0"/>
              </a:rPr>
              <a:t>Managing Employee Groups</a:t>
            </a:r>
          </a:p>
        </p:txBody>
      </p:sp>
      <p:pic>
        <p:nvPicPr>
          <p:cNvPr id="7" name="Content Placeholder 6">
            <a:extLst>
              <a:ext uri="{FF2B5EF4-FFF2-40B4-BE49-F238E27FC236}">
                <a16:creationId xmlns:a16="http://schemas.microsoft.com/office/drawing/2014/main" id="{3FD41B01-8A42-9C82-B073-8265C6B6F12B}"/>
              </a:ext>
            </a:extLst>
          </p:cNvPr>
          <p:cNvPicPr>
            <a:picLocks noGrp="1" noChangeAspect="1"/>
          </p:cNvPicPr>
          <p:nvPr>
            <p:ph idx="1"/>
          </p:nvPr>
        </p:nvPicPr>
        <p:blipFill>
          <a:blip r:embed="rId3"/>
          <a:stretch>
            <a:fillRect/>
          </a:stretch>
        </p:blipFill>
        <p:spPr>
          <a:xfrm>
            <a:off x="0" y="924791"/>
            <a:ext cx="12191999" cy="5444836"/>
          </a:xfrm>
          <a:effectLst>
            <a:softEdge rad="38100"/>
          </a:effectLst>
        </p:spPr>
      </p:pic>
    </p:spTree>
    <p:extLst>
      <p:ext uri="{BB962C8B-B14F-4D97-AF65-F5344CB8AC3E}">
        <p14:creationId xmlns:p14="http://schemas.microsoft.com/office/powerpoint/2010/main" val="17290514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B7B3-D94A-004B-2A5C-37928BE22718}"/>
              </a:ext>
            </a:extLst>
          </p:cNvPr>
          <p:cNvSpPr>
            <a:spLocks noGrp="1"/>
          </p:cNvSpPr>
          <p:nvPr>
            <p:ph type="title"/>
          </p:nvPr>
        </p:nvSpPr>
        <p:spPr>
          <a:xfrm>
            <a:off x="0" y="1"/>
            <a:ext cx="11996928" cy="1690688"/>
          </a:xfrm>
        </p:spPr>
        <p:txBody>
          <a:bodyPr/>
          <a:lstStyle/>
          <a:p>
            <a:r>
              <a:rPr lang="en-US" sz="6600" dirty="0">
                <a:latin typeface="Baskerville Old Face" panose="02020602080505020303" pitchFamily="18" charset="0"/>
              </a:rPr>
              <a:t>Managing Time Off Requests</a:t>
            </a:r>
          </a:p>
        </p:txBody>
      </p:sp>
      <p:sp>
        <p:nvSpPr>
          <p:cNvPr id="3" name="Content Placeholder 2">
            <a:extLst>
              <a:ext uri="{FF2B5EF4-FFF2-40B4-BE49-F238E27FC236}">
                <a16:creationId xmlns:a16="http://schemas.microsoft.com/office/drawing/2014/main" id="{CB3F5AE6-EF3A-1898-E771-B7B1B856CB22}"/>
              </a:ext>
            </a:extLst>
          </p:cNvPr>
          <p:cNvSpPr>
            <a:spLocks noGrp="1"/>
          </p:cNvSpPr>
          <p:nvPr>
            <p:ph idx="1"/>
          </p:nvPr>
        </p:nvSpPr>
        <p:spPr>
          <a:xfrm>
            <a:off x="210312" y="924674"/>
            <a:ext cx="11638788" cy="4249493"/>
          </a:xfrm>
        </p:spPr>
        <p:txBody>
          <a:bodyPr/>
          <a:lstStyle/>
          <a:p>
            <a:r>
              <a:rPr lang="en-US" sz="2400" b="0" dirty="0">
                <a:latin typeface="Arial" panose="020B0604020202020204" pitchFamily="34" charset="0"/>
                <a:cs typeface="Arial" panose="020B0604020202020204" pitchFamily="34" charset="0"/>
              </a:rPr>
              <a:t>Workforce can also be used to request and manage time off requests (TORs).</a:t>
            </a:r>
          </a:p>
          <a:p>
            <a:endParaRPr lang="en-US" sz="2400" b="0" dirty="0">
              <a:latin typeface="Arial" panose="020B0604020202020204" pitchFamily="34" charset="0"/>
              <a:cs typeface="Arial" panose="020B0604020202020204" pitchFamily="34" charset="0"/>
            </a:endParaRPr>
          </a:p>
          <a:p>
            <a:r>
              <a:rPr lang="en-US" sz="2400" b="0" dirty="0">
                <a:latin typeface="Arial" panose="020B0604020202020204" pitchFamily="34" charset="0"/>
                <a:cs typeface="Arial" panose="020B0604020202020204" pitchFamily="34" charset="0"/>
              </a:rPr>
              <a:t>If you choose to use this functionality, employees can submit time off requests, track the status of requests and view the history of past requests. </a:t>
            </a:r>
          </a:p>
          <a:p>
            <a:endParaRPr lang="en-US" sz="2400" b="0" dirty="0">
              <a:latin typeface="Arial" panose="020B0604020202020204" pitchFamily="34" charset="0"/>
              <a:cs typeface="Arial" panose="020B0604020202020204" pitchFamily="34" charset="0"/>
            </a:endParaRPr>
          </a:p>
          <a:p>
            <a:r>
              <a:rPr lang="en-US" sz="2400" b="0" dirty="0">
                <a:latin typeface="Arial" panose="020B0604020202020204" pitchFamily="34" charset="0"/>
                <a:cs typeface="Arial" panose="020B0604020202020204" pitchFamily="34" charset="0"/>
              </a:rPr>
              <a:t>Managers can approve or reject TORs, review employee leave balances and TOR history.</a:t>
            </a:r>
          </a:p>
          <a:p>
            <a:endParaRPr lang="en-US" sz="2400" b="0" dirty="0">
              <a:latin typeface="Arial" panose="020B0604020202020204" pitchFamily="34" charset="0"/>
              <a:cs typeface="Arial" panose="020B0604020202020204" pitchFamily="34" charset="0"/>
            </a:endParaRPr>
          </a:p>
          <a:p>
            <a:r>
              <a:rPr lang="en-US" sz="2400" b="0" dirty="0">
                <a:latin typeface="Arial" panose="020B0604020202020204" pitchFamily="34" charset="0"/>
                <a:cs typeface="Arial" panose="020B0604020202020204" pitchFamily="34" charset="0"/>
              </a:rPr>
              <a:t>Workforce generates email messages to alert Managers to new requests.</a:t>
            </a:r>
          </a:p>
          <a:p>
            <a:endParaRPr lang="en-US" sz="2400" b="0" dirty="0">
              <a:latin typeface="Arial" panose="020B0604020202020204" pitchFamily="34" charset="0"/>
              <a:cs typeface="Arial" panose="020B0604020202020204" pitchFamily="34" charset="0"/>
            </a:endParaRPr>
          </a:p>
          <a:p>
            <a:r>
              <a:rPr lang="en-US" sz="2400" b="0" dirty="0">
                <a:latin typeface="Arial" panose="020B0604020202020204" pitchFamily="34" charset="0"/>
                <a:cs typeface="Arial" panose="020B0604020202020204" pitchFamily="34" charset="0"/>
              </a:rPr>
              <a:t>Workforce generates email message to notify employees that a request was approved or rejected.</a:t>
            </a:r>
          </a:p>
          <a:p>
            <a:endParaRPr lang="en-US" dirty="0"/>
          </a:p>
        </p:txBody>
      </p:sp>
    </p:spTree>
    <p:extLst>
      <p:ext uri="{BB962C8B-B14F-4D97-AF65-F5344CB8AC3E}">
        <p14:creationId xmlns:p14="http://schemas.microsoft.com/office/powerpoint/2010/main" val="473324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B7B3-D94A-004B-2A5C-37928BE22718}"/>
              </a:ext>
            </a:extLst>
          </p:cNvPr>
          <p:cNvSpPr>
            <a:spLocks noGrp="1"/>
          </p:cNvSpPr>
          <p:nvPr>
            <p:ph type="title"/>
          </p:nvPr>
        </p:nvSpPr>
        <p:spPr>
          <a:xfrm>
            <a:off x="0" y="1"/>
            <a:ext cx="11996928" cy="1690688"/>
          </a:xfrm>
        </p:spPr>
        <p:txBody>
          <a:bodyPr/>
          <a:lstStyle/>
          <a:p>
            <a:r>
              <a:rPr lang="en-US" sz="6600" dirty="0">
                <a:latin typeface="Baskerville Old Face" panose="02020602080505020303" pitchFamily="18" charset="0"/>
              </a:rPr>
              <a:t>Managing Time Off Requests</a:t>
            </a:r>
          </a:p>
        </p:txBody>
      </p:sp>
      <p:sp>
        <p:nvSpPr>
          <p:cNvPr id="9" name="TextBox 8">
            <a:extLst>
              <a:ext uri="{FF2B5EF4-FFF2-40B4-BE49-F238E27FC236}">
                <a16:creationId xmlns:a16="http://schemas.microsoft.com/office/drawing/2014/main" id="{24503DC7-40BF-0687-5297-34A943DF272A}"/>
              </a:ext>
            </a:extLst>
          </p:cNvPr>
          <p:cNvSpPr txBox="1"/>
          <p:nvPr/>
        </p:nvSpPr>
        <p:spPr>
          <a:xfrm>
            <a:off x="210312" y="1469036"/>
            <a:ext cx="5885688" cy="230832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Pending requests will appear in the “Employee Time Off Requests” block on your dashboard.</a:t>
            </a:r>
          </a:p>
          <a:p>
            <a:r>
              <a:rPr lang="en-US" sz="24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Access pending requests by selecting “Review Time Off Requests”</a:t>
            </a:r>
          </a:p>
        </p:txBody>
      </p:sp>
      <p:pic>
        <p:nvPicPr>
          <p:cNvPr id="15" name="Content Placeholder 14">
            <a:extLst>
              <a:ext uri="{FF2B5EF4-FFF2-40B4-BE49-F238E27FC236}">
                <a16:creationId xmlns:a16="http://schemas.microsoft.com/office/drawing/2014/main" id="{0377F54C-903C-CBE7-386F-54AC0E5D1C1A}"/>
              </a:ext>
            </a:extLst>
          </p:cNvPr>
          <p:cNvPicPr>
            <a:picLocks noGrp="1" noChangeAspect="1"/>
          </p:cNvPicPr>
          <p:nvPr>
            <p:ph idx="1"/>
          </p:nvPr>
        </p:nvPicPr>
        <p:blipFill>
          <a:blip r:embed="rId2"/>
          <a:stretch>
            <a:fillRect/>
          </a:stretch>
        </p:blipFill>
        <p:spPr>
          <a:xfrm>
            <a:off x="6910466" y="1300828"/>
            <a:ext cx="4527029" cy="4982536"/>
          </a:xfrm>
          <a:effectLst>
            <a:softEdge rad="38100"/>
          </a:effectLst>
        </p:spPr>
      </p:pic>
    </p:spTree>
    <p:extLst>
      <p:ext uri="{BB962C8B-B14F-4D97-AF65-F5344CB8AC3E}">
        <p14:creationId xmlns:p14="http://schemas.microsoft.com/office/powerpoint/2010/main" val="3737771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A2E497-1AA9-284B-8526-B9E4F01384EB}"/>
              </a:ext>
            </a:extLst>
          </p:cNvPr>
          <p:cNvSpPr>
            <a:spLocks noGrp="1"/>
          </p:cNvSpPr>
          <p:nvPr>
            <p:ph type="title" idx="4294967295"/>
          </p:nvPr>
        </p:nvSpPr>
        <p:spPr>
          <a:xfrm>
            <a:off x="0" y="936625"/>
            <a:ext cx="12192000" cy="1393825"/>
          </a:xfrm>
          <a:prstGeom prst="rect">
            <a:avLst/>
          </a:prstGeom>
        </p:spPr>
        <p:txBody>
          <a:bodyPr/>
          <a:lstStyle/>
          <a:p>
            <a:pPr algn="ctr"/>
            <a:r>
              <a:rPr lang="en-US" sz="4400" b="1" i="0" dirty="0">
                <a:solidFill>
                  <a:srgbClr val="000000"/>
                </a:solidFill>
                <a:effectLst/>
                <a:latin typeface="Baskerville Old Face" panose="02020602080505020303" pitchFamily="18" charset="0"/>
              </a:rPr>
              <a:t>Supervisor’s Role</a:t>
            </a:r>
            <a:br>
              <a:rPr lang="en-US" sz="4400" b="1" i="0" dirty="0">
                <a:solidFill>
                  <a:srgbClr val="000000"/>
                </a:solidFill>
                <a:effectLst/>
                <a:latin typeface="pt-sans"/>
              </a:rPr>
            </a:br>
            <a:br>
              <a:rPr lang="en-US" dirty="0">
                <a:solidFill>
                  <a:srgbClr val="000000"/>
                </a:solidFill>
                <a:latin typeface="pt-sans"/>
              </a:rPr>
            </a:br>
            <a:r>
              <a:rPr lang="en-US" sz="3200" dirty="0">
                <a:solidFill>
                  <a:srgbClr val="000000"/>
                </a:solidFill>
                <a:latin typeface="pt-sans"/>
              </a:rPr>
              <a:t>“</a:t>
            </a:r>
            <a:r>
              <a:rPr lang="en-US" sz="3200" b="0" i="0" dirty="0">
                <a:solidFill>
                  <a:srgbClr val="000000"/>
                </a:solidFill>
                <a:effectLst/>
                <a:latin typeface="pt-sans"/>
              </a:rPr>
              <a:t>Supervisor” is defined as any employee who has the authority to lead, direct, or schedule another employee. In Workforce, the supervisor is the person who has reasonable knowledge of hours worked and is responsible for reviewing employee timesheets and certifying the following:</a:t>
            </a:r>
            <a:endParaRPr lang="en-US" sz="3200" dirty="0">
              <a:solidFill>
                <a:srgbClr val="C00000"/>
              </a:solidFill>
            </a:endParaRPr>
          </a:p>
        </p:txBody>
      </p:sp>
    </p:spTree>
    <p:extLst>
      <p:ext uri="{BB962C8B-B14F-4D97-AF65-F5344CB8AC3E}">
        <p14:creationId xmlns:p14="http://schemas.microsoft.com/office/powerpoint/2010/main" val="39298632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B7B3-D94A-004B-2A5C-37928BE22718}"/>
              </a:ext>
            </a:extLst>
          </p:cNvPr>
          <p:cNvSpPr>
            <a:spLocks noGrp="1"/>
          </p:cNvSpPr>
          <p:nvPr>
            <p:ph type="title"/>
          </p:nvPr>
        </p:nvSpPr>
        <p:spPr>
          <a:xfrm>
            <a:off x="0" y="1"/>
            <a:ext cx="11996928" cy="1690688"/>
          </a:xfrm>
        </p:spPr>
        <p:txBody>
          <a:bodyPr/>
          <a:lstStyle/>
          <a:p>
            <a:r>
              <a:rPr lang="en-US" sz="6600" dirty="0">
                <a:latin typeface="Baskerville Old Face" panose="02020602080505020303" pitchFamily="18" charset="0"/>
              </a:rPr>
              <a:t>Managing Time Off Requests</a:t>
            </a:r>
          </a:p>
        </p:txBody>
      </p:sp>
      <p:pic>
        <p:nvPicPr>
          <p:cNvPr id="4" name="Content Placeholder 3">
            <a:extLst>
              <a:ext uri="{FF2B5EF4-FFF2-40B4-BE49-F238E27FC236}">
                <a16:creationId xmlns:a16="http://schemas.microsoft.com/office/drawing/2014/main" id="{51713374-AEEF-BEE3-9E3E-0764C7AC577D}"/>
              </a:ext>
            </a:extLst>
          </p:cNvPr>
          <p:cNvPicPr>
            <a:picLocks noGrp="1" noChangeAspect="1"/>
          </p:cNvPicPr>
          <p:nvPr>
            <p:ph idx="1"/>
          </p:nvPr>
        </p:nvPicPr>
        <p:blipFill>
          <a:blip r:embed="rId2"/>
          <a:stretch>
            <a:fillRect/>
          </a:stretch>
        </p:blipFill>
        <p:spPr>
          <a:xfrm>
            <a:off x="328533" y="1690688"/>
            <a:ext cx="11423755" cy="2220966"/>
          </a:xfrm>
          <a:prstGeom prst="rect">
            <a:avLst/>
          </a:prstGeom>
          <a:effectLst>
            <a:softEdge rad="38100"/>
          </a:effectLst>
        </p:spPr>
      </p:pic>
      <p:sp>
        <p:nvSpPr>
          <p:cNvPr id="6" name="TextBox 5">
            <a:extLst>
              <a:ext uri="{FF2B5EF4-FFF2-40B4-BE49-F238E27FC236}">
                <a16:creationId xmlns:a16="http://schemas.microsoft.com/office/drawing/2014/main" id="{763DD160-A8FA-D5E3-4021-0CDE68FFEED4}"/>
              </a:ext>
            </a:extLst>
          </p:cNvPr>
          <p:cNvSpPr txBox="1"/>
          <p:nvPr/>
        </p:nvSpPr>
        <p:spPr>
          <a:xfrm>
            <a:off x="439712" y="3240585"/>
            <a:ext cx="8648074" cy="1938992"/>
          </a:xfrm>
          <a:prstGeom prst="rect">
            <a:avLst/>
          </a:prstGeom>
          <a:noFill/>
        </p:spPr>
        <p:txBody>
          <a:bodyPr wrap="square">
            <a:spAutoFit/>
          </a:bodyPr>
          <a:lstStyle/>
          <a:p>
            <a:endParaRPr lang="en-US" dirty="0"/>
          </a:p>
          <a:p>
            <a:endParaRPr lang="en-US" dirty="0"/>
          </a:p>
          <a:p>
            <a:endParaRPr lang="en-US" dirty="0"/>
          </a:p>
          <a:p>
            <a:endParaRPr lang="en-US" dirty="0"/>
          </a:p>
          <a:p>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Select the request you want to review by clicking on it.</a:t>
            </a:r>
          </a:p>
        </p:txBody>
      </p:sp>
      <p:sp>
        <p:nvSpPr>
          <p:cNvPr id="7" name="Arrow: Up 6">
            <a:extLst>
              <a:ext uri="{FF2B5EF4-FFF2-40B4-BE49-F238E27FC236}">
                <a16:creationId xmlns:a16="http://schemas.microsoft.com/office/drawing/2014/main" id="{902BBB4E-BAD5-59D4-A472-C0FC7BDA88D3}"/>
              </a:ext>
            </a:extLst>
          </p:cNvPr>
          <p:cNvSpPr/>
          <p:nvPr/>
        </p:nvSpPr>
        <p:spPr>
          <a:xfrm>
            <a:off x="9878171" y="3429000"/>
            <a:ext cx="444500" cy="1117600"/>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4737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B7B3-D94A-004B-2A5C-37928BE22718}"/>
              </a:ext>
            </a:extLst>
          </p:cNvPr>
          <p:cNvSpPr>
            <a:spLocks noGrp="1"/>
          </p:cNvSpPr>
          <p:nvPr>
            <p:ph type="title"/>
          </p:nvPr>
        </p:nvSpPr>
        <p:spPr>
          <a:xfrm>
            <a:off x="0" y="1"/>
            <a:ext cx="11996928" cy="1690688"/>
          </a:xfrm>
        </p:spPr>
        <p:txBody>
          <a:bodyPr/>
          <a:lstStyle/>
          <a:p>
            <a:r>
              <a:rPr lang="en-US" sz="6600" dirty="0">
                <a:latin typeface="Baskerville Old Face" panose="02020602080505020303" pitchFamily="18" charset="0"/>
              </a:rPr>
              <a:t>Managing Time Off Requests</a:t>
            </a:r>
          </a:p>
        </p:txBody>
      </p:sp>
      <p:sp>
        <p:nvSpPr>
          <p:cNvPr id="7" name="TextBox 6">
            <a:extLst>
              <a:ext uri="{FF2B5EF4-FFF2-40B4-BE49-F238E27FC236}">
                <a16:creationId xmlns:a16="http://schemas.microsoft.com/office/drawing/2014/main" id="{E73160F4-8FB2-022A-7FE5-3D87AF59A8E5}"/>
              </a:ext>
            </a:extLst>
          </p:cNvPr>
          <p:cNvSpPr txBox="1"/>
          <p:nvPr/>
        </p:nvSpPr>
        <p:spPr>
          <a:xfrm>
            <a:off x="468608" y="4240781"/>
            <a:ext cx="5995692"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Click “Approve” or “Reject” and enter a message to the employee in the Manager Comments box</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Click “Approve” or “Reject” to send email to employee</a:t>
            </a:r>
          </a:p>
        </p:txBody>
      </p:sp>
      <p:pic>
        <p:nvPicPr>
          <p:cNvPr id="14" name="Content Placeholder 13">
            <a:extLst>
              <a:ext uri="{FF2B5EF4-FFF2-40B4-BE49-F238E27FC236}">
                <a16:creationId xmlns:a16="http://schemas.microsoft.com/office/drawing/2014/main" id="{A0439EFB-9E43-267A-4E39-937B94C9B96E}"/>
              </a:ext>
            </a:extLst>
          </p:cNvPr>
          <p:cNvPicPr>
            <a:picLocks noGrp="1" noChangeAspect="1"/>
          </p:cNvPicPr>
          <p:nvPr>
            <p:ph idx="1"/>
          </p:nvPr>
        </p:nvPicPr>
        <p:blipFill>
          <a:blip r:embed="rId3"/>
          <a:stretch>
            <a:fillRect/>
          </a:stretch>
        </p:blipFill>
        <p:spPr>
          <a:xfrm>
            <a:off x="355600" y="1308101"/>
            <a:ext cx="9842500" cy="2819400"/>
          </a:xfrm>
          <a:effectLst>
            <a:softEdge rad="38100"/>
          </a:effectLst>
        </p:spPr>
      </p:pic>
      <p:pic>
        <p:nvPicPr>
          <p:cNvPr id="6" name="Picture 3">
            <a:extLst>
              <a:ext uri="{FF2B5EF4-FFF2-40B4-BE49-F238E27FC236}">
                <a16:creationId xmlns:a16="http://schemas.microsoft.com/office/drawing/2014/main" id="{4EE807C5-D1F5-12F0-D2CC-6DDD44257C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4373" y="3660877"/>
            <a:ext cx="3420377" cy="2380851"/>
          </a:xfrm>
          <a:prstGeom prst="rect">
            <a:avLst/>
          </a:prstGeom>
          <a:noFill/>
          <a:ln>
            <a:noFill/>
          </a:ln>
          <a:effectLst>
            <a:softEdge rad="38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a:extLst>
              <a:ext uri="{FF2B5EF4-FFF2-40B4-BE49-F238E27FC236}">
                <a16:creationId xmlns:a16="http://schemas.microsoft.com/office/drawing/2014/main" id="{B91C4595-1DEE-176A-E0C8-95A9E49E2DB7}"/>
              </a:ext>
            </a:extLst>
          </p:cNvPr>
          <p:cNvSpPr txBox="1"/>
          <p:nvPr/>
        </p:nvSpPr>
        <p:spPr>
          <a:xfrm>
            <a:off x="8737599" y="4396627"/>
            <a:ext cx="2106161" cy="307777"/>
          </a:xfrm>
          <a:prstGeom prst="rect">
            <a:avLst/>
          </a:prstGeom>
          <a:noFill/>
        </p:spPr>
        <p:txBody>
          <a:bodyPr wrap="square" rtlCol="0">
            <a:spAutoFit/>
          </a:bodyPr>
          <a:lstStyle/>
          <a:p>
            <a:r>
              <a:rPr lang="en-US" sz="1400" dirty="0"/>
              <a:t>Enjoy your time off!</a:t>
            </a:r>
          </a:p>
        </p:txBody>
      </p:sp>
    </p:spTree>
    <p:extLst>
      <p:ext uri="{BB962C8B-B14F-4D97-AF65-F5344CB8AC3E}">
        <p14:creationId xmlns:p14="http://schemas.microsoft.com/office/powerpoint/2010/main" val="29147733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onference room table">
            <a:extLst>
              <a:ext uri="{FF2B5EF4-FFF2-40B4-BE49-F238E27FC236}">
                <a16:creationId xmlns:a16="http://schemas.microsoft.com/office/drawing/2014/main" id="{657335D6-A094-5551-4021-230D8260A5C5}"/>
              </a:ext>
            </a:extLst>
          </p:cNvPr>
          <p:cNvPicPr>
            <a:picLocks noChangeAspect="1"/>
          </p:cNvPicPr>
          <p:nvPr/>
        </p:nvPicPr>
        <p:blipFill rotWithShape="1">
          <a:blip r:embed="rId2">
            <a:alphaModFix amt="40000"/>
          </a:blip>
          <a:srcRect t="20527" b="16448"/>
          <a:stretch/>
        </p:blipFill>
        <p:spPr>
          <a:xfrm>
            <a:off x="20" y="10"/>
            <a:ext cx="12191980" cy="6857990"/>
          </a:xfrm>
          <a:prstGeom prst="rect">
            <a:avLst/>
          </a:prstGeom>
        </p:spPr>
      </p:pic>
      <p:sp>
        <p:nvSpPr>
          <p:cNvPr id="4" name="Title 3">
            <a:extLst>
              <a:ext uri="{FF2B5EF4-FFF2-40B4-BE49-F238E27FC236}">
                <a16:creationId xmlns:a16="http://schemas.microsoft.com/office/drawing/2014/main" id="{1940D338-FDC0-1F4B-870B-A854D4341A77}"/>
              </a:ext>
            </a:extLst>
          </p:cNvPr>
          <p:cNvSpPr>
            <a:spLocks noGrp="1"/>
          </p:cNvSpPr>
          <p:nvPr>
            <p:ph type="title" idx="4294967295"/>
          </p:nvPr>
        </p:nvSpPr>
        <p:spPr>
          <a:xfrm>
            <a:off x="0" y="11"/>
            <a:ext cx="12060936" cy="3035290"/>
          </a:xfrm>
          <a:prstGeom prst="rect">
            <a:avLst/>
          </a:prstGeom>
        </p:spPr>
        <p:txBody>
          <a:bodyPr vert="horz" lIns="91440" tIns="45720" rIns="91440" bIns="45720" rtlCol="0" anchor="b">
            <a:normAutofit/>
          </a:bodyPr>
          <a:lstStyle/>
          <a:p>
            <a:r>
              <a:rPr lang="en-US" sz="11500" b="1" dirty="0">
                <a:ln w="22225">
                  <a:solidFill>
                    <a:schemeClr val="tx1"/>
                  </a:solidFill>
                  <a:miter lim="800000"/>
                </a:ln>
                <a:noFill/>
                <a:latin typeface="Baskerville Old Face" panose="02020602080505020303" pitchFamily="18" charset="0"/>
              </a:rPr>
              <a:t>Questions?</a:t>
            </a:r>
          </a:p>
        </p:txBody>
      </p:sp>
    </p:spTree>
    <p:extLst>
      <p:ext uri="{BB962C8B-B14F-4D97-AF65-F5344CB8AC3E}">
        <p14:creationId xmlns:p14="http://schemas.microsoft.com/office/powerpoint/2010/main" val="5344605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6F699-425E-8C4C-A81D-BA2CA9B4EB3A}"/>
              </a:ext>
            </a:extLst>
          </p:cNvPr>
          <p:cNvSpPr>
            <a:spLocks noGrp="1"/>
          </p:cNvSpPr>
          <p:nvPr>
            <p:ph type="title"/>
          </p:nvPr>
        </p:nvSpPr>
        <p:spPr>
          <a:xfrm>
            <a:off x="0" y="0"/>
            <a:ext cx="11951208" cy="1690689"/>
          </a:xfrm>
        </p:spPr>
        <p:txBody>
          <a:bodyPr/>
          <a:lstStyle/>
          <a:p>
            <a:r>
              <a:rPr lang="en-US" sz="6600" dirty="0">
                <a:latin typeface="Baskerville Old Face" panose="02020602080505020303" pitchFamily="18" charset="0"/>
              </a:rPr>
              <a:t>Final Notes for Supervisors</a:t>
            </a:r>
          </a:p>
        </p:txBody>
      </p:sp>
      <p:sp>
        <p:nvSpPr>
          <p:cNvPr id="3" name="Content Placeholder 2">
            <a:extLst>
              <a:ext uri="{FF2B5EF4-FFF2-40B4-BE49-F238E27FC236}">
                <a16:creationId xmlns:a16="http://schemas.microsoft.com/office/drawing/2014/main" id="{E5E05543-E901-913A-56CF-8B49B1A29EE1}"/>
              </a:ext>
            </a:extLst>
          </p:cNvPr>
          <p:cNvSpPr>
            <a:spLocks noGrp="1"/>
          </p:cNvSpPr>
          <p:nvPr>
            <p:ph idx="1"/>
          </p:nvPr>
        </p:nvSpPr>
        <p:spPr/>
        <p:txBody>
          <a:bodyPr/>
          <a:lstStyle/>
          <a:p>
            <a:r>
              <a:rPr lang="en-US" sz="2400" dirty="0">
                <a:latin typeface="Arial" panose="020B0604020202020204" pitchFamily="34" charset="0"/>
                <a:cs typeface="Arial" panose="020B0604020202020204" pitchFamily="34" charset="0"/>
              </a:rPr>
              <a:t>A Supervisor Agreement and instructions for  submitting it to SDSURF will be sent to you via email after this training</a:t>
            </a:r>
          </a:p>
          <a:p>
            <a:endParaRPr lang="en-US" dirty="0"/>
          </a:p>
        </p:txBody>
      </p:sp>
    </p:spTree>
    <p:extLst>
      <p:ext uri="{BB962C8B-B14F-4D97-AF65-F5344CB8AC3E}">
        <p14:creationId xmlns:p14="http://schemas.microsoft.com/office/powerpoint/2010/main" val="296847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F24E-8753-36E1-3078-EEB59CC1CEDF}"/>
              </a:ext>
            </a:extLst>
          </p:cNvPr>
          <p:cNvSpPr>
            <a:spLocks noGrp="1"/>
          </p:cNvSpPr>
          <p:nvPr>
            <p:ph type="title"/>
          </p:nvPr>
        </p:nvSpPr>
        <p:spPr>
          <a:xfrm>
            <a:off x="640079" y="666427"/>
            <a:ext cx="3993913" cy="4117211"/>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Approving Supervisor Agreement - Workforce</a:t>
            </a:r>
          </a:p>
        </p:txBody>
      </p:sp>
      <p:pic>
        <p:nvPicPr>
          <p:cNvPr id="15" name="Picture 14">
            <a:extLst>
              <a:ext uri="{FF2B5EF4-FFF2-40B4-BE49-F238E27FC236}">
                <a16:creationId xmlns:a16="http://schemas.microsoft.com/office/drawing/2014/main" id="{28E7FA28-9D09-9136-1D7E-1A279E390628}"/>
              </a:ext>
            </a:extLst>
          </p:cNvPr>
          <p:cNvPicPr>
            <a:picLocks noChangeAspect="1"/>
          </p:cNvPicPr>
          <p:nvPr/>
        </p:nvPicPr>
        <p:blipFill>
          <a:blip r:embed="rId2"/>
          <a:stretch>
            <a:fillRect/>
          </a:stretch>
        </p:blipFill>
        <p:spPr>
          <a:xfrm>
            <a:off x="6636766" y="189127"/>
            <a:ext cx="4738654" cy="6134181"/>
          </a:xfrm>
          <a:prstGeom prst="rect">
            <a:avLst/>
          </a:prstGeom>
        </p:spPr>
      </p:pic>
    </p:spTree>
    <p:extLst>
      <p:ext uri="{BB962C8B-B14F-4D97-AF65-F5344CB8AC3E}">
        <p14:creationId xmlns:p14="http://schemas.microsoft.com/office/powerpoint/2010/main" val="1466373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le 5">
            <a:extLst>
              <a:ext uri="{FF2B5EF4-FFF2-40B4-BE49-F238E27FC236}">
                <a16:creationId xmlns:a16="http://schemas.microsoft.com/office/drawing/2014/main" id="{D1A2E497-1AA9-284B-8526-B9E4F01384EB}"/>
              </a:ext>
            </a:extLst>
          </p:cNvPr>
          <p:cNvSpPr>
            <a:spLocks noGrp="1"/>
          </p:cNvSpPr>
          <p:nvPr>
            <p:ph type="title" idx="4294967295"/>
          </p:nvPr>
        </p:nvSpPr>
        <p:spPr>
          <a:xfrm>
            <a:off x="3072384" y="713232"/>
            <a:ext cx="6409944" cy="6144768"/>
          </a:xfrm>
          <a:prstGeom prst="rect">
            <a:avLst/>
          </a:prstGeom>
        </p:spPr>
        <p:txBody>
          <a:bodyPr vert="horz" lIns="91440" tIns="45720" rIns="91440" bIns="45720" rtlCol="0" anchor="ctr">
            <a:normAutofit/>
          </a:bodyPr>
          <a:lstStyle/>
          <a:p>
            <a:r>
              <a:rPr lang="en-US" sz="2400" dirty="0">
                <a:solidFill>
                  <a:schemeClr val="bg1">
                    <a:lumMod val="95000"/>
                    <a:lumOff val="5000"/>
                  </a:schemeClr>
                </a:solidFill>
                <a:latin typeface="Arial" panose="020B0604020202020204" pitchFamily="34" charset="0"/>
                <a:cs typeface="Arial" panose="020B0604020202020204" pitchFamily="34" charset="0"/>
              </a:rPr>
              <a:t>That </a:t>
            </a:r>
            <a:r>
              <a:rPr lang="en-US" sz="2400" b="0" i="0" dirty="0">
                <a:solidFill>
                  <a:schemeClr val="bg1">
                    <a:lumMod val="95000"/>
                    <a:lumOff val="5000"/>
                  </a:schemeClr>
                </a:solidFill>
                <a:effectLst/>
                <a:latin typeface="Arial" panose="020B0604020202020204" pitchFamily="34" charset="0"/>
                <a:cs typeface="Arial" panose="020B0604020202020204" pitchFamily="34" charset="0"/>
              </a:rPr>
              <a:t>the employee has accurately recorded all time worked.</a:t>
            </a:r>
            <a:br>
              <a:rPr lang="en-US" sz="2400" b="0" i="0" dirty="0">
                <a:solidFill>
                  <a:schemeClr val="bg1">
                    <a:lumMod val="95000"/>
                    <a:lumOff val="5000"/>
                  </a:schemeClr>
                </a:solidFill>
                <a:effectLst/>
                <a:latin typeface="Arial" panose="020B0604020202020204" pitchFamily="34" charset="0"/>
                <a:cs typeface="Arial" panose="020B0604020202020204" pitchFamily="34" charset="0"/>
              </a:rPr>
            </a:br>
            <a:br>
              <a:rPr lang="en-US" sz="2400" b="0" i="0" dirty="0">
                <a:solidFill>
                  <a:schemeClr val="bg1">
                    <a:lumMod val="95000"/>
                    <a:lumOff val="5000"/>
                  </a:schemeClr>
                </a:solidFill>
                <a:effectLst/>
                <a:latin typeface="Arial" panose="020B0604020202020204" pitchFamily="34" charset="0"/>
                <a:cs typeface="Arial" panose="020B0604020202020204" pitchFamily="34" charset="0"/>
              </a:rPr>
            </a:br>
            <a:r>
              <a:rPr lang="en-US" sz="2400" b="0" dirty="0">
                <a:solidFill>
                  <a:schemeClr val="bg1">
                    <a:lumMod val="95000"/>
                    <a:lumOff val="5000"/>
                  </a:schemeClr>
                </a:solidFill>
                <a:latin typeface="Arial" panose="020B0604020202020204" pitchFamily="34" charset="0"/>
                <a:cs typeface="Arial" panose="020B0604020202020204" pitchFamily="34" charset="0"/>
              </a:rPr>
              <a:t>T</a:t>
            </a:r>
            <a:r>
              <a:rPr lang="en-US" sz="2400" b="0" i="0" dirty="0">
                <a:solidFill>
                  <a:schemeClr val="bg1">
                    <a:lumMod val="95000"/>
                    <a:lumOff val="5000"/>
                  </a:schemeClr>
                </a:solidFill>
                <a:effectLst/>
                <a:latin typeface="Arial" panose="020B0604020202020204" pitchFamily="34" charset="0"/>
                <a:cs typeface="Arial" panose="020B0604020202020204" pitchFamily="34" charset="0"/>
              </a:rPr>
              <a:t>hat all exceptions (i.e. vacation, sick leave, jury duty, etc.) are listed for the pay period.</a:t>
            </a:r>
            <a:br>
              <a:rPr lang="en-US" sz="2400" b="0" i="0" dirty="0">
                <a:solidFill>
                  <a:schemeClr val="bg1">
                    <a:lumMod val="95000"/>
                    <a:lumOff val="5000"/>
                  </a:schemeClr>
                </a:solidFill>
                <a:effectLst/>
                <a:latin typeface="Arial" panose="020B0604020202020204" pitchFamily="34" charset="0"/>
                <a:cs typeface="Arial" panose="020B0604020202020204" pitchFamily="34" charset="0"/>
              </a:rPr>
            </a:br>
            <a:br>
              <a:rPr lang="en-US" sz="2400" b="0" i="0" dirty="0">
                <a:solidFill>
                  <a:schemeClr val="bg1">
                    <a:lumMod val="95000"/>
                    <a:lumOff val="5000"/>
                  </a:schemeClr>
                </a:solidFill>
                <a:effectLst/>
                <a:latin typeface="Arial" panose="020B0604020202020204" pitchFamily="34" charset="0"/>
                <a:cs typeface="Arial" panose="020B0604020202020204" pitchFamily="34" charset="0"/>
              </a:rPr>
            </a:br>
            <a:r>
              <a:rPr lang="en-US" sz="2400" b="0" i="0" dirty="0">
                <a:solidFill>
                  <a:schemeClr val="bg1">
                    <a:lumMod val="95000"/>
                    <a:lumOff val="5000"/>
                  </a:schemeClr>
                </a:solidFill>
                <a:effectLst/>
                <a:latin typeface="Arial" panose="020B0604020202020204" pitchFamily="34" charset="0"/>
                <a:cs typeface="Arial" panose="020B0604020202020204" pitchFamily="34" charset="0"/>
              </a:rPr>
              <a:t>That distribution of the corresponding salaries and wages for the effort listed is reasonable to be charged based on the funds and distribution percentages listed under “Expense Distribution” in relation to work performed, or that action has been taken to initiate the appropriate corrections to ensure the payroll distribution is reallocated to reflect a reasonable distribution in relation to the work performed.</a:t>
            </a:r>
            <a:br>
              <a:rPr lang="en-US" sz="2400" b="0" i="0" dirty="0">
                <a:solidFill>
                  <a:schemeClr val="bg1">
                    <a:lumMod val="95000"/>
                    <a:lumOff val="5000"/>
                  </a:schemeClr>
                </a:solidFill>
                <a:effectLst/>
                <a:latin typeface="Arial" panose="020B0604020202020204" pitchFamily="34" charset="0"/>
                <a:cs typeface="Arial" panose="020B0604020202020204" pitchFamily="34" charset="0"/>
              </a:rPr>
            </a:br>
            <a:br>
              <a:rPr lang="en-US" sz="1800" dirty="0">
                <a:solidFill>
                  <a:schemeClr val="bg1">
                    <a:lumMod val="95000"/>
                    <a:lumOff val="5000"/>
                  </a:schemeClr>
                </a:solidFill>
              </a:rPr>
            </a:br>
            <a:br>
              <a:rPr lang="en-US" sz="1800" dirty="0">
                <a:solidFill>
                  <a:schemeClr val="bg1">
                    <a:lumMod val="95000"/>
                    <a:lumOff val="5000"/>
                  </a:schemeClr>
                </a:solidFill>
              </a:rPr>
            </a:br>
            <a:endParaRPr lang="en-US" sz="1800" dirty="0">
              <a:solidFill>
                <a:schemeClr val="bg1">
                  <a:lumMod val="95000"/>
                  <a:lumOff val="5000"/>
                </a:schemeClr>
              </a:solidFill>
            </a:endParaRPr>
          </a:p>
        </p:txBody>
      </p:sp>
    </p:spTree>
    <p:extLst>
      <p:ext uri="{BB962C8B-B14F-4D97-AF65-F5344CB8AC3E}">
        <p14:creationId xmlns:p14="http://schemas.microsoft.com/office/powerpoint/2010/main" val="141813603"/>
      </p:ext>
    </p:extLst>
  </p:cSld>
  <p:clrMapOvr>
    <a:overrideClrMapping bg1="dk1" tx1="lt1" bg2="dk2" tx2="lt2" accent1="accent1" accent2="accent2" accent3="accent3" accent4="accent4" accent5="accent5" accent6="accent6" hlink="hlink" folHlink="folHlink"/>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onference room table">
            <a:extLst>
              <a:ext uri="{FF2B5EF4-FFF2-40B4-BE49-F238E27FC236}">
                <a16:creationId xmlns:a16="http://schemas.microsoft.com/office/drawing/2014/main" id="{657335D6-A094-5551-4021-230D8260A5C5}"/>
              </a:ext>
            </a:extLst>
          </p:cNvPr>
          <p:cNvPicPr>
            <a:picLocks noChangeAspect="1"/>
          </p:cNvPicPr>
          <p:nvPr/>
        </p:nvPicPr>
        <p:blipFill rotWithShape="1">
          <a:blip r:embed="rId2">
            <a:alphaModFix amt="40000"/>
          </a:blip>
          <a:srcRect t="20527" b="16448"/>
          <a:stretch/>
        </p:blipFill>
        <p:spPr>
          <a:xfrm>
            <a:off x="20" y="10"/>
            <a:ext cx="12191980" cy="6857990"/>
          </a:xfrm>
          <a:prstGeom prst="rect">
            <a:avLst/>
          </a:prstGeom>
        </p:spPr>
      </p:pic>
      <p:sp>
        <p:nvSpPr>
          <p:cNvPr id="4" name="Title 3">
            <a:extLst>
              <a:ext uri="{FF2B5EF4-FFF2-40B4-BE49-F238E27FC236}">
                <a16:creationId xmlns:a16="http://schemas.microsoft.com/office/drawing/2014/main" id="{1940D338-FDC0-1F4B-870B-A854D4341A77}"/>
              </a:ext>
            </a:extLst>
          </p:cNvPr>
          <p:cNvSpPr>
            <a:spLocks noGrp="1"/>
          </p:cNvSpPr>
          <p:nvPr>
            <p:ph type="title" idx="4294967295"/>
          </p:nvPr>
        </p:nvSpPr>
        <p:spPr>
          <a:xfrm>
            <a:off x="0" y="70338"/>
            <a:ext cx="12192000" cy="4668716"/>
          </a:xfrm>
          <a:prstGeom prst="rect">
            <a:avLst/>
          </a:prstGeom>
        </p:spPr>
        <p:txBody>
          <a:bodyPr vert="horz" lIns="91440" tIns="45720" rIns="91440" bIns="45720" rtlCol="0" anchor="b">
            <a:normAutofit fontScale="90000"/>
          </a:bodyPr>
          <a:lstStyle/>
          <a:p>
            <a:r>
              <a:rPr lang="en-US" sz="11500" b="1" dirty="0">
                <a:ln w="22225">
                  <a:solidFill>
                    <a:schemeClr val="tx1"/>
                  </a:solidFill>
                  <a:miter lim="800000"/>
                </a:ln>
                <a:noFill/>
                <a:latin typeface="Baskerville Old Face" panose="02020602080505020303" pitchFamily="18" charset="0"/>
              </a:rPr>
              <a:t>Accessing </a:t>
            </a:r>
            <a:br>
              <a:rPr lang="en-US" sz="11500" b="1" dirty="0">
                <a:ln w="22225">
                  <a:solidFill>
                    <a:schemeClr val="tx1"/>
                  </a:solidFill>
                  <a:miter lim="800000"/>
                </a:ln>
                <a:noFill/>
                <a:latin typeface="Baskerville Old Face" panose="02020602080505020303" pitchFamily="18" charset="0"/>
              </a:rPr>
            </a:br>
            <a:r>
              <a:rPr lang="en-US" sz="11500" b="1" dirty="0">
                <a:ln w="22225">
                  <a:solidFill>
                    <a:schemeClr val="tx1"/>
                  </a:solidFill>
                  <a:miter lim="800000"/>
                </a:ln>
                <a:noFill/>
                <a:latin typeface="Baskerville Old Face" panose="02020602080505020303" pitchFamily="18" charset="0"/>
              </a:rPr>
              <a:t>the Workforce </a:t>
            </a:r>
            <a:br>
              <a:rPr lang="en-US" sz="11500" b="1" dirty="0">
                <a:ln w="22225">
                  <a:solidFill>
                    <a:schemeClr val="tx1"/>
                  </a:solidFill>
                  <a:miter lim="800000"/>
                </a:ln>
                <a:noFill/>
                <a:latin typeface="Baskerville Old Face" panose="02020602080505020303" pitchFamily="18" charset="0"/>
              </a:rPr>
            </a:br>
            <a:r>
              <a:rPr lang="en-US" sz="11500" b="1" dirty="0">
                <a:ln w="22225">
                  <a:solidFill>
                    <a:schemeClr val="tx1"/>
                  </a:solidFill>
                  <a:miter lim="800000"/>
                </a:ln>
                <a:noFill/>
                <a:latin typeface="Baskerville Old Face" panose="02020602080505020303" pitchFamily="18" charset="0"/>
              </a:rPr>
              <a:t>Dashboard</a:t>
            </a:r>
          </a:p>
        </p:txBody>
      </p:sp>
    </p:spTree>
    <p:extLst>
      <p:ext uri="{BB962C8B-B14F-4D97-AF65-F5344CB8AC3E}">
        <p14:creationId xmlns:p14="http://schemas.microsoft.com/office/powerpoint/2010/main" val="16025282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4237B-8069-8CAF-24FA-417DFD856552}"/>
              </a:ext>
            </a:extLst>
          </p:cNvPr>
          <p:cNvSpPr>
            <a:spLocks noGrp="1"/>
          </p:cNvSpPr>
          <p:nvPr>
            <p:ph type="title"/>
          </p:nvPr>
        </p:nvSpPr>
        <p:spPr>
          <a:xfrm>
            <a:off x="0" y="1"/>
            <a:ext cx="11353800" cy="1690688"/>
          </a:xfrm>
        </p:spPr>
        <p:txBody>
          <a:bodyPr/>
          <a:lstStyle/>
          <a:p>
            <a:r>
              <a:rPr lang="en-US" sz="6600" dirty="0">
                <a:latin typeface="Baskerville Old Face" panose="02020602080505020303" pitchFamily="18" charset="0"/>
              </a:rPr>
              <a:t>Accessing Workforce</a:t>
            </a:r>
            <a:br>
              <a:rPr lang="en-US" sz="2400" dirty="0">
                <a:solidFill>
                  <a:schemeClr val="tx1"/>
                </a:solidFill>
                <a:latin typeface="Arial" panose="020B0604020202020204" pitchFamily="34" charset="0"/>
                <a:cs typeface="Arial" panose="020B0604020202020204" pitchFamily="34" charset="0"/>
              </a:rPr>
            </a:br>
            <a:r>
              <a:rPr lang="en-US" sz="2400" u="sng"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https://sdsurf.wtaus8.wfs.cloud/workforce/SSO.do</a:t>
            </a:r>
            <a:br>
              <a:rPr lang="en-US" sz="6600" u="sng" dirty="0">
                <a:effectLst/>
                <a:latin typeface="Arial" panose="020B0604020202020204" pitchFamily="34" charset="0"/>
                <a:ea typeface="Calibri" panose="020F0502020204030204" pitchFamily="34" charset="0"/>
                <a:cs typeface="Arial" panose="020B0604020202020204" pitchFamily="34" charset="0"/>
              </a:rPr>
            </a:br>
            <a:endParaRPr lang="en-US" sz="6600" dirty="0">
              <a:latin typeface="Baskerville Old Face" panose="02020602080505020303" pitchFamily="18" charset="0"/>
            </a:endParaRPr>
          </a:p>
        </p:txBody>
      </p:sp>
      <p:graphicFrame>
        <p:nvGraphicFramePr>
          <p:cNvPr id="5" name="Content Placeholder 2">
            <a:extLst>
              <a:ext uri="{FF2B5EF4-FFF2-40B4-BE49-F238E27FC236}">
                <a16:creationId xmlns:a16="http://schemas.microsoft.com/office/drawing/2014/main" id="{6D52F9AB-642E-B888-D7D7-D26B9459A717}"/>
              </a:ext>
            </a:extLst>
          </p:cNvPr>
          <p:cNvGraphicFramePr>
            <a:graphicFrameLocks noGrp="1"/>
          </p:cNvGraphicFramePr>
          <p:nvPr>
            <p:ph idx="1"/>
            <p:extLst>
              <p:ext uri="{D42A27DB-BD31-4B8C-83A1-F6EECF244321}">
                <p14:modId xmlns:p14="http://schemas.microsoft.com/office/powerpoint/2010/main" val="1785256481"/>
              </p:ext>
            </p:extLst>
          </p:nvPr>
        </p:nvGraphicFramePr>
        <p:xfrm>
          <a:off x="517281" y="1485900"/>
          <a:ext cx="11157438" cy="4334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5716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BF3DF-0B6C-BD3D-5DA1-6060A3B9785E}"/>
              </a:ext>
            </a:extLst>
          </p:cNvPr>
          <p:cNvSpPr>
            <a:spLocks noGrp="1"/>
          </p:cNvSpPr>
          <p:nvPr>
            <p:ph type="title"/>
          </p:nvPr>
        </p:nvSpPr>
        <p:spPr>
          <a:xfrm>
            <a:off x="0" y="0"/>
            <a:ext cx="11353800" cy="1690689"/>
          </a:xfrm>
        </p:spPr>
        <p:txBody>
          <a:bodyPr/>
          <a:lstStyle/>
          <a:p>
            <a:r>
              <a:rPr lang="en-US" sz="6600" dirty="0">
                <a:latin typeface="Baskerville Old Face" panose="02020602080505020303" pitchFamily="18" charset="0"/>
              </a:rPr>
              <a:t>Manager’s Dashboard</a:t>
            </a:r>
          </a:p>
        </p:txBody>
      </p:sp>
      <p:pic>
        <p:nvPicPr>
          <p:cNvPr id="1026" name="Picture 2">
            <a:extLst>
              <a:ext uri="{FF2B5EF4-FFF2-40B4-BE49-F238E27FC236}">
                <a16:creationId xmlns:a16="http://schemas.microsoft.com/office/drawing/2014/main" id="{6232DEA7-4E76-5051-652C-CDD2D9F2CF4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119883"/>
            <a:ext cx="12192000" cy="515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62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5550</TotalTime>
  <Words>4636</Words>
  <Application>Microsoft Office PowerPoint</Application>
  <PresentationFormat>Widescreen</PresentationFormat>
  <Paragraphs>454</Paragraphs>
  <Slides>54</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Meiryo</vt:lpstr>
      <vt:lpstr>Arial</vt:lpstr>
      <vt:lpstr>Baskerville Old Face</vt:lpstr>
      <vt:lpstr>Calibri</vt:lpstr>
      <vt:lpstr>Calibri Light</vt:lpstr>
      <vt:lpstr>Georgia</vt:lpstr>
      <vt:lpstr>Proxima Nova</vt:lpstr>
      <vt:lpstr>Proxima Nova Medium</vt:lpstr>
      <vt:lpstr>pt-sans</vt:lpstr>
      <vt:lpstr>Wingdings</vt:lpstr>
      <vt:lpstr>Office Theme</vt:lpstr>
      <vt:lpstr>Workforce  Time &amp; Attendance Training</vt:lpstr>
      <vt:lpstr>After this training, you will be able to:</vt:lpstr>
      <vt:lpstr>   Supervisor’s Role &amp; Responsibilities in Workforce</vt:lpstr>
      <vt:lpstr>PowerPoint Presentation</vt:lpstr>
      <vt:lpstr>Supervisor’s Role  “Supervisor” is defined as any employee who has the authority to lead, direct, or schedule another employee. In Workforce, the supervisor is the person who has reasonable knowledge of hours worked and is responsible for reviewing employee timesheets and certifying the following:</vt:lpstr>
      <vt:lpstr>That the employee has accurately recorded all time worked.  That all exceptions (i.e. vacation, sick leave, jury duty, etc.) are listed for the pay period.  That distribution of the corresponding salaries and wages for the effort listed is reasonable to be charged based on the funds and distribution percentages listed under “Expense Distribution” in relation to work performed, or that action has been taken to initiate the appropriate corrections to ensure the payroll distribution is reallocated to reflect a reasonable distribution in relation to the work performed.   </vt:lpstr>
      <vt:lpstr>Accessing  the Workforce  Dashboard</vt:lpstr>
      <vt:lpstr>Accessing Workforce https://sdsurf.wtaus8.wfs.cloud/workforce/SSO.do </vt:lpstr>
      <vt:lpstr>Manager’s Dashboard</vt:lpstr>
      <vt:lpstr>    Employee  Timesheets  in Workforce</vt:lpstr>
      <vt:lpstr>To comply with legal timekeeping requirements and grant regulations, it is essential that supervisors:</vt:lpstr>
      <vt:lpstr>  Timesheets –    Why are these important?</vt:lpstr>
      <vt:lpstr>Approving Employee Timesheets</vt:lpstr>
      <vt:lpstr>Approving Employee Timesheets</vt:lpstr>
      <vt:lpstr>Approving Employee Timesheets</vt:lpstr>
      <vt:lpstr>Approving Employee Timesheets</vt:lpstr>
      <vt:lpstr>Exception Messages</vt:lpstr>
      <vt:lpstr>Approving Employee Timesheets</vt:lpstr>
      <vt:lpstr>Approving Employee Timesheets</vt:lpstr>
      <vt:lpstr>Rejecting a Timesheet</vt:lpstr>
      <vt:lpstr>Amending a Timesheet from a Prior Pay Period</vt:lpstr>
      <vt:lpstr>Amending a Timesheet from a Prior Pay Period</vt:lpstr>
      <vt:lpstr>Amending a Timesheet from a Prior Pay Period</vt:lpstr>
      <vt:lpstr>Amending a Timesheet from a Prior Pay Period</vt:lpstr>
      <vt:lpstr>California Law – Meal Breaks Non-Exempt (hourly) employees </vt:lpstr>
      <vt:lpstr>Timesheet Comments</vt:lpstr>
      <vt:lpstr>Supervisor’s Deadlines for Timesheet   Approval</vt:lpstr>
      <vt:lpstr>Supervisors are responsible for the summitting and approving of timesheets within published deadlines</vt:lpstr>
      <vt:lpstr>Where can I find the deadlines for approving timesheets?</vt:lpstr>
      <vt:lpstr>PowerPoint Presentation</vt:lpstr>
      <vt:lpstr>Supervisor’s Certification of Timesheets</vt:lpstr>
      <vt:lpstr>  Non-Exempt Employees:  </vt:lpstr>
      <vt:lpstr>Exempt Employees:  </vt:lpstr>
      <vt:lpstr>Supervisor’s  Delegation/Revoking of Authority</vt:lpstr>
      <vt:lpstr>Delegation of Authority</vt:lpstr>
      <vt:lpstr>Delegation of Authority</vt:lpstr>
      <vt:lpstr>Delegation of Authority</vt:lpstr>
      <vt:lpstr>Delegation of Authority</vt:lpstr>
      <vt:lpstr>Delegation of Authority</vt:lpstr>
      <vt:lpstr>Delegation of Authority</vt:lpstr>
      <vt:lpstr>Revoking Delegation</vt:lpstr>
      <vt:lpstr>Revoking Delegation</vt:lpstr>
      <vt:lpstr>Revoking Delegation</vt:lpstr>
      <vt:lpstr>Supervisor Management in Workforce</vt:lpstr>
      <vt:lpstr>Managing Employee Groups</vt:lpstr>
      <vt:lpstr>Managing Employee Groups</vt:lpstr>
      <vt:lpstr>Managing Employee Groups</vt:lpstr>
      <vt:lpstr>Managing Time Off Requests</vt:lpstr>
      <vt:lpstr>Managing Time Off Requests</vt:lpstr>
      <vt:lpstr>Managing Time Off Requests</vt:lpstr>
      <vt:lpstr>Managing Time Off Requests</vt:lpstr>
      <vt:lpstr>Questions?</vt:lpstr>
      <vt:lpstr>Final Notes for Supervisors</vt:lpstr>
      <vt:lpstr>Approving Supervisor Agreement - Workforce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2022 Semester Orientation</dc:title>
  <dc:creator>Microsoft Office User</dc:creator>
  <cp:lastModifiedBy>Elizabeth Zanzucchi</cp:lastModifiedBy>
  <cp:revision>38</cp:revision>
  <dcterms:created xsi:type="dcterms:W3CDTF">2022-02-28T21:50:23Z</dcterms:created>
  <dcterms:modified xsi:type="dcterms:W3CDTF">2023-06-29T21:34:26Z</dcterms:modified>
</cp:coreProperties>
</file>